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02" r:id="rId29"/>
    <p:sldId id="301" r:id="rId30"/>
    <p:sldId id="299" r:id="rId31"/>
    <p:sldId id="296" r:id="rId32"/>
    <p:sldId id="287" r:id="rId33"/>
    <p:sldId id="288" r:id="rId34"/>
    <p:sldId id="289" r:id="rId35"/>
    <p:sldId id="300" r:id="rId36"/>
    <p:sldId id="303" r:id="rId37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B2B2B2"/>
    <a:srgbClr val="53A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54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6A92EF-677D-47DA-92B4-68BA969D3BA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891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44F71-8CC5-45E4-9D22-0BD56B383FE3}" type="slidenum">
              <a:rPr lang="nl-NL"/>
              <a:pPr/>
              <a:t>2</a:t>
            </a:fld>
            <a:endParaRPr lang="nl-NL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24B0F-BB38-4557-BF8E-799F7D2720F1}" type="slidenum">
              <a:rPr lang="nl-NL"/>
              <a:pPr/>
              <a:t>3</a:t>
            </a:fld>
            <a:endParaRPr lang="nl-NL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Population Limit 1, Aspect 12, zero error</a:t>
            </a:r>
          </a:p>
        </p:txBody>
      </p:sp>
    </p:spTree>
    <p:extLst>
      <p:ext uri="{BB962C8B-B14F-4D97-AF65-F5344CB8AC3E}">
        <p14:creationId xmlns:p14="http://schemas.microsoft.com/office/powerpoint/2010/main" val="1947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7C068-FB1C-4B68-987E-42F97794D7B9}" type="slidenum">
              <a:rPr lang="nl-NL"/>
              <a:pPr/>
              <a:t>22</a:t>
            </a:fld>
            <a:endParaRPr lang="nl-NL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703263"/>
            <a:ext cx="4594225" cy="3444875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57688"/>
            <a:ext cx="5033963" cy="40751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91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3" name="Picture 17" descr="bollenvelden"/>
          <p:cNvPicPr>
            <a:picLocks noChangeAspect="1" noChangeArrowheads="1"/>
          </p:cNvPicPr>
          <p:nvPr userDrawn="1"/>
        </p:nvPicPr>
        <p:blipFill>
          <a:blip r:embed="rId2" cstate="print"/>
          <a:srcRect r="13290"/>
          <a:stretch>
            <a:fillRect/>
          </a:stretch>
        </p:blipFill>
        <p:spPr bwMode="auto">
          <a:xfrm>
            <a:off x="4679950" y="1196975"/>
            <a:ext cx="4464050" cy="4117975"/>
          </a:xfrm>
          <a:prstGeom prst="rect">
            <a:avLst/>
          </a:prstGeom>
          <a:noFill/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50186" name="Rectangle 10"/>
          <p:cNvSpPr>
            <a:spLocks noChangeArrowheads="1"/>
          </p:cNvSpPr>
          <p:nvPr userDrawn="1"/>
        </p:nvSpPr>
        <p:spPr bwMode="auto">
          <a:xfrm>
            <a:off x="5364163" y="6524625"/>
            <a:ext cx="2087562" cy="217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0"/>
            <a:ext cx="20526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0"/>
            <a:ext cx="60086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0"/>
            <a:ext cx="78867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Area-Universal </a:t>
            </a:r>
            <a:br>
              <a:rPr lang="en-US"/>
            </a:br>
            <a:r>
              <a:rPr lang="en-US"/>
              <a:t>Rectangular Layouts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943225"/>
            <a:ext cx="4897437" cy="2016125"/>
          </a:xfrm>
          <a:noFill/>
        </p:spPr>
        <p:txBody>
          <a:bodyPr/>
          <a:lstStyle/>
          <a:p>
            <a:r>
              <a:rPr lang="en-US" sz="1800" b="1">
                <a:solidFill>
                  <a:schemeClr val="bg1"/>
                </a:solidFill>
                <a:latin typeface="TUE Meta" pitchFamily="34" charset="0"/>
              </a:rPr>
              <a:t>David Eppstein</a:t>
            </a:r>
            <a:endParaRPr lang="en-US" sz="1800">
              <a:solidFill>
                <a:schemeClr val="bg1"/>
              </a:solidFill>
              <a:latin typeface="TUE Meta" pitchFamily="34" charset="0"/>
            </a:endParaRPr>
          </a:p>
          <a:p>
            <a:r>
              <a:rPr lang="en-US" sz="1800">
                <a:solidFill>
                  <a:srgbClr val="53A9FF"/>
                </a:solidFill>
                <a:latin typeface="TUE Meta" pitchFamily="34" charset="0"/>
              </a:rPr>
              <a:t>University of California, Irvine</a:t>
            </a:r>
          </a:p>
          <a:p>
            <a:endParaRPr lang="en-US" sz="800">
              <a:latin typeface="TUE Meta" pitchFamily="34" charset="0"/>
            </a:endParaRPr>
          </a:p>
          <a:p>
            <a:r>
              <a:rPr lang="en-US" sz="1800" b="1">
                <a:solidFill>
                  <a:schemeClr val="bg1"/>
                </a:solidFill>
                <a:latin typeface="TUE Meta" pitchFamily="34" charset="0"/>
              </a:rPr>
              <a:t>Elena Mumford</a:t>
            </a:r>
            <a:br>
              <a:rPr lang="en-US" sz="1800" b="1">
                <a:solidFill>
                  <a:schemeClr val="bg1"/>
                </a:solidFill>
                <a:latin typeface="TUE Meta" pitchFamily="34" charset="0"/>
              </a:rPr>
            </a:br>
            <a:r>
              <a:rPr lang="en-US" sz="1800" b="1">
                <a:solidFill>
                  <a:schemeClr val="bg1"/>
                </a:solidFill>
                <a:latin typeface="TUE Meta" pitchFamily="34" charset="0"/>
              </a:rPr>
              <a:t>Bettina Speckmann         </a:t>
            </a:r>
            <a:br>
              <a:rPr lang="en-US" sz="1800" b="1">
                <a:solidFill>
                  <a:schemeClr val="bg1"/>
                </a:solidFill>
                <a:latin typeface="TUE Meta" pitchFamily="34" charset="0"/>
              </a:rPr>
            </a:br>
            <a:r>
              <a:rPr lang="en-US" sz="1800" b="1">
                <a:solidFill>
                  <a:schemeClr val="bg1"/>
                </a:solidFill>
                <a:latin typeface="TUE Meta" pitchFamily="34" charset="0"/>
              </a:rPr>
              <a:t>Kevin Verbeek</a:t>
            </a:r>
          </a:p>
          <a:p>
            <a:r>
              <a:rPr lang="en-US" sz="1800">
                <a:solidFill>
                  <a:srgbClr val="53A9FF"/>
                </a:solidFill>
                <a:latin typeface="TUE Meta" pitchFamily="34" charset="0"/>
              </a:rPr>
              <a:t>TU Eindhoven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layouts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One-sided layout L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every maximal line segment of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> must be the side of a least one rectangle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2555875" y="2565400"/>
            <a:ext cx="4176713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2555875" y="2565400"/>
            <a:ext cx="431800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2987675" y="5157788"/>
            <a:ext cx="3744913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2987675" y="2565400"/>
            <a:ext cx="3168650" cy="5032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6156325" y="2565400"/>
            <a:ext cx="576263" cy="25923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3635375" y="4508500"/>
            <a:ext cx="2520950" cy="6492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3635375" y="3789363"/>
            <a:ext cx="12969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2987675" y="3789363"/>
            <a:ext cx="647700" cy="13684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2987675" y="3068638"/>
            <a:ext cx="1944688" cy="7207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0349" name="Rectangle 13"/>
          <p:cNvSpPr>
            <a:spLocks noChangeArrowheads="1"/>
          </p:cNvSpPr>
          <p:nvPr/>
        </p:nvSpPr>
        <p:spPr bwMode="auto">
          <a:xfrm>
            <a:off x="3635375" y="3789363"/>
            <a:ext cx="6492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0350" name="Rectangle 14"/>
          <p:cNvSpPr>
            <a:spLocks noChangeArrowheads="1"/>
          </p:cNvSpPr>
          <p:nvPr/>
        </p:nvSpPr>
        <p:spPr bwMode="auto">
          <a:xfrm>
            <a:off x="4932363" y="3068638"/>
            <a:ext cx="576262" cy="14398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0351" name="Rectangle 15"/>
          <p:cNvSpPr>
            <a:spLocks noChangeArrowheads="1"/>
          </p:cNvSpPr>
          <p:nvPr/>
        </p:nvSpPr>
        <p:spPr bwMode="auto">
          <a:xfrm>
            <a:off x="5508625" y="3068638"/>
            <a:ext cx="647700" cy="10810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0352" name="Rectangle 16"/>
          <p:cNvSpPr>
            <a:spLocks noChangeArrowheads="1"/>
          </p:cNvSpPr>
          <p:nvPr/>
        </p:nvSpPr>
        <p:spPr bwMode="auto">
          <a:xfrm>
            <a:off x="1301750" y="2887663"/>
            <a:ext cx="6542088" cy="238442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90000"/>
              <a:buFont typeface="Wingdings" pitchFamily="2" charset="2"/>
              <a:buNone/>
            </a:pPr>
            <a:r>
              <a:rPr lang="en-US" sz="2000">
                <a:solidFill>
                  <a:srgbClr val="FFFF00"/>
                </a:solidFill>
              </a:rPr>
              <a:t>Theorem</a:t>
            </a:r>
            <a:r>
              <a:rPr lang="en-US" sz="2000">
                <a:solidFill>
                  <a:schemeClr val="bg1"/>
                </a:solidFill>
              </a:rPr>
              <a:t/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A layout is </a:t>
            </a:r>
            <a:r>
              <a:rPr lang="en-US" sz="2000">
                <a:solidFill>
                  <a:srgbClr val="FFFF00"/>
                </a:solidFill>
              </a:rPr>
              <a:t>area-universal</a:t>
            </a:r>
            <a:r>
              <a:rPr lang="en-US" sz="2000">
                <a:solidFill>
                  <a:schemeClr val="bg1"/>
                </a:solidFill>
              </a:rPr>
              <a:t>, if an only if it is </a:t>
            </a:r>
            <a:r>
              <a:rPr lang="en-US" sz="2000">
                <a:solidFill>
                  <a:srgbClr val="FFFF00"/>
                </a:solidFill>
              </a:rPr>
              <a:t>one-sided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90000"/>
              <a:buFont typeface="Wingdings" pitchFamily="2" charset="2"/>
              <a:buNone/>
            </a:pPr>
            <a:endParaRPr lang="en-US" sz="200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90000"/>
              <a:buFont typeface="Wingdings" pitchFamily="2" charset="2"/>
              <a:buNone/>
            </a:pPr>
            <a:r>
              <a:rPr lang="en-US" sz="2000">
                <a:solidFill>
                  <a:srgbClr val="FFFF00"/>
                </a:solidFill>
              </a:rPr>
              <a:t>Area-universal layout L</a:t>
            </a:r>
            <a:r>
              <a:rPr lang="en-US" sz="2000">
                <a:solidFill>
                  <a:schemeClr val="bg1"/>
                </a:solidFill>
              </a:rPr>
              <a:t/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for every assignment of weights to the areas of </a:t>
            </a:r>
            <a:r>
              <a:rPr lang="en-US" sz="2000">
                <a:solidFill>
                  <a:srgbClr val="FFFF00"/>
                </a:solidFill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  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there is a layout </a:t>
            </a:r>
            <a:r>
              <a:rPr lang="en-US" sz="2000">
                <a:solidFill>
                  <a:srgbClr val="FFFF00"/>
                </a:solidFill>
              </a:rPr>
              <a:t>L’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rgbClr val="FF9933"/>
                </a:solidFill>
              </a:rPr>
              <a:t>equivalent</a:t>
            </a:r>
            <a:r>
              <a:rPr lang="en-US" sz="2000">
                <a:solidFill>
                  <a:schemeClr val="bg1"/>
                </a:solidFill>
              </a:rPr>
              <a:t> to</a:t>
            </a:r>
            <a:r>
              <a:rPr lang="en-US" sz="2000">
                <a:solidFill>
                  <a:srgbClr val="FF9933"/>
                </a:solidFill>
              </a:rPr>
              <a:t> </a:t>
            </a:r>
            <a:r>
              <a:rPr lang="en-US" sz="2000">
                <a:solidFill>
                  <a:srgbClr val="FFFF00"/>
                </a:solidFill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 such that the 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areas of </a:t>
            </a:r>
            <a:r>
              <a:rPr lang="en-US" sz="2000">
                <a:solidFill>
                  <a:srgbClr val="FFFF00"/>
                </a:solidFill>
              </a:rPr>
              <a:t>L’</a:t>
            </a:r>
            <a:r>
              <a:rPr lang="en-US" sz="2000">
                <a:solidFill>
                  <a:schemeClr val="bg1"/>
                </a:solidFill>
              </a:rPr>
              <a:t> have the correct weights.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layouts</a:t>
            </a:r>
          </a:p>
        </p:txBody>
      </p:sp>
      <p:grpSp>
        <p:nvGrpSpPr>
          <p:cNvPr id="271363" name="Group 3"/>
          <p:cNvGrpSpPr>
            <a:grpSpLocks/>
          </p:cNvGrpSpPr>
          <p:nvPr/>
        </p:nvGrpSpPr>
        <p:grpSpPr bwMode="auto">
          <a:xfrm>
            <a:off x="735013" y="1676400"/>
            <a:ext cx="2016125" cy="1366838"/>
            <a:chOff x="612" y="981"/>
            <a:chExt cx="1270" cy="861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612" y="981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612" y="981"/>
              <a:ext cx="771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1383" y="981"/>
              <a:ext cx="499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612" y="1434"/>
              <a:ext cx="454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066" y="1434"/>
              <a:ext cx="816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1369" name="Group 9"/>
          <p:cNvGrpSpPr>
            <a:grpSpLocks/>
          </p:cNvGrpSpPr>
          <p:nvPr/>
        </p:nvGrpSpPr>
        <p:grpSpPr bwMode="auto">
          <a:xfrm>
            <a:off x="3614738" y="1676400"/>
            <a:ext cx="2016125" cy="1366838"/>
            <a:chOff x="2562" y="1027"/>
            <a:chExt cx="1270" cy="861"/>
          </a:xfrm>
        </p:grpSpPr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562" y="1027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562" y="1027"/>
              <a:ext cx="499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3061" y="1027"/>
              <a:ext cx="771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562" y="1480"/>
              <a:ext cx="726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4" name="Rectangle 14"/>
            <p:cNvSpPr>
              <a:spLocks noChangeArrowheads="1"/>
            </p:cNvSpPr>
            <p:nvPr/>
          </p:nvSpPr>
          <p:spPr bwMode="auto">
            <a:xfrm>
              <a:off x="3288" y="1480"/>
              <a:ext cx="54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13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68313" y="3538538"/>
            <a:ext cx="8207375" cy="262731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/>
              <a:t>These layouts are </a:t>
            </a:r>
            <a:r>
              <a:rPr lang="en-US">
                <a:solidFill>
                  <a:schemeClr val="accent2"/>
                </a:solidFill>
              </a:rPr>
              <a:t>not</a:t>
            </a:r>
            <a:r>
              <a:rPr lang="en-US"/>
              <a:t> equivalent!</a:t>
            </a:r>
            <a:endParaRPr lang="en-US" sz="800"/>
          </a:p>
        </p:txBody>
      </p:sp>
      <p:grpSp>
        <p:nvGrpSpPr>
          <p:cNvPr id="271376" name="Group 16"/>
          <p:cNvGrpSpPr>
            <a:grpSpLocks/>
          </p:cNvGrpSpPr>
          <p:nvPr/>
        </p:nvGrpSpPr>
        <p:grpSpPr bwMode="auto">
          <a:xfrm>
            <a:off x="6494463" y="1676400"/>
            <a:ext cx="2016125" cy="1366838"/>
            <a:chOff x="3797" y="952"/>
            <a:chExt cx="1270" cy="861"/>
          </a:xfrm>
        </p:grpSpPr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3797" y="952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8" name="Rectangle 18"/>
            <p:cNvSpPr>
              <a:spLocks noChangeArrowheads="1"/>
            </p:cNvSpPr>
            <p:nvPr/>
          </p:nvSpPr>
          <p:spPr bwMode="auto">
            <a:xfrm>
              <a:off x="3797" y="952"/>
              <a:ext cx="716" cy="34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4513" y="952"/>
              <a:ext cx="554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3797" y="1298"/>
              <a:ext cx="716" cy="515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81" name="Rectangle 21"/>
            <p:cNvSpPr>
              <a:spLocks noChangeArrowheads="1"/>
            </p:cNvSpPr>
            <p:nvPr/>
          </p:nvSpPr>
          <p:spPr bwMode="auto">
            <a:xfrm>
              <a:off x="4513" y="1405"/>
              <a:ext cx="55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layouts</a:t>
            </a:r>
          </a:p>
        </p:txBody>
      </p:sp>
      <p:grpSp>
        <p:nvGrpSpPr>
          <p:cNvPr id="272387" name="Group 3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2388" name="Rectangle 4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2389" name="Rectangle 5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2390" name="Rectangle 6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2391" name="Rectangle 7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2392" name="Rectangle 8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2393" name="Rectangle 9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2394" name="Rectangle 10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2395" name="Rectangle 11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2396" name="Rectangle 12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2397" name="Oval 13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2398" name="Oval 14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2399" name="Oval 15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2400" name="Oval 16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2401" name="Oval 17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2402" name="Oval 18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2403" name="Oval 19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2404" name="Oval 20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2405" name="Oval 21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2407" name="Rectangle 2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2408" name="Rectangle 24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2409" name="Rectangle 25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7" grpId="0" animBg="1"/>
      <p:bldP spid="272398" grpId="0" animBg="1"/>
      <p:bldP spid="272399" grpId="0" animBg="1"/>
      <p:bldP spid="272400" grpId="0" animBg="1"/>
      <p:bldP spid="272401" grpId="0" animBg="1"/>
      <p:bldP spid="272402" grpId="0" animBg="1"/>
      <p:bldP spid="272403" grpId="0" animBg="1"/>
      <p:bldP spid="272404" grpId="0" animBg="1"/>
      <p:bldP spid="272405" grpId="0" animBg="1"/>
      <p:bldP spid="272406" grpId="0" animBg="1"/>
      <p:bldP spid="272407" grpId="0" animBg="1"/>
      <p:bldP spid="272408" grpId="0" animBg="1"/>
      <p:bldP spid="2724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layouts</a:t>
            </a:r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layouts</a:t>
            </a:r>
          </a:p>
        </p:txBody>
      </p:sp>
      <p:grpSp>
        <p:nvGrpSpPr>
          <p:cNvPr id="274435" name="Group 3"/>
          <p:cNvGrpSpPr>
            <a:grpSpLocks/>
          </p:cNvGrpSpPr>
          <p:nvPr/>
        </p:nvGrpSpPr>
        <p:grpSpPr bwMode="auto">
          <a:xfrm>
            <a:off x="876300" y="1954213"/>
            <a:ext cx="3449638" cy="2860675"/>
            <a:chOff x="552" y="1231"/>
            <a:chExt cx="2173" cy="1802"/>
          </a:xfrm>
        </p:grpSpPr>
        <p:grpSp>
          <p:nvGrpSpPr>
            <p:cNvPr id="274436" name="Group 4"/>
            <p:cNvGrpSpPr>
              <a:grpSpLocks/>
            </p:cNvGrpSpPr>
            <p:nvPr/>
          </p:nvGrpSpPr>
          <p:grpSpPr bwMode="auto">
            <a:xfrm>
              <a:off x="900" y="1541"/>
              <a:ext cx="1477" cy="1181"/>
              <a:chOff x="1066" y="1253"/>
              <a:chExt cx="2268" cy="1814"/>
            </a:xfrm>
          </p:grpSpPr>
          <p:sp>
            <p:nvSpPr>
              <p:cNvPr id="274437" name="Rectangle 5"/>
              <p:cNvSpPr>
                <a:spLocks noChangeArrowheads="1"/>
              </p:cNvSpPr>
              <p:nvPr/>
            </p:nvSpPr>
            <p:spPr bwMode="auto">
              <a:xfrm>
                <a:off x="1066" y="1253"/>
                <a:ext cx="2268" cy="1814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4438" name="Rectangle 6"/>
              <p:cNvSpPr>
                <a:spLocks noChangeArrowheads="1"/>
              </p:cNvSpPr>
              <p:nvPr/>
            </p:nvSpPr>
            <p:spPr bwMode="auto">
              <a:xfrm>
                <a:off x="1066" y="2614"/>
                <a:ext cx="907" cy="453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4439" name="Rectangle 7"/>
              <p:cNvSpPr>
                <a:spLocks noChangeArrowheads="1"/>
              </p:cNvSpPr>
              <p:nvPr/>
            </p:nvSpPr>
            <p:spPr bwMode="auto">
              <a:xfrm>
                <a:off x="1066" y="1253"/>
                <a:ext cx="453" cy="1361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4440" name="Rectangle 8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54" cy="454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4441" name="Rectangle 9"/>
              <p:cNvSpPr>
                <a:spLocks noChangeArrowheads="1"/>
              </p:cNvSpPr>
              <p:nvPr/>
            </p:nvSpPr>
            <p:spPr bwMode="auto">
              <a:xfrm>
                <a:off x="1973" y="2160"/>
                <a:ext cx="453" cy="907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4442" name="Rectangle 10"/>
              <p:cNvSpPr>
                <a:spLocks noChangeArrowheads="1"/>
              </p:cNvSpPr>
              <p:nvPr/>
            </p:nvSpPr>
            <p:spPr bwMode="auto">
              <a:xfrm>
                <a:off x="2426" y="1706"/>
                <a:ext cx="454" cy="1361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4443" name="Rectangle 11"/>
              <p:cNvSpPr>
                <a:spLocks noChangeArrowheads="1"/>
              </p:cNvSpPr>
              <p:nvPr/>
            </p:nvSpPr>
            <p:spPr bwMode="auto">
              <a:xfrm>
                <a:off x="2880" y="1253"/>
                <a:ext cx="454" cy="1814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4444" name="Rectangle 12"/>
              <p:cNvSpPr>
                <a:spLocks noChangeArrowheads="1"/>
              </p:cNvSpPr>
              <p:nvPr/>
            </p:nvSpPr>
            <p:spPr bwMode="auto">
              <a:xfrm>
                <a:off x="1519" y="1706"/>
                <a:ext cx="907" cy="454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4445" name="Rectangle 13"/>
              <p:cNvSpPr>
                <a:spLocks noChangeArrowheads="1"/>
              </p:cNvSpPr>
              <p:nvPr/>
            </p:nvSpPr>
            <p:spPr bwMode="auto">
              <a:xfrm>
                <a:off x="1973" y="1253"/>
                <a:ext cx="907" cy="453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74446" name="Freeform 14"/>
            <p:cNvSpPr>
              <a:spLocks/>
            </p:cNvSpPr>
            <p:nvPr/>
          </p:nvSpPr>
          <p:spPr bwMode="auto">
            <a:xfrm>
              <a:off x="967" y="2071"/>
              <a:ext cx="230" cy="522"/>
            </a:xfrm>
            <a:custGeom>
              <a:avLst/>
              <a:gdLst/>
              <a:ahLst/>
              <a:cxnLst>
                <a:cxn ang="0">
                  <a:pos x="353" y="801"/>
                </a:cxn>
                <a:cxn ang="0">
                  <a:pos x="99" y="599"/>
                </a:cxn>
                <a:cxn ang="0">
                  <a:pos x="9" y="322"/>
                </a:cxn>
                <a:cxn ang="0">
                  <a:pos x="46" y="0"/>
                </a:cxn>
              </a:cxnLst>
              <a:rect l="0" t="0" r="r" b="b"/>
              <a:pathLst>
                <a:path w="353" h="801">
                  <a:moveTo>
                    <a:pt x="353" y="801"/>
                  </a:moveTo>
                  <a:cubicBezTo>
                    <a:pt x="311" y="767"/>
                    <a:pt x="156" y="679"/>
                    <a:pt x="99" y="599"/>
                  </a:cubicBezTo>
                  <a:cubicBezTo>
                    <a:pt x="42" y="519"/>
                    <a:pt x="18" y="422"/>
                    <a:pt x="9" y="322"/>
                  </a:cubicBezTo>
                  <a:cubicBezTo>
                    <a:pt x="0" y="222"/>
                    <a:pt x="38" y="67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47" name="Freeform 15"/>
            <p:cNvSpPr>
              <a:spLocks/>
            </p:cNvSpPr>
            <p:nvPr/>
          </p:nvSpPr>
          <p:spPr bwMode="auto">
            <a:xfrm>
              <a:off x="1192" y="2349"/>
              <a:ext cx="146" cy="244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187" y="224"/>
                </a:cxn>
                <a:cxn ang="0">
                  <a:pos x="224" y="0"/>
                </a:cxn>
              </a:cxnLst>
              <a:rect l="0" t="0" r="r" b="b"/>
              <a:pathLst>
                <a:path w="224" h="374">
                  <a:moveTo>
                    <a:pt x="0" y="374"/>
                  </a:moveTo>
                  <a:cubicBezTo>
                    <a:pt x="75" y="330"/>
                    <a:pt x="150" y="286"/>
                    <a:pt x="187" y="224"/>
                  </a:cubicBezTo>
                  <a:cubicBezTo>
                    <a:pt x="224" y="162"/>
                    <a:pt x="224" y="81"/>
                    <a:pt x="224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48" name="Freeform 16"/>
            <p:cNvSpPr>
              <a:spLocks/>
            </p:cNvSpPr>
            <p:nvPr/>
          </p:nvSpPr>
          <p:spPr bwMode="auto">
            <a:xfrm>
              <a:off x="1831" y="1745"/>
              <a:ext cx="225" cy="560"/>
            </a:xfrm>
            <a:custGeom>
              <a:avLst/>
              <a:gdLst/>
              <a:ahLst/>
              <a:cxnLst>
                <a:cxn ang="0">
                  <a:pos x="194" y="860"/>
                </a:cxn>
                <a:cxn ang="0">
                  <a:pos x="314" y="449"/>
                </a:cxn>
                <a:cxn ang="0">
                  <a:pos x="0" y="0"/>
                </a:cxn>
              </a:cxnLst>
              <a:rect l="0" t="0" r="r" b="b"/>
              <a:pathLst>
                <a:path w="346" h="860">
                  <a:moveTo>
                    <a:pt x="194" y="860"/>
                  </a:moveTo>
                  <a:cubicBezTo>
                    <a:pt x="214" y="791"/>
                    <a:pt x="346" y="592"/>
                    <a:pt x="314" y="449"/>
                  </a:cubicBezTo>
                  <a:cubicBezTo>
                    <a:pt x="282" y="306"/>
                    <a:pt x="65" y="9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49" name="Freeform 17"/>
            <p:cNvSpPr>
              <a:spLocks/>
            </p:cNvSpPr>
            <p:nvPr/>
          </p:nvSpPr>
          <p:spPr bwMode="auto">
            <a:xfrm>
              <a:off x="1197" y="2515"/>
              <a:ext cx="434" cy="125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464" y="172"/>
                </a:cxn>
                <a:cxn ang="0">
                  <a:pos x="666" y="0"/>
                </a:cxn>
              </a:cxnLst>
              <a:rect l="0" t="0" r="r" b="b"/>
              <a:pathLst>
                <a:path w="666" h="192">
                  <a:moveTo>
                    <a:pt x="0" y="120"/>
                  </a:moveTo>
                  <a:cubicBezTo>
                    <a:pt x="77" y="129"/>
                    <a:pt x="353" y="192"/>
                    <a:pt x="464" y="172"/>
                  </a:cubicBezTo>
                  <a:cubicBezTo>
                    <a:pt x="575" y="152"/>
                    <a:pt x="624" y="36"/>
                    <a:pt x="666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0" name="Freeform 18"/>
            <p:cNvSpPr>
              <a:spLocks/>
            </p:cNvSpPr>
            <p:nvPr/>
          </p:nvSpPr>
          <p:spPr bwMode="auto">
            <a:xfrm>
              <a:off x="1353" y="1769"/>
              <a:ext cx="141" cy="219"/>
            </a:xfrm>
            <a:custGeom>
              <a:avLst/>
              <a:gdLst/>
              <a:ahLst/>
              <a:cxnLst>
                <a:cxn ang="0">
                  <a:pos x="216" y="337"/>
                </a:cxn>
                <a:cxn ang="0">
                  <a:pos x="0" y="0"/>
                </a:cxn>
              </a:cxnLst>
              <a:rect l="0" t="0" r="r" b="b"/>
              <a:pathLst>
                <a:path w="216" h="337">
                  <a:moveTo>
                    <a:pt x="216" y="337"/>
                  </a:moveTo>
                  <a:cubicBezTo>
                    <a:pt x="216" y="337"/>
                    <a:pt x="108" y="16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1" name="Freeform 19"/>
            <p:cNvSpPr>
              <a:spLocks/>
            </p:cNvSpPr>
            <p:nvPr/>
          </p:nvSpPr>
          <p:spPr bwMode="auto">
            <a:xfrm>
              <a:off x="1494" y="1988"/>
              <a:ext cx="468" cy="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97"/>
                </a:cxn>
                <a:cxn ang="0">
                  <a:pos x="719" y="389"/>
                </a:cxn>
              </a:cxnLst>
              <a:rect l="0" t="0" r="r" b="b"/>
              <a:pathLst>
                <a:path w="719" h="389">
                  <a:moveTo>
                    <a:pt x="0" y="0"/>
                  </a:moveTo>
                  <a:cubicBezTo>
                    <a:pt x="96" y="16"/>
                    <a:pt x="456" y="32"/>
                    <a:pt x="576" y="97"/>
                  </a:cubicBezTo>
                  <a:cubicBezTo>
                    <a:pt x="696" y="162"/>
                    <a:pt x="689" y="328"/>
                    <a:pt x="719" y="389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2" name="Freeform 20"/>
            <p:cNvSpPr>
              <a:spLocks/>
            </p:cNvSpPr>
            <p:nvPr/>
          </p:nvSpPr>
          <p:spPr bwMode="auto">
            <a:xfrm>
              <a:off x="2240" y="2134"/>
              <a:ext cx="385" cy="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91" y="0"/>
                </a:cxn>
              </a:cxnLst>
              <a:rect l="0" t="0" r="r" b="b"/>
              <a:pathLst>
                <a:path w="591" h="8">
                  <a:moveTo>
                    <a:pt x="0" y="8"/>
                  </a:moveTo>
                  <a:cubicBezTo>
                    <a:pt x="0" y="8"/>
                    <a:pt x="295" y="4"/>
                    <a:pt x="591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3" name="Freeform 21"/>
            <p:cNvSpPr>
              <a:spLocks/>
            </p:cNvSpPr>
            <p:nvPr/>
          </p:nvSpPr>
          <p:spPr bwMode="auto">
            <a:xfrm>
              <a:off x="1324" y="2285"/>
              <a:ext cx="24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" y="172"/>
                </a:cxn>
              </a:cxnLst>
              <a:rect l="0" t="0" r="r" b="b"/>
              <a:pathLst>
                <a:path w="374" h="172">
                  <a:moveTo>
                    <a:pt x="0" y="0"/>
                  </a:moveTo>
                  <a:cubicBezTo>
                    <a:pt x="62" y="29"/>
                    <a:pt x="296" y="136"/>
                    <a:pt x="374" y="172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4" name="Freeform 22"/>
            <p:cNvSpPr>
              <a:spLocks/>
            </p:cNvSpPr>
            <p:nvPr/>
          </p:nvSpPr>
          <p:spPr bwMode="auto">
            <a:xfrm>
              <a:off x="1328" y="2042"/>
              <a:ext cx="142" cy="249"/>
            </a:xfrm>
            <a:custGeom>
              <a:avLst/>
              <a:gdLst/>
              <a:ahLst/>
              <a:cxnLst>
                <a:cxn ang="0">
                  <a:pos x="0" y="382"/>
                </a:cxn>
                <a:cxn ang="0">
                  <a:pos x="217" y="0"/>
                </a:cxn>
              </a:cxnLst>
              <a:rect l="0" t="0" r="r" b="b"/>
              <a:pathLst>
                <a:path w="217" h="382">
                  <a:moveTo>
                    <a:pt x="0" y="382"/>
                  </a:moveTo>
                  <a:cubicBezTo>
                    <a:pt x="35" y="318"/>
                    <a:pt x="172" y="80"/>
                    <a:pt x="217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5" name="Freeform 23"/>
            <p:cNvSpPr>
              <a:spLocks/>
            </p:cNvSpPr>
            <p:nvPr/>
          </p:nvSpPr>
          <p:spPr bwMode="auto">
            <a:xfrm>
              <a:off x="1548" y="2047"/>
              <a:ext cx="92" cy="385"/>
            </a:xfrm>
            <a:custGeom>
              <a:avLst/>
              <a:gdLst/>
              <a:ahLst/>
              <a:cxnLst>
                <a:cxn ang="0">
                  <a:pos x="142" y="591"/>
                </a:cxn>
                <a:cxn ang="0">
                  <a:pos x="0" y="0"/>
                </a:cxn>
              </a:cxnLst>
              <a:rect l="0" t="0" r="r" b="b"/>
              <a:pathLst>
                <a:path w="142" h="591">
                  <a:moveTo>
                    <a:pt x="142" y="591"/>
                  </a:moveTo>
                  <a:cubicBezTo>
                    <a:pt x="118" y="493"/>
                    <a:pt x="30" y="123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6" name="Freeform 24"/>
            <p:cNvSpPr>
              <a:spLocks/>
            </p:cNvSpPr>
            <p:nvPr/>
          </p:nvSpPr>
          <p:spPr bwMode="auto">
            <a:xfrm>
              <a:off x="1324" y="1682"/>
              <a:ext cx="385" cy="1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91" y="0"/>
                </a:cxn>
              </a:cxnLst>
              <a:rect l="0" t="0" r="r" b="b"/>
              <a:pathLst>
                <a:path w="591" h="22">
                  <a:moveTo>
                    <a:pt x="0" y="22"/>
                  </a:moveTo>
                  <a:cubicBezTo>
                    <a:pt x="0" y="22"/>
                    <a:pt x="295" y="11"/>
                    <a:pt x="591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7" name="Freeform 25"/>
            <p:cNvSpPr>
              <a:spLocks/>
            </p:cNvSpPr>
            <p:nvPr/>
          </p:nvSpPr>
          <p:spPr bwMode="auto">
            <a:xfrm>
              <a:off x="1499" y="1740"/>
              <a:ext cx="229" cy="248"/>
            </a:xfrm>
            <a:custGeom>
              <a:avLst/>
              <a:gdLst/>
              <a:ahLst/>
              <a:cxnLst>
                <a:cxn ang="0">
                  <a:pos x="0" y="382"/>
                </a:cxn>
                <a:cxn ang="0">
                  <a:pos x="352" y="0"/>
                </a:cxn>
              </a:cxnLst>
              <a:rect l="0" t="0" r="r" b="b"/>
              <a:pathLst>
                <a:path w="352" h="382">
                  <a:moveTo>
                    <a:pt x="0" y="382"/>
                  </a:moveTo>
                  <a:cubicBezTo>
                    <a:pt x="0" y="382"/>
                    <a:pt x="176" y="191"/>
                    <a:pt x="352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8" name="Freeform 26"/>
            <p:cNvSpPr>
              <a:spLocks/>
            </p:cNvSpPr>
            <p:nvPr/>
          </p:nvSpPr>
          <p:spPr bwMode="auto">
            <a:xfrm>
              <a:off x="1640" y="2339"/>
              <a:ext cx="254" cy="93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89" y="0"/>
                </a:cxn>
              </a:cxnLst>
              <a:rect l="0" t="0" r="r" b="b"/>
              <a:pathLst>
                <a:path w="389" h="142">
                  <a:moveTo>
                    <a:pt x="0" y="142"/>
                  </a:moveTo>
                  <a:cubicBezTo>
                    <a:pt x="0" y="142"/>
                    <a:pt x="194" y="71"/>
                    <a:pt x="389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9" name="Freeform 27"/>
            <p:cNvSpPr>
              <a:spLocks/>
            </p:cNvSpPr>
            <p:nvPr/>
          </p:nvSpPr>
          <p:spPr bwMode="auto">
            <a:xfrm>
              <a:off x="1957" y="2183"/>
              <a:ext cx="220" cy="122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337" y="0"/>
                </a:cxn>
              </a:cxnLst>
              <a:rect l="0" t="0" r="r" b="b"/>
              <a:pathLst>
                <a:path w="337" h="187">
                  <a:moveTo>
                    <a:pt x="0" y="187"/>
                  </a:moveTo>
                  <a:cubicBezTo>
                    <a:pt x="0" y="187"/>
                    <a:pt x="168" y="93"/>
                    <a:pt x="337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60" name="Freeform 28"/>
            <p:cNvSpPr>
              <a:spLocks/>
            </p:cNvSpPr>
            <p:nvPr/>
          </p:nvSpPr>
          <p:spPr bwMode="auto">
            <a:xfrm>
              <a:off x="1772" y="1686"/>
              <a:ext cx="468" cy="3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112"/>
                </a:cxn>
                <a:cxn ang="0">
                  <a:pos x="718" y="606"/>
                </a:cxn>
              </a:cxnLst>
              <a:rect l="0" t="0" r="r" b="b"/>
              <a:pathLst>
                <a:path w="718" h="606">
                  <a:moveTo>
                    <a:pt x="0" y="0"/>
                  </a:moveTo>
                  <a:cubicBezTo>
                    <a:pt x="89" y="19"/>
                    <a:pt x="411" y="11"/>
                    <a:pt x="531" y="112"/>
                  </a:cubicBezTo>
                  <a:cubicBezTo>
                    <a:pt x="651" y="213"/>
                    <a:pt x="679" y="503"/>
                    <a:pt x="718" y="606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61" name="Freeform 29"/>
            <p:cNvSpPr>
              <a:spLocks/>
            </p:cNvSpPr>
            <p:nvPr/>
          </p:nvSpPr>
          <p:spPr bwMode="auto">
            <a:xfrm>
              <a:off x="1713" y="1301"/>
              <a:ext cx="617" cy="833"/>
            </a:xfrm>
            <a:custGeom>
              <a:avLst/>
              <a:gdLst/>
              <a:ahLst/>
              <a:cxnLst>
                <a:cxn ang="0">
                  <a:pos x="815" y="1279"/>
                </a:cxn>
                <a:cxn ang="0">
                  <a:pos x="920" y="913"/>
                </a:cxn>
                <a:cxn ang="0">
                  <a:pos x="658" y="195"/>
                </a:cxn>
                <a:cxn ang="0">
                  <a:pos x="0" y="0"/>
                </a:cxn>
              </a:cxnLst>
              <a:rect l="0" t="0" r="r" b="b"/>
              <a:pathLst>
                <a:path w="946" h="1279">
                  <a:moveTo>
                    <a:pt x="815" y="1279"/>
                  </a:moveTo>
                  <a:cubicBezTo>
                    <a:pt x="832" y="1218"/>
                    <a:pt x="946" y="1094"/>
                    <a:pt x="920" y="913"/>
                  </a:cubicBezTo>
                  <a:cubicBezTo>
                    <a:pt x="894" y="732"/>
                    <a:pt x="811" y="347"/>
                    <a:pt x="658" y="195"/>
                  </a:cubicBezTo>
                  <a:cubicBezTo>
                    <a:pt x="505" y="43"/>
                    <a:pt x="137" y="4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62" name="Freeform 30"/>
            <p:cNvSpPr>
              <a:spLocks/>
            </p:cNvSpPr>
            <p:nvPr/>
          </p:nvSpPr>
          <p:spPr bwMode="auto">
            <a:xfrm>
              <a:off x="1674" y="1336"/>
              <a:ext cx="103" cy="350"/>
            </a:xfrm>
            <a:custGeom>
              <a:avLst/>
              <a:gdLst/>
              <a:ahLst/>
              <a:cxnLst>
                <a:cxn ang="0">
                  <a:pos x="157" y="538"/>
                </a:cxn>
                <a:cxn ang="0">
                  <a:pos x="0" y="0"/>
                </a:cxn>
              </a:cxnLst>
              <a:rect l="0" t="0" r="r" b="b"/>
              <a:pathLst>
                <a:path w="157" h="538">
                  <a:moveTo>
                    <a:pt x="157" y="538"/>
                  </a:moveTo>
                  <a:cubicBezTo>
                    <a:pt x="157" y="538"/>
                    <a:pt x="78" y="269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63" name="Freeform 31"/>
            <p:cNvSpPr>
              <a:spLocks/>
            </p:cNvSpPr>
            <p:nvPr/>
          </p:nvSpPr>
          <p:spPr bwMode="auto">
            <a:xfrm>
              <a:off x="1319" y="1321"/>
              <a:ext cx="258" cy="375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12" y="247"/>
                </a:cxn>
                <a:cxn ang="0">
                  <a:pos x="397" y="0"/>
                </a:cxn>
              </a:cxnLst>
              <a:rect l="0" t="0" r="r" b="b"/>
              <a:pathLst>
                <a:path w="397" h="576">
                  <a:moveTo>
                    <a:pt x="0" y="576"/>
                  </a:moveTo>
                  <a:cubicBezTo>
                    <a:pt x="19" y="521"/>
                    <a:pt x="46" y="343"/>
                    <a:pt x="112" y="247"/>
                  </a:cubicBezTo>
                  <a:cubicBezTo>
                    <a:pt x="178" y="151"/>
                    <a:pt x="338" y="51"/>
                    <a:pt x="397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64" name="Freeform 32"/>
            <p:cNvSpPr>
              <a:spLocks/>
            </p:cNvSpPr>
            <p:nvPr/>
          </p:nvSpPr>
          <p:spPr bwMode="auto">
            <a:xfrm>
              <a:off x="1026" y="1721"/>
              <a:ext cx="224" cy="287"/>
            </a:xfrm>
            <a:custGeom>
              <a:avLst/>
              <a:gdLst/>
              <a:ahLst/>
              <a:cxnLst>
                <a:cxn ang="0">
                  <a:pos x="0" y="441"/>
                </a:cxn>
                <a:cxn ang="0">
                  <a:pos x="90" y="127"/>
                </a:cxn>
                <a:cxn ang="0">
                  <a:pos x="344" y="0"/>
                </a:cxn>
              </a:cxnLst>
              <a:rect l="0" t="0" r="r" b="b"/>
              <a:pathLst>
                <a:path w="344" h="441">
                  <a:moveTo>
                    <a:pt x="0" y="441"/>
                  </a:moveTo>
                  <a:cubicBezTo>
                    <a:pt x="15" y="389"/>
                    <a:pt x="33" y="200"/>
                    <a:pt x="90" y="127"/>
                  </a:cubicBezTo>
                  <a:cubicBezTo>
                    <a:pt x="147" y="54"/>
                    <a:pt x="291" y="26"/>
                    <a:pt x="344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65" name="Freeform 33"/>
            <p:cNvSpPr>
              <a:spLocks/>
            </p:cNvSpPr>
            <p:nvPr/>
          </p:nvSpPr>
          <p:spPr bwMode="auto">
            <a:xfrm>
              <a:off x="1026" y="1979"/>
              <a:ext cx="400" cy="33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614" y="0"/>
                </a:cxn>
              </a:cxnLst>
              <a:rect l="0" t="0" r="r" b="b"/>
              <a:pathLst>
                <a:path w="614" h="52">
                  <a:moveTo>
                    <a:pt x="0" y="52"/>
                  </a:moveTo>
                  <a:cubicBezTo>
                    <a:pt x="0" y="52"/>
                    <a:pt x="307" y="26"/>
                    <a:pt x="614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66" name="Freeform 34"/>
            <p:cNvSpPr>
              <a:spLocks/>
            </p:cNvSpPr>
            <p:nvPr/>
          </p:nvSpPr>
          <p:spPr bwMode="auto">
            <a:xfrm>
              <a:off x="1022" y="2012"/>
              <a:ext cx="243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389"/>
                </a:cxn>
                <a:cxn ang="0">
                  <a:pos x="374" y="449"/>
                </a:cxn>
              </a:cxnLst>
              <a:rect l="0" t="0" r="r" b="b"/>
              <a:pathLst>
                <a:path w="374" h="464">
                  <a:moveTo>
                    <a:pt x="0" y="0"/>
                  </a:moveTo>
                  <a:cubicBezTo>
                    <a:pt x="15" y="65"/>
                    <a:pt x="28" y="314"/>
                    <a:pt x="90" y="389"/>
                  </a:cubicBezTo>
                  <a:cubicBezTo>
                    <a:pt x="152" y="464"/>
                    <a:pt x="315" y="437"/>
                    <a:pt x="374" y="449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67" name="Freeform 35"/>
            <p:cNvSpPr>
              <a:spLocks/>
            </p:cNvSpPr>
            <p:nvPr/>
          </p:nvSpPr>
          <p:spPr bwMode="auto">
            <a:xfrm>
              <a:off x="984" y="1301"/>
              <a:ext cx="559" cy="702"/>
            </a:xfrm>
            <a:custGeom>
              <a:avLst/>
              <a:gdLst/>
              <a:ahLst/>
              <a:cxnLst>
                <a:cxn ang="0">
                  <a:pos x="58" y="1077"/>
                </a:cxn>
                <a:cxn ang="0">
                  <a:pos x="133" y="217"/>
                </a:cxn>
                <a:cxn ang="0">
                  <a:pos x="858" y="0"/>
                </a:cxn>
              </a:cxnLst>
              <a:rect l="0" t="0" r="r" b="b"/>
              <a:pathLst>
                <a:path w="858" h="1077">
                  <a:moveTo>
                    <a:pt x="58" y="1077"/>
                  </a:moveTo>
                  <a:cubicBezTo>
                    <a:pt x="70" y="934"/>
                    <a:pt x="0" y="396"/>
                    <a:pt x="133" y="217"/>
                  </a:cubicBezTo>
                  <a:cubicBezTo>
                    <a:pt x="266" y="38"/>
                    <a:pt x="707" y="45"/>
                    <a:pt x="858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68" name="Freeform 36"/>
            <p:cNvSpPr>
              <a:spLocks/>
            </p:cNvSpPr>
            <p:nvPr/>
          </p:nvSpPr>
          <p:spPr bwMode="auto">
            <a:xfrm>
              <a:off x="578" y="1940"/>
              <a:ext cx="395" cy="184"/>
            </a:xfrm>
            <a:custGeom>
              <a:avLst/>
              <a:gdLst/>
              <a:ahLst/>
              <a:cxnLst>
                <a:cxn ang="0">
                  <a:pos x="0" y="282"/>
                </a:cxn>
                <a:cxn ang="0">
                  <a:pos x="277" y="36"/>
                </a:cxn>
                <a:cxn ang="0">
                  <a:pos x="591" y="65"/>
                </a:cxn>
              </a:cxnLst>
              <a:rect l="0" t="0" r="r" b="b"/>
              <a:pathLst>
                <a:path w="591" h="282">
                  <a:moveTo>
                    <a:pt x="0" y="282"/>
                  </a:moveTo>
                  <a:cubicBezTo>
                    <a:pt x="89" y="177"/>
                    <a:pt x="178" y="72"/>
                    <a:pt x="277" y="36"/>
                  </a:cubicBezTo>
                  <a:cubicBezTo>
                    <a:pt x="376" y="0"/>
                    <a:pt x="483" y="32"/>
                    <a:pt x="591" y="65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69" name="Rectangle 37"/>
            <p:cNvSpPr>
              <a:spLocks noChangeArrowheads="1"/>
            </p:cNvSpPr>
            <p:nvPr/>
          </p:nvSpPr>
          <p:spPr bwMode="auto">
            <a:xfrm>
              <a:off x="588" y="1267"/>
              <a:ext cx="2100" cy="173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70" name="Oval 38"/>
            <p:cNvSpPr>
              <a:spLocks noChangeArrowheads="1"/>
            </p:cNvSpPr>
            <p:nvPr/>
          </p:nvSpPr>
          <p:spPr bwMode="auto">
            <a:xfrm>
              <a:off x="1159" y="2555"/>
              <a:ext cx="78" cy="78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71" name="Oval 39"/>
            <p:cNvSpPr>
              <a:spLocks noChangeArrowheads="1"/>
            </p:cNvSpPr>
            <p:nvPr/>
          </p:nvSpPr>
          <p:spPr bwMode="auto">
            <a:xfrm>
              <a:off x="1289" y="2250"/>
              <a:ext cx="79" cy="78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72" name="Oval 40"/>
            <p:cNvSpPr>
              <a:spLocks noChangeArrowheads="1"/>
            </p:cNvSpPr>
            <p:nvPr/>
          </p:nvSpPr>
          <p:spPr bwMode="auto">
            <a:xfrm>
              <a:off x="990" y="1971"/>
              <a:ext cx="78" cy="79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73" name="Oval 41"/>
            <p:cNvSpPr>
              <a:spLocks noChangeArrowheads="1"/>
            </p:cNvSpPr>
            <p:nvPr/>
          </p:nvSpPr>
          <p:spPr bwMode="auto">
            <a:xfrm>
              <a:off x="1284" y="1656"/>
              <a:ext cx="78" cy="78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74" name="Oval 42"/>
            <p:cNvSpPr>
              <a:spLocks noChangeArrowheads="1"/>
            </p:cNvSpPr>
            <p:nvPr/>
          </p:nvSpPr>
          <p:spPr bwMode="auto">
            <a:xfrm>
              <a:off x="1735" y="1646"/>
              <a:ext cx="78" cy="78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75" name="Oval 43"/>
            <p:cNvSpPr>
              <a:spLocks noChangeArrowheads="1"/>
            </p:cNvSpPr>
            <p:nvPr/>
          </p:nvSpPr>
          <p:spPr bwMode="auto">
            <a:xfrm>
              <a:off x="2201" y="2104"/>
              <a:ext cx="78" cy="78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76" name="Oval 44"/>
            <p:cNvSpPr>
              <a:spLocks noChangeArrowheads="1"/>
            </p:cNvSpPr>
            <p:nvPr/>
          </p:nvSpPr>
          <p:spPr bwMode="auto">
            <a:xfrm>
              <a:off x="1917" y="2271"/>
              <a:ext cx="78" cy="78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77" name="Oval 45"/>
            <p:cNvSpPr>
              <a:spLocks noChangeArrowheads="1"/>
            </p:cNvSpPr>
            <p:nvPr/>
          </p:nvSpPr>
          <p:spPr bwMode="auto">
            <a:xfrm>
              <a:off x="1602" y="2396"/>
              <a:ext cx="78" cy="78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78" name="Oval 46"/>
            <p:cNvSpPr>
              <a:spLocks noChangeArrowheads="1"/>
            </p:cNvSpPr>
            <p:nvPr/>
          </p:nvSpPr>
          <p:spPr bwMode="auto">
            <a:xfrm>
              <a:off x="1464" y="1945"/>
              <a:ext cx="78" cy="79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79" name="Rectangle 47"/>
            <p:cNvSpPr>
              <a:spLocks noChangeArrowheads="1"/>
            </p:cNvSpPr>
            <p:nvPr/>
          </p:nvSpPr>
          <p:spPr bwMode="auto">
            <a:xfrm>
              <a:off x="2652" y="2095"/>
              <a:ext cx="73" cy="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80" name="Freeform 48"/>
            <p:cNvSpPr>
              <a:spLocks/>
            </p:cNvSpPr>
            <p:nvPr/>
          </p:nvSpPr>
          <p:spPr bwMode="auto">
            <a:xfrm>
              <a:off x="1151" y="2670"/>
              <a:ext cx="484" cy="327"/>
            </a:xfrm>
            <a:custGeom>
              <a:avLst/>
              <a:gdLst/>
              <a:ahLst/>
              <a:cxnLst>
                <a:cxn ang="0">
                  <a:pos x="744" y="501"/>
                </a:cxn>
                <a:cxn ang="0">
                  <a:pos x="116" y="277"/>
                </a:cxn>
                <a:cxn ang="0">
                  <a:pos x="49" y="0"/>
                </a:cxn>
              </a:cxnLst>
              <a:rect l="0" t="0" r="r" b="b"/>
              <a:pathLst>
                <a:path w="744" h="501">
                  <a:moveTo>
                    <a:pt x="744" y="501"/>
                  </a:moveTo>
                  <a:cubicBezTo>
                    <a:pt x="488" y="431"/>
                    <a:pt x="232" y="361"/>
                    <a:pt x="116" y="277"/>
                  </a:cubicBezTo>
                  <a:cubicBezTo>
                    <a:pt x="0" y="193"/>
                    <a:pt x="24" y="96"/>
                    <a:pt x="49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81" name="Freeform 49"/>
            <p:cNvSpPr>
              <a:spLocks/>
            </p:cNvSpPr>
            <p:nvPr/>
          </p:nvSpPr>
          <p:spPr bwMode="auto">
            <a:xfrm>
              <a:off x="1640" y="2539"/>
              <a:ext cx="5" cy="467"/>
            </a:xfrm>
            <a:custGeom>
              <a:avLst/>
              <a:gdLst/>
              <a:ahLst/>
              <a:cxnLst>
                <a:cxn ang="0">
                  <a:pos x="0" y="718"/>
                </a:cxn>
                <a:cxn ang="0">
                  <a:pos x="7" y="0"/>
                </a:cxn>
              </a:cxnLst>
              <a:rect l="0" t="0" r="r" b="b"/>
              <a:pathLst>
                <a:path w="7" h="718">
                  <a:moveTo>
                    <a:pt x="0" y="718"/>
                  </a:moveTo>
                  <a:cubicBezTo>
                    <a:pt x="0" y="718"/>
                    <a:pt x="3" y="359"/>
                    <a:pt x="7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82" name="Freeform 50"/>
            <p:cNvSpPr>
              <a:spLocks/>
            </p:cNvSpPr>
            <p:nvPr/>
          </p:nvSpPr>
          <p:spPr bwMode="auto">
            <a:xfrm>
              <a:off x="1650" y="2393"/>
              <a:ext cx="317" cy="599"/>
            </a:xfrm>
            <a:custGeom>
              <a:avLst/>
              <a:gdLst/>
              <a:ahLst/>
              <a:cxnLst>
                <a:cxn ang="0">
                  <a:pos x="0" y="920"/>
                </a:cxn>
                <a:cxn ang="0">
                  <a:pos x="389" y="651"/>
                </a:cxn>
                <a:cxn ang="0">
                  <a:pos x="486" y="0"/>
                </a:cxn>
              </a:cxnLst>
              <a:rect l="0" t="0" r="r" b="b"/>
              <a:pathLst>
                <a:path w="486" h="920">
                  <a:moveTo>
                    <a:pt x="0" y="920"/>
                  </a:moveTo>
                  <a:cubicBezTo>
                    <a:pt x="65" y="875"/>
                    <a:pt x="308" y="804"/>
                    <a:pt x="389" y="651"/>
                  </a:cubicBezTo>
                  <a:cubicBezTo>
                    <a:pt x="470" y="498"/>
                    <a:pt x="466" y="136"/>
                    <a:pt x="486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83" name="Freeform 51"/>
            <p:cNvSpPr>
              <a:spLocks/>
            </p:cNvSpPr>
            <p:nvPr/>
          </p:nvSpPr>
          <p:spPr bwMode="auto">
            <a:xfrm>
              <a:off x="1635" y="2218"/>
              <a:ext cx="643" cy="774"/>
            </a:xfrm>
            <a:custGeom>
              <a:avLst/>
              <a:gdLst/>
              <a:ahLst/>
              <a:cxnLst>
                <a:cxn ang="0">
                  <a:pos x="0" y="1189"/>
                </a:cxn>
                <a:cxn ang="0">
                  <a:pos x="831" y="920"/>
                </a:cxn>
                <a:cxn ang="0">
                  <a:pos x="928" y="0"/>
                </a:cxn>
              </a:cxnLst>
              <a:rect l="0" t="0" r="r" b="b"/>
              <a:pathLst>
                <a:path w="986" h="1189">
                  <a:moveTo>
                    <a:pt x="0" y="1189"/>
                  </a:moveTo>
                  <a:cubicBezTo>
                    <a:pt x="138" y="1144"/>
                    <a:pt x="676" y="1118"/>
                    <a:pt x="831" y="920"/>
                  </a:cubicBezTo>
                  <a:cubicBezTo>
                    <a:pt x="986" y="722"/>
                    <a:pt x="908" y="192"/>
                    <a:pt x="928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84" name="Freeform 52"/>
            <p:cNvSpPr>
              <a:spLocks/>
            </p:cNvSpPr>
            <p:nvPr/>
          </p:nvSpPr>
          <p:spPr bwMode="auto">
            <a:xfrm>
              <a:off x="588" y="2120"/>
              <a:ext cx="536" cy="5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673"/>
                </a:cxn>
                <a:cxn ang="0">
                  <a:pos x="823" y="740"/>
                </a:cxn>
              </a:cxnLst>
              <a:rect l="0" t="0" r="r" b="b"/>
              <a:pathLst>
                <a:path w="823" h="796">
                  <a:moveTo>
                    <a:pt x="0" y="0"/>
                  </a:moveTo>
                  <a:cubicBezTo>
                    <a:pt x="43" y="272"/>
                    <a:pt x="88" y="550"/>
                    <a:pt x="225" y="673"/>
                  </a:cubicBezTo>
                  <a:cubicBezTo>
                    <a:pt x="362" y="796"/>
                    <a:pt x="699" y="726"/>
                    <a:pt x="823" y="74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85" name="Rectangle 53"/>
            <p:cNvSpPr>
              <a:spLocks noChangeArrowheads="1"/>
            </p:cNvSpPr>
            <p:nvPr/>
          </p:nvSpPr>
          <p:spPr bwMode="auto">
            <a:xfrm>
              <a:off x="1602" y="1231"/>
              <a:ext cx="73" cy="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86" name="Rectangle 54"/>
            <p:cNvSpPr>
              <a:spLocks noChangeArrowheads="1"/>
            </p:cNvSpPr>
            <p:nvPr/>
          </p:nvSpPr>
          <p:spPr bwMode="auto">
            <a:xfrm>
              <a:off x="1602" y="2960"/>
              <a:ext cx="73" cy="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4487" name="Rectangle 55"/>
            <p:cNvSpPr>
              <a:spLocks noChangeArrowheads="1"/>
            </p:cNvSpPr>
            <p:nvPr/>
          </p:nvSpPr>
          <p:spPr bwMode="auto">
            <a:xfrm>
              <a:off x="552" y="2095"/>
              <a:ext cx="73" cy="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layouts</a:t>
            </a:r>
          </a:p>
        </p:txBody>
      </p:sp>
      <p:grpSp>
        <p:nvGrpSpPr>
          <p:cNvPr id="275459" name="Group 3"/>
          <p:cNvGrpSpPr>
            <a:grpSpLocks/>
          </p:cNvGrpSpPr>
          <p:nvPr/>
        </p:nvGrpSpPr>
        <p:grpSpPr bwMode="auto">
          <a:xfrm>
            <a:off x="1428750" y="2446338"/>
            <a:ext cx="2344738" cy="1874837"/>
            <a:chOff x="1066" y="1253"/>
            <a:chExt cx="2268" cy="1814"/>
          </a:xfrm>
        </p:grpSpPr>
        <p:sp>
          <p:nvSpPr>
            <p:cNvPr id="275460" name="Rectangle 4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3" name="Rectangle 7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4" name="Rectangle 8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5" name="Rectangle 9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6" name="Rectangle 10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7" name="Rectangle 11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8" name="Rectangle 12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5469" name="Group 13"/>
          <p:cNvGrpSpPr>
            <a:grpSpLocks/>
          </p:cNvGrpSpPr>
          <p:nvPr/>
        </p:nvGrpSpPr>
        <p:grpSpPr bwMode="auto">
          <a:xfrm>
            <a:off x="5694363" y="2446338"/>
            <a:ext cx="2344737" cy="1874837"/>
            <a:chOff x="3587" y="1541"/>
            <a:chExt cx="1477" cy="1181"/>
          </a:xfrm>
        </p:grpSpPr>
        <p:sp>
          <p:nvSpPr>
            <p:cNvPr id="275470" name="Rectangle 14"/>
            <p:cNvSpPr>
              <a:spLocks noChangeArrowheads="1"/>
            </p:cNvSpPr>
            <p:nvPr/>
          </p:nvSpPr>
          <p:spPr bwMode="auto">
            <a:xfrm>
              <a:off x="3587" y="1541"/>
              <a:ext cx="1477" cy="11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71" name="Rectangle 15"/>
            <p:cNvSpPr>
              <a:spLocks noChangeArrowheads="1"/>
            </p:cNvSpPr>
            <p:nvPr/>
          </p:nvSpPr>
          <p:spPr bwMode="auto">
            <a:xfrm>
              <a:off x="3587" y="2427"/>
              <a:ext cx="591" cy="29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3587" y="1541"/>
              <a:ext cx="295" cy="88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4178" y="2132"/>
              <a:ext cx="235" cy="59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74" name="Rectangle 18"/>
            <p:cNvSpPr>
              <a:spLocks noChangeArrowheads="1"/>
            </p:cNvSpPr>
            <p:nvPr/>
          </p:nvSpPr>
          <p:spPr bwMode="auto">
            <a:xfrm>
              <a:off x="4413" y="1836"/>
              <a:ext cx="355" cy="88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75" name="Rectangle 19"/>
            <p:cNvSpPr>
              <a:spLocks noChangeArrowheads="1"/>
            </p:cNvSpPr>
            <p:nvPr/>
          </p:nvSpPr>
          <p:spPr bwMode="auto">
            <a:xfrm>
              <a:off x="4768" y="1541"/>
              <a:ext cx="296" cy="11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76" name="Rectangle 20"/>
            <p:cNvSpPr>
              <a:spLocks noChangeArrowheads="1"/>
            </p:cNvSpPr>
            <p:nvPr/>
          </p:nvSpPr>
          <p:spPr bwMode="auto">
            <a:xfrm>
              <a:off x="3882" y="1836"/>
              <a:ext cx="531" cy="29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5477" name="Rectangle 21"/>
            <p:cNvSpPr>
              <a:spLocks noChangeArrowheads="1"/>
            </p:cNvSpPr>
            <p:nvPr/>
          </p:nvSpPr>
          <p:spPr bwMode="auto">
            <a:xfrm>
              <a:off x="4566" y="1541"/>
              <a:ext cx="202" cy="29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layouts</a:t>
            </a:r>
          </a:p>
        </p:txBody>
      </p:sp>
      <p:grpSp>
        <p:nvGrpSpPr>
          <p:cNvPr id="276483" name="Group 3"/>
          <p:cNvGrpSpPr>
            <a:grpSpLocks/>
          </p:cNvGrpSpPr>
          <p:nvPr/>
        </p:nvGrpSpPr>
        <p:grpSpPr bwMode="auto">
          <a:xfrm>
            <a:off x="1428750" y="2446338"/>
            <a:ext cx="2344738" cy="1874837"/>
            <a:chOff x="1066" y="1253"/>
            <a:chExt cx="2268" cy="1814"/>
          </a:xfrm>
        </p:grpSpPr>
        <p:sp>
          <p:nvSpPr>
            <p:cNvPr id="276484" name="Rectangle 4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6485" name="Rectangle 5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6486" name="Rectangle 6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6487" name="Rectangle 7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6488" name="Rectangle 8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6489" name="Rectangle 9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6490" name="Rectangle 10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6491" name="Rectangle 11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6492" name="Rectangle 12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6493" name="Freeform 13"/>
          <p:cNvSpPr>
            <a:spLocks/>
          </p:cNvSpPr>
          <p:nvPr/>
        </p:nvSpPr>
        <p:spPr bwMode="auto">
          <a:xfrm>
            <a:off x="1535113" y="3287713"/>
            <a:ext cx="365125" cy="828675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494" name="Freeform 14"/>
          <p:cNvSpPr>
            <a:spLocks/>
          </p:cNvSpPr>
          <p:nvPr/>
        </p:nvSpPr>
        <p:spPr bwMode="auto">
          <a:xfrm>
            <a:off x="1892300" y="3729038"/>
            <a:ext cx="231775" cy="387350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495" name="Freeform 15"/>
          <p:cNvSpPr>
            <a:spLocks/>
          </p:cNvSpPr>
          <p:nvPr/>
        </p:nvSpPr>
        <p:spPr bwMode="auto">
          <a:xfrm>
            <a:off x="2906713" y="2770188"/>
            <a:ext cx="357187" cy="88900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496" name="Freeform 16"/>
          <p:cNvSpPr>
            <a:spLocks/>
          </p:cNvSpPr>
          <p:nvPr/>
        </p:nvSpPr>
        <p:spPr bwMode="auto">
          <a:xfrm>
            <a:off x="1900238" y="3992563"/>
            <a:ext cx="688975" cy="198437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497" name="Freeform 17"/>
          <p:cNvSpPr>
            <a:spLocks/>
          </p:cNvSpPr>
          <p:nvPr/>
        </p:nvSpPr>
        <p:spPr bwMode="auto">
          <a:xfrm>
            <a:off x="2147888" y="2808288"/>
            <a:ext cx="223837" cy="347662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498" name="Freeform 18"/>
          <p:cNvSpPr>
            <a:spLocks/>
          </p:cNvSpPr>
          <p:nvPr/>
        </p:nvSpPr>
        <p:spPr bwMode="auto">
          <a:xfrm>
            <a:off x="2371725" y="3155950"/>
            <a:ext cx="742950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499" name="Freeform 19"/>
          <p:cNvSpPr>
            <a:spLocks/>
          </p:cNvSpPr>
          <p:nvPr/>
        </p:nvSpPr>
        <p:spPr bwMode="auto">
          <a:xfrm>
            <a:off x="3556000" y="3387725"/>
            <a:ext cx="611188" cy="793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00" name="Freeform 20"/>
          <p:cNvSpPr>
            <a:spLocks/>
          </p:cNvSpPr>
          <p:nvPr/>
        </p:nvSpPr>
        <p:spPr bwMode="auto">
          <a:xfrm>
            <a:off x="2101850" y="3627438"/>
            <a:ext cx="385763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01" name="Freeform 21"/>
          <p:cNvSpPr>
            <a:spLocks/>
          </p:cNvSpPr>
          <p:nvPr/>
        </p:nvSpPr>
        <p:spPr bwMode="auto">
          <a:xfrm>
            <a:off x="2108200" y="3241675"/>
            <a:ext cx="225425" cy="395288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02" name="Freeform 22"/>
          <p:cNvSpPr>
            <a:spLocks/>
          </p:cNvSpPr>
          <p:nvPr/>
        </p:nvSpPr>
        <p:spPr bwMode="auto">
          <a:xfrm>
            <a:off x="2457450" y="3249613"/>
            <a:ext cx="146050" cy="611187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03" name="Freeform 23"/>
          <p:cNvSpPr>
            <a:spLocks/>
          </p:cNvSpPr>
          <p:nvPr/>
        </p:nvSpPr>
        <p:spPr bwMode="auto">
          <a:xfrm>
            <a:off x="2101850" y="2670175"/>
            <a:ext cx="611188" cy="222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04" name="Freeform 24"/>
          <p:cNvSpPr>
            <a:spLocks/>
          </p:cNvSpPr>
          <p:nvPr/>
        </p:nvSpPr>
        <p:spPr bwMode="auto">
          <a:xfrm>
            <a:off x="2379663" y="2762250"/>
            <a:ext cx="363537" cy="393700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05" name="Freeform 25"/>
          <p:cNvSpPr>
            <a:spLocks/>
          </p:cNvSpPr>
          <p:nvPr/>
        </p:nvSpPr>
        <p:spPr bwMode="auto">
          <a:xfrm>
            <a:off x="2603500" y="3713163"/>
            <a:ext cx="403225" cy="147637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06" name="Freeform 26"/>
          <p:cNvSpPr>
            <a:spLocks/>
          </p:cNvSpPr>
          <p:nvPr/>
        </p:nvSpPr>
        <p:spPr bwMode="auto">
          <a:xfrm>
            <a:off x="3106738" y="3465513"/>
            <a:ext cx="349250" cy="193675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07" name="Freeform 27"/>
          <p:cNvSpPr>
            <a:spLocks/>
          </p:cNvSpPr>
          <p:nvPr/>
        </p:nvSpPr>
        <p:spPr bwMode="auto">
          <a:xfrm>
            <a:off x="2813050" y="2676525"/>
            <a:ext cx="742950" cy="627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08" name="Freeform 28"/>
          <p:cNvSpPr>
            <a:spLocks/>
          </p:cNvSpPr>
          <p:nvPr/>
        </p:nvSpPr>
        <p:spPr bwMode="auto">
          <a:xfrm>
            <a:off x="2719388" y="2065338"/>
            <a:ext cx="979487" cy="1322387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09" name="Freeform 29"/>
          <p:cNvSpPr>
            <a:spLocks/>
          </p:cNvSpPr>
          <p:nvPr/>
        </p:nvSpPr>
        <p:spPr bwMode="auto">
          <a:xfrm>
            <a:off x="2657475" y="2120900"/>
            <a:ext cx="163513" cy="55562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10" name="Freeform 30"/>
          <p:cNvSpPr>
            <a:spLocks/>
          </p:cNvSpPr>
          <p:nvPr/>
        </p:nvSpPr>
        <p:spPr bwMode="auto">
          <a:xfrm>
            <a:off x="2093913" y="2097088"/>
            <a:ext cx="409575" cy="595312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11" name="Freeform 31"/>
          <p:cNvSpPr>
            <a:spLocks/>
          </p:cNvSpPr>
          <p:nvPr/>
        </p:nvSpPr>
        <p:spPr bwMode="auto">
          <a:xfrm>
            <a:off x="1628775" y="2732088"/>
            <a:ext cx="355600" cy="455612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12" name="Freeform 32"/>
          <p:cNvSpPr>
            <a:spLocks/>
          </p:cNvSpPr>
          <p:nvPr/>
        </p:nvSpPr>
        <p:spPr bwMode="auto">
          <a:xfrm>
            <a:off x="1628775" y="3141663"/>
            <a:ext cx="635000" cy="52387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13" name="Freeform 33"/>
          <p:cNvSpPr>
            <a:spLocks/>
          </p:cNvSpPr>
          <p:nvPr/>
        </p:nvSpPr>
        <p:spPr bwMode="auto">
          <a:xfrm>
            <a:off x="1622425" y="3194050"/>
            <a:ext cx="385763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14" name="Freeform 34"/>
          <p:cNvSpPr>
            <a:spLocks/>
          </p:cNvSpPr>
          <p:nvPr/>
        </p:nvSpPr>
        <p:spPr bwMode="auto">
          <a:xfrm>
            <a:off x="1562100" y="2065338"/>
            <a:ext cx="887413" cy="1114425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15" name="Freeform 35"/>
          <p:cNvSpPr>
            <a:spLocks/>
          </p:cNvSpPr>
          <p:nvPr/>
        </p:nvSpPr>
        <p:spPr bwMode="auto">
          <a:xfrm>
            <a:off x="917575" y="3079750"/>
            <a:ext cx="627063" cy="292100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16" name="Rectangle 36"/>
          <p:cNvSpPr>
            <a:spLocks noChangeArrowheads="1"/>
          </p:cNvSpPr>
          <p:nvPr/>
        </p:nvSpPr>
        <p:spPr bwMode="auto">
          <a:xfrm>
            <a:off x="933450" y="2011363"/>
            <a:ext cx="3333750" cy="27463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17" name="Oval 37"/>
          <p:cNvSpPr>
            <a:spLocks noChangeArrowheads="1"/>
          </p:cNvSpPr>
          <p:nvPr/>
        </p:nvSpPr>
        <p:spPr bwMode="auto">
          <a:xfrm>
            <a:off x="1839913" y="4056063"/>
            <a:ext cx="123825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18" name="Oval 38"/>
          <p:cNvSpPr>
            <a:spLocks noChangeArrowheads="1"/>
          </p:cNvSpPr>
          <p:nvPr/>
        </p:nvSpPr>
        <p:spPr bwMode="auto">
          <a:xfrm>
            <a:off x="2046288" y="3571875"/>
            <a:ext cx="125412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19" name="Oval 39"/>
          <p:cNvSpPr>
            <a:spLocks noChangeArrowheads="1"/>
          </p:cNvSpPr>
          <p:nvPr/>
        </p:nvSpPr>
        <p:spPr bwMode="auto">
          <a:xfrm>
            <a:off x="1571625" y="3128963"/>
            <a:ext cx="123825" cy="125412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20" name="Oval 40"/>
          <p:cNvSpPr>
            <a:spLocks noChangeArrowheads="1"/>
          </p:cNvSpPr>
          <p:nvPr/>
        </p:nvSpPr>
        <p:spPr bwMode="auto">
          <a:xfrm>
            <a:off x="2038350" y="2628900"/>
            <a:ext cx="123825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21" name="Oval 41"/>
          <p:cNvSpPr>
            <a:spLocks noChangeArrowheads="1"/>
          </p:cNvSpPr>
          <p:nvPr/>
        </p:nvSpPr>
        <p:spPr bwMode="auto">
          <a:xfrm>
            <a:off x="2754313" y="2613025"/>
            <a:ext cx="123825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22" name="Oval 42"/>
          <p:cNvSpPr>
            <a:spLocks noChangeArrowheads="1"/>
          </p:cNvSpPr>
          <p:nvPr/>
        </p:nvSpPr>
        <p:spPr bwMode="auto">
          <a:xfrm>
            <a:off x="3494088" y="3340100"/>
            <a:ext cx="123825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23" name="Oval 43"/>
          <p:cNvSpPr>
            <a:spLocks noChangeArrowheads="1"/>
          </p:cNvSpPr>
          <p:nvPr/>
        </p:nvSpPr>
        <p:spPr bwMode="auto">
          <a:xfrm>
            <a:off x="3043238" y="3605213"/>
            <a:ext cx="123825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24" name="Oval 44"/>
          <p:cNvSpPr>
            <a:spLocks noChangeArrowheads="1"/>
          </p:cNvSpPr>
          <p:nvPr/>
        </p:nvSpPr>
        <p:spPr bwMode="auto">
          <a:xfrm>
            <a:off x="2543175" y="3803650"/>
            <a:ext cx="123825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25" name="Oval 45"/>
          <p:cNvSpPr>
            <a:spLocks noChangeArrowheads="1"/>
          </p:cNvSpPr>
          <p:nvPr/>
        </p:nvSpPr>
        <p:spPr bwMode="auto">
          <a:xfrm>
            <a:off x="2324100" y="3087688"/>
            <a:ext cx="123825" cy="125412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26" name="Rectangle 46"/>
          <p:cNvSpPr>
            <a:spLocks noChangeArrowheads="1"/>
          </p:cNvSpPr>
          <p:nvPr/>
        </p:nvSpPr>
        <p:spPr bwMode="auto">
          <a:xfrm>
            <a:off x="4210050" y="3325813"/>
            <a:ext cx="115888" cy="115887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27" name="Freeform 47"/>
          <p:cNvSpPr>
            <a:spLocks/>
          </p:cNvSpPr>
          <p:nvPr/>
        </p:nvSpPr>
        <p:spPr bwMode="auto">
          <a:xfrm>
            <a:off x="1827213" y="4238625"/>
            <a:ext cx="768350" cy="519113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28" name="Freeform 48"/>
          <p:cNvSpPr>
            <a:spLocks/>
          </p:cNvSpPr>
          <p:nvPr/>
        </p:nvSpPr>
        <p:spPr bwMode="auto">
          <a:xfrm>
            <a:off x="2603500" y="4030663"/>
            <a:ext cx="7938" cy="741362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29" name="Freeform 49"/>
          <p:cNvSpPr>
            <a:spLocks/>
          </p:cNvSpPr>
          <p:nvPr/>
        </p:nvSpPr>
        <p:spPr bwMode="auto">
          <a:xfrm>
            <a:off x="2619375" y="3798888"/>
            <a:ext cx="503238" cy="950912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30" name="Freeform 50"/>
          <p:cNvSpPr>
            <a:spLocks/>
          </p:cNvSpPr>
          <p:nvPr/>
        </p:nvSpPr>
        <p:spPr bwMode="auto">
          <a:xfrm>
            <a:off x="2595563" y="3521075"/>
            <a:ext cx="1020762" cy="1228725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31" name="Freeform 51"/>
          <p:cNvSpPr>
            <a:spLocks/>
          </p:cNvSpPr>
          <p:nvPr/>
        </p:nvSpPr>
        <p:spPr bwMode="auto">
          <a:xfrm>
            <a:off x="933450" y="3365500"/>
            <a:ext cx="850900" cy="822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32" name="Rectangle 52"/>
          <p:cNvSpPr>
            <a:spLocks noChangeArrowheads="1"/>
          </p:cNvSpPr>
          <p:nvPr/>
        </p:nvSpPr>
        <p:spPr bwMode="auto">
          <a:xfrm>
            <a:off x="2543175" y="1954213"/>
            <a:ext cx="115888" cy="115887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33" name="Rectangle 53"/>
          <p:cNvSpPr>
            <a:spLocks noChangeArrowheads="1"/>
          </p:cNvSpPr>
          <p:nvPr/>
        </p:nvSpPr>
        <p:spPr bwMode="auto">
          <a:xfrm>
            <a:off x="2543175" y="4699000"/>
            <a:ext cx="115888" cy="115888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34" name="Rectangle 54"/>
          <p:cNvSpPr>
            <a:spLocks noChangeArrowheads="1"/>
          </p:cNvSpPr>
          <p:nvPr/>
        </p:nvSpPr>
        <p:spPr bwMode="auto">
          <a:xfrm>
            <a:off x="876300" y="3325813"/>
            <a:ext cx="115888" cy="115887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35" name="Rectangle 55"/>
          <p:cNvSpPr>
            <a:spLocks noChangeArrowheads="1"/>
          </p:cNvSpPr>
          <p:nvPr/>
        </p:nvSpPr>
        <p:spPr bwMode="auto">
          <a:xfrm>
            <a:off x="5694363" y="2446338"/>
            <a:ext cx="2344737" cy="1874837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36" name="Rectangle 56"/>
          <p:cNvSpPr>
            <a:spLocks noChangeArrowheads="1"/>
          </p:cNvSpPr>
          <p:nvPr/>
        </p:nvSpPr>
        <p:spPr bwMode="auto">
          <a:xfrm>
            <a:off x="5694363" y="3852863"/>
            <a:ext cx="938212" cy="468312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37" name="Rectangle 57"/>
          <p:cNvSpPr>
            <a:spLocks noChangeArrowheads="1"/>
          </p:cNvSpPr>
          <p:nvPr/>
        </p:nvSpPr>
        <p:spPr bwMode="auto">
          <a:xfrm>
            <a:off x="5694363" y="2446338"/>
            <a:ext cx="468312" cy="1406525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38" name="Rectangle 58"/>
          <p:cNvSpPr>
            <a:spLocks noChangeArrowheads="1"/>
          </p:cNvSpPr>
          <p:nvPr/>
        </p:nvSpPr>
        <p:spPr bwMode="auto">
          <a:xfrm>
            <a:off x="6162675" y="3384550"/>
            <a:ext cx="469900" cy="468313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39" name="Rectangle 59"/>
          <p:cNvSpPr>
            <a:spLocks noChangeArrowheads="1"/>
          </p:cNvSpPr>
          <p:nvPr/>
        </p:nvSpPr>
        <p:spPr bwMode="auto">
          <a:xfrm>
            <a:off x="6632575" y="3384550"/>
            <a:ext cx="373063" cy="936625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40" name="Rectangle 60"/>
          <p:cNvSpPr>
            <a:spLocks noChangeArrowheads="1"/>
          </p:cNvSpPr>
          <p:nvPr/>
        </p:nvSpPr>
        <p:spPr bwMode="auto">
          <a:xfrm>
            <a:off x="7005638" y="2914650"/>
            <a:ext cx="563562" cy="1406525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41" name="Rectangle 61"/>
          <p:cNvSpPr>
            <a:spLocks noChangeArrowheads="1"/>
          </p:cNvSpPr>
          <p:nvPr/>
        </p:nvSpPr>
        <p:spPr bwMode="auto">
          <a:xfrm>
            <a:off x="7569200" y="2446338"/>
            <a:ext cx="469900" cy="1874837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42" name="Rectangle 62"/>
          <p:cNvSpPr>
            <a:spLocks noChangeArrowheads="1"/>
          </p:cNvSpPr>
          <p:nvPr/>
        </p:nvSpPr>
        <p:spPr bwMode="auto">
          <a:xfrm>
            <a:off x="6162675" y="2914650"/>
            <a:ext cx="842963" cy="469900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43" name="Rectangle 63"/>
          <p:cNvSpPr>
            <a:spLocks noChangeArrowheads="1"/>
          </p:cNvSpPr>
          <p:nvPr/>
        </p:nvSpPr>
        <p:spPr bwMode="auto">
          <a:xfrm>
            <a:off x="7248525" y="2446338"/>
            <a:ext cx="320675" cy="468312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44" name="Freeform 64"/>
          <p:cNvSpPr>
            <a:spLocks/>
          </p:cNvSpPr>
          <p:nvPr/>
        </p:nvSpPr>
        <p:spPr bwMode="auto">
          <a:xfrm>
            <a:off x="5800725" y="3287713"/>
            <a:ext cx="365125" cy="828675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45" name="Freeform 65"/>
          <p:cNvSpPr>
            <a:spLocks/>
          </p:cNvSpPr>
          <p:nvPr/>
        </p:nvSpPr>
        <p:spPr bwMode="auto">
          <a:xfrm>
            <a:off x="6157913" y="3729038"/>
            <a:ext cx="231775" cy="387350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46" name="Freeform 66"/>
          <p:cNvSpPr>
            <a:spLocks/>
          </p:cNvSpPr>
          <p:nvPr/>
        </p:nvSpPr>
        <p:spPr bwMode="auto">
          <a:xfrm>
            <a:off x="7372350" y="2784475"/>
            <a:ext cx="128588" cy="874713"/>
          </a:xfrm>
          <a:custGeom>
            <a:avLst/>
            <a:gdLst/>
            <a:ahLst/>
            <a:cxnLst>
              <a:cxn ang="0">
                <a:pos x="0" y="551"/>
              </a:cxn>
              <a:cxn ang="0">
                <a:pos x="78" y="283"/>
              </a:cxn>
              <a:cxn ang="0">
                <a:pos x="21" y="0"/>
              </a:cxn>
            </a:cxnLst>
            <a:rect l="0" t="0" r="r" b="b"/>
            <a:pathLst>
              <a:path w="81" h="551">
                <a:moveTo>
                  <a:pt x="0" y="551"/>
                </a:moveTo>
                <a:cubicBezTo>
                  <a:pt x="13" y="506"/>
                  <a:pt x="75" y="375"/>
                  <a:pt x="78" y="283"/>
                </a:cubicBezTo>
                <a:cubicBezTo>
                  <a:pt x="81" y="191"/>
                  <a:pt x="33" y="59"/>
                  <a:pt x="21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47" name="Freeform 67"/>
          <p:cNvSpPr>
            <a:spLocks/>
          </p:cNvSpPr>
          <p:nvPr/>
        </p:nvSpPr>
        <p:spPr bwMode="auto">
          <a:xfrm>
            <a:off x="6165850" y="3992563"/>
            <a:ext cx="688975" cy="198437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48" name="Freeform 68"/>
          <p:cNvSpPr>
            <a:spLocks/>
          </p:cNvSpPr>
          <p:nvPr/>
        </p:nvSpPr>
        <p:spPr bwMode="auto">
          <a:xfrm>
            <a:off x="6637338" y="2784475"/>
            <a:ext cx="31750" cy="371475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20" y="0"/>
              </a:cxn>
            </a:cxnLst>
            <a:rect l="0" t="0" r="r" b="b"/>
            <a:pathLst>
              <a:path w="20" h="234">
                <a:moveTo>
                  <a:pt x="0" y="234"/>
                </a:moveTo>
                <a:cubicBezTo>
                  <a:pt x="3" y="195"/>
                  <a:pt x="16" y="49"/>
                  <a:pt x="2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49" name="Freeform 69"/>
          <p:cNvSpPr>
            <a:spLocks/>
          </p:cNvSpPr>
          <p:nvPr/>
        </p:nvSpPr>
        <p:spPr bwMode="auto">
          <a:xfrm>
            <a:off x="6637338" y="3140075"/>
            <a:ext cx="673100" cy="438150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36" y="44"/>
              </a:cxn>
              <a:cxn ang="0">
                <a:pos x="424" y="276"/>
              </a:cxn>
            </a:cxnLst>
            <a:rect l="0" t="0" r="r" b="b"/>
            <a:pathLst>
              <a:path w="424" h="276">
                <a:moveTo>
                  <a:pt x="0" y="10"/>
                </a:moveTo>
                <a:cubicBezTo>
                  <a:pt x="39" y="16"/>
                  <a:pt x="165" y="0"/>
                  <a:pt x="236" y="44"/>
                </a:cubicBezTo>
                <a:cubicBezTo>
                  <a:pt x="307" y="88"/>
                  <a:pt x="385" y="228"/>
                  <a:pt x="424" y="27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50" name="Freeform 70"/>
          <p:cNvSpPr>
            <a:spLocks/>
          </p:cNvSpPr>
          <p:nvPr/>
        </p:nvSpPr>
        <p:spPr bwMode="auto">
          <a:xfrm>
            <a:off x="7821613" y="3387725"/>
            <a:ext cx="611187" cy="793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51" name="Freeform 71"/>
          <p:cNvSpPr>
            <a:spLocks/>
          </p:cNvSpPr>
          <p:nvPr/>
        </p:nvSpPr>
        <p:spPr bwMode="auto">
          <a:xfrm>
            <a:off x="6367463" y="3627438"/>
            <a:ext cx="385762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52" name="Freeform 72"/>
          <p:cNvSpPr>
            <a:spLocks/>
          </p:cNvSpPr>
          <p:nvPr/>
        </p:nvSpPr>
        <p:spPr bwMode="auto">
          <a:xfrm>
            <a:off x="6373813" y="3241675"/>
            <a:ext cx="225425" cy="395288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53" name="Freeform 73"/>
          <p:cNvSpPr>
            <a:spLocks/>
          </p:cNvSpPr>
          <p:nvPr/>
        </p:nvSpPr>
        <p:spPr bwMode="auto">
          <a:xfrm>
            <a:off x="6723063" y="3249613"/>
            <a:ext cx="146050" cy="611187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54" name="Freeform 74"/>
          <p:cNvSpPr>
            <a:spLocks/>
          </p:cNvSpPr>
          <p:nvPr/>
        </p:nvSpPr>
        <p:spPr bwMode="auto">
          <a:xfrm>
            <a:off x="6669088" y="2657475"/>
            <a:ext cx="609600" cy="6350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384" y="0"/>
              </a:cxn>
            </a:cxnLst>
            <a:rect l="0" t="0" r="r" b="b"/>
            <a:pathLst>
              <a:path w="384" h="4">
                <a:moveTo>
                  <a:pt x="0" y="4"/>
                </a:moveTo>
                <a:cubicBezTo>
                  <a:pt x="64" y="3"/>
                  <a:pt x="304" y="1"/>
                  <a:pt x="38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55" name="Freeform 75"/>
          <p:cNvSpPr>
            <a:spLocks/>
          </p:cNvSpPr>
          <p:nvPr/>
        </p:nvSpPr>
        <p:spPr bwMode="auto">
          <a:xfrm>
            <a:off x="6789738" y="2727325"/>
            <a:ext cx="584200" cy="939800"/>
          </a:xfrm>
          <a:custGeom>
            <a:avLst/>
            <a:gdLst/>
            <a:ahLst/>
            <a:cxnLst>
              <a:cxn ang="0">
                <a:pos x="368" y="592"/>
              </a:cxn>
              <a:cxn ang="0">
                <a:pos x="300" y="228"/>
              </a:cxn>
              <a:cxn ang="0">
                <a:pos x="200" y="88"/>
              </a:cxn>
              <a:cxn ang="0">
                <a:pos x="0" y="0"/>
              </a:cxn>
            </a:cxnLst>
            <a:rect l="0" t="0" r="r" b="b"/>
            <a:pathLst>
              <a:path w="368" h="592">
                <a:moveTo>
                  <a:pt x="368" y="592"/>
                </a:moveTo>
                <a:cubicBezTo>
                  <a:pt x="357" y="531"/>
                  <a:pt x="328" y="312"/>
                  <a:pt x="300" y="228"/>
                </a:cubicBezTo>
                <a:cubicBezTo>
                  <a:pt x="272" y="144"/>
                  <a:pt x="250" y="126"/>
                  <a:pt x="200" y="88"/>
                </a:cubicBezTo>
                <a:cubicBezTo>
                  <a:pt x="150" y="50"/>
                  <a:pt x="42" y="1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56" name="Freeform 76"/>
          <p:cNvSpPr>
            <a:spLocks/>
          </p:cNvSpPr>
          <p:nvPr/>
        </p:nvSpPr>
        <p:spPr bwMode="auto">
          <a:xfrm>
            <a:off x="6869113" y="3713163"/>
            <a:ext cx="403225" cy="147637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57" name="Freeform 77"/>
          <p:cNvSpPr>
            <a:spLocks/>
          </p:cNvSpPr>
          <p:nvPr/>
        </p:nvSpPr>
        <p:spPr bwMode="auto">
          <a:xfrm>
            <a:off x="7372350" y="3465513"/>
            <a:ext cx="349250" cy="193675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58" name="Freeform 78"/>
          <p:cNvSpPr>
            <a:spLocks/>
          </p:cNvSpPr>
          <p:nvPr/>
        </p:nvSpPr>
        <p:spPr bwMode="auto">
          <a:xfrm>
            <a:off x="7405688" y="2670175"/>
            <a:ext cx="415925" cy="633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" y="128"/>
              </a:cxn>
              <a:cxn ang="0">
                <a:pos x="262" y="399"/>
              </a:cxn>
            </a:cxnLst>
            <a:rect l="0" t="0" r="r" b="b"/>
            <a:pathLst>
              <a:path w="262" h="399">
                <a:moveTo>
                  <a:pt x="0" y="0"/>
                </a:moveTo>
                <a:cubicBezTo>
                  <a:pt x="34" y="21"/>
                  <a:pt x="160" y="62"/>
                  <a:pt x="204" y="128"/>
                </a:cubicBezTo>
                <a:cubicBezTo>
                  <a:pt x="248" y="194"/>
                  <a:pt x="250" y="343"/>
                  <a:pt x="262" y="39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59" name="Freeform 79"/>
          <p:cNvSpPr>
            <a:spLocks/>
          </p:cNvSpPr>
          <p:nvPr/>
        </p:nvSpPr>
        <p:spPr bwMode="auto">
          <a:xfrm>
            <a:off x="6985000" y="2065338"/>
            <a:ext cx="979488" cy="1322387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60" name="Freeform 80"/>
          <p:cNvSpPr>
            <a:spLocks/>
          </p:cNvSpPr>
          <p:nvPr/>
        </p:nvSpPr>
        <p:spPr bwMode="auto">
          <a:xfrm>
            <a:off x="6923088" y="2120900"/>
            <a:ext cx="463550" cy="542925"/>
          </a:xfrm>
          <a:custGeom>
            <a:avLst/>
            <a:gdLst/>
            <a:ahLst/>
            <a:cxnLst>
              <a:cxn ang="0">
                <a:pos x="292" y="342"/>
              </a:cxn>
              <a:cxn ang="0">
                <a:pos x="236" y="154"/>
              </a:cxn>
              <a:cxn ang="0">
                <a:pos x="0" y="0"/>
              </a:cxn>
            </a:cxnLst>
            <a:rect l="0" t="0" r="r" b="b"/>
            <a:pathLst>
              <a:path w="292" h="342">
                <a:moveTo>
                  <a:pt x="292" y="342"/>
                </a:moveTo>
                <a:cubicBezTo>
                  <a:pt x="283" y="311"/>
                  <a:pt x="285" y="211"/>
                  <a:pt x="236" y="154"/>
                </a:cubicBezTo>
                <a:cubicBezTo>
                  <a:pt x="187" y="97"/>
                  <a:pt x="49" y="32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61" name="Freeform 81"/>
          <p:cNvSpPr>
            <a:spLocks/>
          </p:cNvSpPr>
          <p:nvPr/>
        </p:nvSpPr>
        <p:spPr bwMode="auto">
          <a:xfrm>
            <a:off x="6681788" y="2130425"/>
            <a:ext cx="152400" cy="552450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96" y="0"/>
              </a:cxn>
            </a:cxnLst>
            <a:rect l="0" t="0" r="r" b="b"/>
            <a:pathLst>
              <a:path w="96" h="348">
                <a:moveTo>
                  <a:pt x="0" y="348"/>
                </a:moveTo>
                <a:cubicBezTo>
                  <a:pt x="16" y="290"/>
                  <a:pt x="76" y="72"/>
                  <a:pt x="9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62" name="Freeform 82"/>
          <p:cNvSpPr>
            <a:spLocks/>
          </p:cNvSpPr>
          <p:nvPr/>
        </p:nvSpPr>
        <p:spPr bwMode="auto">
          <a:xfrm>
            <a:off x="5894388" y="2676525"/>
            <a:ext cx="660400" cy="511175"/>
          </a:xfrm>
          <a:custGeom>
            <a:avLst/>
            <a:gdLst/>
            <a:ahLst/>
            <a:cxnLst>
              <a:cxn ang="0">
                <a:pos x="0" y="322"/>
              </a:cxn>
              <a:cxn ang="0">
                <a:pos x="156" y="60"/>
              </a:cxn>
              <a:cxn ang="0">
                <a:pos x="416" y="0"/>
              </a:cxn>
            </a:cxnLst>
            <a:rect l="0" t="0" r="r" b="b"/>
            <a:pathLst>
              <a:path w="416" h="322">
                <a:moveTo>
                  <a:pt x="0" y="322"/>
                </a:moveTo>
                <a:cubicBezTo>
                  <a:pt x="26" y="278"/>
                  <a:pt x="87" y="114"/>
                  <a:pt x="156" y="60"/>
                </a:cubicBezTo>
                <a:cubicBezTo>
                  <a:pt x="225" y="6"/>
                  <a:pt x="362" y="12"/>
                  <a:pt x="41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63" name="Freeform 83"/>
          <p:cNvSpPr>
            <a:spLocks/>
          </p:cNvSpPr>
          <p:nvPr/>
        </p:nvSpPr>
        <p:spPr bwMode="auto">
          <a:xfrm>
            <a:off x="5894388" y="3141663"/>
            <a:ext cx="635000" cy="52387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64" name="Freeform 84"/>
          <p:cNvSpPr>
            <a:spLocks/>
          </p:cNvSpPr>
          <p:nvPr/>
        </p:nvSpPr>
        <p:spPr bwMode="auto">
          <a:xfrm>
            <a:off x="5888038" y="3194050"/>
            <a:ext cx="385762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65" name="Freeform 85"/>
          <p:cNvSpPr>
            <a:spLocks/>
          </p:cNvSpPr>
          <p:nvPr/>
        </p:nvSpPr>
        <p:spPr bwMode="auto">
          <a:xfrm>
            <a:off x="5827713" y="2065338"/>
            <a:ext cx="887412" cy="1114425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66" name="Freeform 86"/>
          <p:cNvSpPr>
            <a:spLocks/>
          </p:cNvSpPr>
          <p:nvPr/>
        </p:nvSpPr>
        <p:spPr bwMode="auto">
          <a:xfrm>
            <a:off x="5183188" y="3079750"/>
            <a:ext cx="627062" cy="292100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67" name="Rectangle 87"/>
          <p:cNvSpPr>
            <a:spLocks noChangeArrowheads="1"/>
          </p:cNvSpPr>
          <p:nvPr/>
        </p:nvSpPr>
        <p:spPr bwMode="auto">
          <a:xfrm>
            <a:off x="5199063" y="2011363"/>
            <a:ext cx="3333750" cy="27463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68" name="Oval 88"/>
          <p:cNvSpPr>
            <a:spLocks noChangeArrowheads="1"/>
          </p:cNvSpPr>
          <p:nvPr/>
        </p:nvSpPr>
        <p:spPr bwMode="auto">
          <a:xfrm>
            <a:off x="6105525" y="4056063"/>
            <a:ext cx="123825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69" name="Oval 89"/>
          <p:cNvSpPr>
            <a:spLocks noChangeArrowheads="1"/>
          </p:cNvSpPr>
          <p:nvPr/>
        </p:nvSpPr>
        <p:spPr bwMode="auto">
          <a:xfrm>
            <a:off x="6311900" y="3571875"/>
            <a:ext cx="125413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70" name="Oval 90"/>
          <p:cNvSpPr>
            <a:spLocks noChangeArrowheads="1"/>
          </p:cNvSpPr>
          <p:nvPr/>
        </p:nvSpPr>
        <p:spPr bwMode="auto">
          <a:xfrm>
            <a:off x="5837238" y="3128963"/>
            <a:ext cx="123825" cy="125412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71" name="Oval 91"/>
          <p:cNvSpPr>
            <a:spLocks noChangeArrowheads="1"/>
          </p:cNvSpPr>
          <p:nvPr/>
        </p:nvSpPr>
        <p:spPr bwMode="auto">
          <a:xfrm>
            <a:off x="6615113" y="2609850"/>
            <a:ext cx="123825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72" name="Oval 92"/>
          <p:cNvSpPr>
            <a:spLocks noChangeArrowheads="1"/>
          </p:cNvSpPr>
          <p:nvPr/>
        </p:nvSpPr>
        <p:spPr bwMode="auto">
          <a:xfrm>
            <a:off x="7337425" y="2606675"/>
            <a:ext cx="123825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73" name="Oval 93"/>
          <p:cNvSpPr>
            <a:spLocks noChangeArrowheads="1"/>
          </p:cNvSpPr>
          <p:nvPr/>
        </p:nvSpPr>
        <p:spPr bwMode="auto">
          <a:xfrm>
            <a:off x="7759700" y="3340100"/>
            <a:ext cx="123825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74" name="Oval 94"/>
          <p:cNvSpPr>
            <a:spLocks noChangeArrowheads="1"/>
          </p:cNvSpPr>
          <p:nvPr/>
        </p:nvSpPr>
        <p:spPr bwMode="auto">
          <a:xfrm>
            <a:off x="7308850" y="3605213"/>
            <a:ext cx="123825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75" name="Oval 95"/>
          <p:cNvSpPr>
            <a:spLocks noChangeArrowheads="1"/>
          </p:cNvSpPr>
          <p:nvPr/>
        </p:nvSpPr>
        <p:spPr bwMode="auto">
          <a:xfrm>
            <a:off x="6808788" y="3803650"/>
            <a:ext cx="123825" cy="123825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76" name="Oval 96"/>
          <p:cNvSpPr>
            <a:spLocks noChangeArrowheads="1"/>
          </p:cNvSpPr>
          <p:nvPr/>
        </p:nvSpPr>
        <p:spPr bwMode="auto">
          <a:xfrm>
            <a:off x="6589713" y="3087688"/>
            <a:ext cx="123825" cy="125412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77" name="Rectangle 97"/>
          <p:cNvSpPr>
            <a:spLocks noChangeArrowheads="1"/>
          </p:cNvSpPr>
          <p:nvPr/>
        </p:nvSpPr>
        <p:spPr bwMode="auto">
          <a:xfrm>
            <a:off x="8475663" y="3325813"/>
            <a:ext cx="115887" cy="115887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78" name="Freeform 98"/>
          <p:cNvSpPr>
            <a:spLocks/>
          </p:cNvSpPr>
          <p:nvPr/>
        </p:nvSpPr>
        <p:spPr bwMode="auto">
          <a:xfrm>
            <a:off x="6092825" y="4238625"/>
            <a:ext cx="768350" cy="519113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79" name="Freeform 99"/>
          <p:cNvSpPr>
            <a:spLocks/>
          </p:cNvSpPr>
          <p:nvPr/>
        </p:nvSpPr>
        <p:spPr bwMode="auto">
          <a:xfrm>
            <a:off x="6869113" y="4030663"/>
            <a:ext cx="7937" cy="741362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80" name="Freeform 100"/>
          <p:cNvSpPr>
            <a:spLocks/>
          </p:cNvSpPr>
          <p:nvPr/>
        </p:nvSpPr>
        <p:spPr bwMode="auto">
          <a:xfrm>
            <a:off x="6884988" y="3798888"/>
            <a:ext cx="503237" cy="950912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81" name="Freeform 101"/>
          <p:cNvSpPr>
            <a:spLocks/>
          </p:cNvSpPr>
          <p:nvPr/>
        </p:nvSpPr>
        <p:spPr bwMode="auto">
          <a:xfrm>
            <a:off x="6861175" y="3521075"/>
            <a:ext cx="1020763" cy="1228725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82" name="Freeform 102"/>
          <p:cNvSpPr>
            <a:spLocks/>
          </p:cNvSpPr>
          <p:nvPr/>
        </p:nvSpPr>
        <p:spPr bwMode="auto">
          <a:xfrm>
            <a:off x="5199063" y="3365500"/>
            <a:ext cx="850900" cy="822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83" name="Rectangle 103"/>
          <p:cNvSpPr>
            <a:spLocks noChangeArrowheads="1"/>
          </p:cNvSpPr>
          <p:nvPr/>
        </p:nvSpPr>
        <p:spPr bwMode="auto">
          <a:xfrm>
            <a:off x="6808788" y="1954213"/>
            <a:ext cx="115887" cy="115887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84" name="Rectangle 104"/>
          <p:cNvSpPr>
            <a:spLocks noChangeArrowheads="1"/>
          </p:cNvSpPr>
          <p:nvPr/>
        </p:nvSpPr>
        <p:spPr bwMode="auto">
          <a:xfrm>
            <a:off x="6808788" y="4699000"/>
            <a:ext cx="115887" cy="115888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85" name="Rectangle 105"/>
          <p:cNvSpPr>
            <a:spLocks noChangeArrowheads="1"/>
          </p:cNvSpPr>
          <p:nvPr/>
        </p:nvSpPr>
        <p:spPr bwMode="auto">
          <a:xfrm>
            <a:off x="5141913" y="3325813"/>
            <a:ext cx="115887" cy="115887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layouts</a:t>
            </a:r>
          </a:p>
        </p:txBody>
      </p:sp>
      <p:grpSp>
        <p:nvGrpSpPr>
          <p:cNvPr id="277507" name="Group 3"/>
          <p:cNvGrpSpPr>
            <a:grpSpLocks/>
          </p:cNvGrpSpPr>
          <p:nvPr/>
        </p:nvGrpSpPr>
        <p:grpSpPr bwMode="auto">
          <a:xfrm>
            <a:off x="1428750" y="2446338"/>
            <a:ext cx="2344738" cy="1874837"/>
            <a:chOff x="1066" y="1253"/>
            <a:chExt cx="2268" cy="1814"/>
          </a:xfrm>
        </p:grpSpPr>
        <p:sp>
          <p:nvSpPr>
            <p:cNvPr id="277508" name="Rectangle 4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11" name="Rectangle 7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12" name="Rectangle 8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15" name="Rectangle 11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16" name="Rectangle 12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7517" name="Group 13"/>
          <p:cNvGrpSpPr>
            <a:grpSpLocks/>
          </p:cNvGrpSpPr>
          <p:nvPr/>
        </p:nvGrpSpPr>
        <p:grpSpPr bwMode="auto">
          <a:xfrm>
            <a:off x="5694363" y="2446338"/>
            <a:ext cx="2344737" cy="1874837"/>
            <a:chOff x="3587" y="1541"/>
            <a:chExt cx="1477" cy="1181"/>
          </a:xfrm>
        </p:grpSpPr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3587" y="1541"/>
              <a:ext cx="1477" cy="11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3587" y="2427"/>
              <a:ext cx="591" cy="29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20" name="Rectangle 16"/>
            <p:cNvSpPr>
              <a:spLocks noChangeArrowheads="1"/>
            </p:cNvSpPr>
            <p:nvPr/>
          </p:nvSpPr>
          <p:spPr bwMode="auto">
            <a:xfrm>
              <a:off x="3587" y="1541"/>
              <a:ext cx="295" cy="88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4178" y="2132"/>
              <a:ext cx="235" cy="59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4413" y="1836"/>
              <a:ext cx="355" cy="88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23" name="Rectangle 19"/>
            <p:cNvSpPr>
              <a:spLocks noChangeArrowheads="1"/>
            </p:cNvSpPr>
            <p:nvPr/>
          </p:nvSpPr>
          <p:spPr bwMode="auto">
            <a:xfrm>
              <a:off x="4768" y="1541"/>
              <a:ext cx="296" cy="11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24" name="Rectangle 20"/>
            <p:cNvSpPr>
              <a:spLocks noChangeArrowheads="1"/>
            </p:cNvSpPr>
            <p:nvPr/>
          </p:nvSpPr>
          <p:spPr bwMode="auto">
            <a:xfrm>
              <a:off x="3882" y="1836"/>
              <a:ext cx="531" cy="29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7525" name="Rectangle 21"/>
            <p:cNvSpPr>
              <a:spLocks noChangeArrowheads="1"/>
            </p:cNvSpPr>
            <p:nvPr/>
          </p:nvSpPr>
          <p:spPr bwMode="auto">
            <a:xfrm>
              <a:off x="4566" y="1541"/>
              <a:ext cx="202" cy="29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7526" name="Text Box 22"/>
          <p:cNvSpPr txBox="1">
            <a:spLocks noChangeArrowheads="1"/>
          </p:cNvSpPr>
          <p:nvPr/>
        </p:nvSpPr>
        <p:spPr bwMode="auto">
          <a:xfrm>
            <a:off x="2252663" y="4764088"/>
            <a:ext cx="46386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These two layouts are not equivalent 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Order-equivalent layouts</a:t>
            </a:r>
          </a:p>
        </p:txBody>
      </p:sp>
      <p:grpSp>
        <p:nvGrpSpPr>
          <p:cNvPr id="278531" name="Group 3"/>
          <p:cNvGrpSpPr>
            <a:grpSpLocks/>
          </p:cNvGrpSpPr>
          <p:nvPr/>
        </p:nvGrpSpPr>
        <p:grpSpPr bwMode="auto">
          <a:xfrm>
            <a:off x="1428750" y="2446338"/>
            <a:ext cx="2344738" cy="1874837"/>
            <a:chOff x="1066" y="1253"/>
            <a:chExt cx="2268" cy="1814"/>
          </a:xfrm>
        </p:grpSpPr>
        <p:sp>
          <p:nvSpPr>
            <p:cNvPr id="278532" name="Rectangle 4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33" name="Rectangle 5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34" name="Rectangle 6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35" name="Rectangle 7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37" name="Rectangle 9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38" name="Rectangle 10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8541" name="Group 13"/>
          <p:cNvGrpSpPr>
            <a:grpSpLocks/>
          </p:cNvGrpSpPr>
          <p:nvPr/>
        </p:nvGrpSpPr>
        <p:grpSpPr bwMode="auto">
          <a:xfrm>
            <a:off x="5694363" y="2446338"/>
            <a:ext cx="2344737" cy="1874837"/>
            <a:chOff x="3587" y="1541"/>
            <a:chExt cx="1477" cy="1181"/>
          </a:xfrm>
        </p:grpSpPr>
        <p:sp>
          <p:nvSpPr>
            <p:cNvPr id="278542" name="Rectangle 14"/>
            <p:cNvSpPr>
              <a:spLocks noChangeArrowheads="1"/>
            </p:cNvSpPr>
            <p:nvPr/>
          </p:nvSpPr>
          <p:spPr bwMode="auto">
            <a:xfrm>
              <a:off x="3587" y="1541"/>
              <a:ext cx="1477" cy="11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43" name="Rectangle 15"/>
            <p:cNvSpPr>
              <a:spLocks noChangeArrowheads="1"/>
            </p:cNvSpPr>
            <p:nvPr/>
          </p:nvSpPr>
          <p:spPr bwMode="auto">
            <a:xfrm>
              <a:off x="3587" y="2427"/>
              <a:ext cx="591" cy="29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44" name="Rectangle 16"/>
            <p:cNvSpPr>
              <a:spLocks noChangeArrowheads="1"/>
            </p:cNvSpPr>
            <p:nvPr/>
          </p:nvSpPr>
          <p:spPr bwMode="auto">
            <a:xfrm>
              <a:off x="3587" y="1541"/>
              <a:ext cx="295" cy="88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45" name="Rectangle 17"/>
            <p:cNvSpPr>
              <a:spLocks noChangeArrowheads="1"/>
            </p:cNvSpPr>
            <p:nvPr/>
          </p:nvSpPr>
          <p:spPr bwMode="auto">
            <a:xfrm>
              <a:off x="4178" y="2132"/>
              <a:ext cx="235" cy="59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46" name="Rectangle 18"/>
            <p:cNvSpPr>
              <a:spLocks noChangeArrowheads="1"/>
            </p:cNvSpPr>
            <p:nvPr/>
          </p:nvSpPr>
          <p:spPr bwMode="auto">
            <a:xfrm>
              <a:off x="4413" y="1836"/>
              <a:ext cx="355" cy="88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47" name="Rectangle 19"/>
            <p:cNvSpPr>
              <a:spLocks noChangeArrowheads="1"/>
            </p:cNvSpPr>
            <p:nvPr/>
          </p:nvSpPr>
          <p:spPr bwMode="auto">
            <a:xfrm>
              <a:off x="4768" y="1541"/>
              <a:ext cx="296" cy="11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48" name="Rectangle 20"/>
            <p:cNvSpPr>
              <a:spLocks noChangeArrowheads="1"/>
            </p:cNvSpPr>
            <p:nvPr/>
          </p:nvSpPr>
          <p:spPr bwMode="auto">
            <a:xfrm>
              <a:off x="3882" y="1836"/>
              <a:ext cx="531" cy="29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8549" name="Rectangle 21"/>
            <p:cNvSpPr>
              <a:spLocks noChangeArrowheads="1"/>
            </p:cNvSpPr>
            <p:nvPr/>
          </p:nvSpPr>
          <p:spPr bwMode="auto">
            <a:xfrm>
              <a:off x="4566" y="1541"/>
              <a:ext cx="202" cy="29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8550" name="Text Box 22"/>
          <p:cNvSpPr txBox="1">
            <a:spLocks noChangeArrowheads="1"/>
          </p:cNvSpPr>
          <p:nvPr/>
        </p:nvSpPr>
        <p:spPr bwMode="auto">
          <a:xfrm>
            <a:off x="2252663" y="4764088"/>
            <a:ext cx="4638675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These two layouts are not equivalent …</a:t>
            </a:r>
            <a:br>
              <a:rPr lang="en-US" sz="2000"/>
            </a:br>
            <a:r>
              <a:rPr lang="en-US" sz="2000"/>
              <a:t>but they are </a:t>
            </a:r>
            <a:r>
              <a:rPr lang="en-US" sz="2000">
                <a:solidFill>
                  <a:schemeClr val="accent1"/>
                </a:solidFill>
              </a:rPr>
              <a:t>order-equivalent</a:t>
            </a:r>
            <a:r>
              <a:rPr lang="en-US" sz="200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Order-equivalent layouts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1428750" y="2446338"/>
            <a:ext cx="2344738" cy="1874837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1428750" y="3852863"/>
            <a:ext cx="938213" cy="468312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1428750" y="2446338"/>
            <a:ext cx="468313" cy="1406525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1897063" y="3384550"/>
            <a:ext cx="469900" cy="468313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2366963" y="3384550"/>
            <a:ext cx="468312" cy="936625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2835275" y="2914650"/>
            <a:ext cx="468313" cy="1406525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3303588" y="2446338"/>
            <a:ext cx="469900" cy="1874837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1897063" y="2914650"/>
            <a:ext cx="938212" cy="469900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2366963" y="2446338"/>
            <a:ext cx="936625" cy="468312"/>
          </a:xfrm>
          <a:prstGeom prst="rect">
            <a:avLst/>
          </a:prstGeom>
          <a:noFill/>
          <a:ln w="2857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279564" name="Group 12"/>
          <p:cNvGrpSpPr>
            <a:grpSpLocks/>
          </p:cNvGrpSpPr>
          <p:nvPr/>
        </p:nvGrpSpPr>
        <p:grpSpPr bwMode="auto">
          <a:xfrm>
            <a:off x="4960938" y="2446338"/>
            <a:ext cx="2344737" cy="1874837"/>
            <a:chOff x="3587" y="1541"/>
            <a:chExt cx="1477" cy="1181"/>
          </a:xfrm>
        </p:grpSpPr>
        <p:sp>
          <p:nvSpPr>
            <p:cNvPr id="279565" name="Rectangle 13"/>
            <p:cNvSpPr>
              <a:spLocks noChangeArrowheads="1"/>
            </p:cNvSpPr>
            <p:nvPr/>
          </p:nvSpPr>
          <p:spPr bwMode="auto">
            <a:xfrm>
              <a:off x="3587" y="1541"/>
              <a:ext cx="1477" cy="118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66" name="Rectangle 14"/>
            <p:cNvSpPr>
              <a:spLocks noChangeArrowheads="1"/>
            </p:cNvSpPr>
            <p:nvPr/>
          </p:nvSpPr>
          <p:spPr bwMode="auto">
            <a:xfrm>
              <a:off x="3587" y="2427"/>
              <a:ext cx="591" cy="295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67" name="Rectangle 15"/>
            <p:cNvSpPr>
              <a:spLocks noChangeArrowheads="1"/>
            </p:cNvSpPr>
            <p:nvPr/>
          </p:nvSpPr>
          <p:spPr bwMode="auto">
            <a:xfrm>
              <a:off x="3587" y="1541"/>
              <a:ext cx="295" cy="886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68" name="Rectangle 16"/>
            <p:cNvSpPr>
              <a:spLocks noChangeArrowheads="1"/>
            </p:cNvSpPr>
            <p:nvPr/>
          </p:nvSpPr>
          <p:spPr bwMode="auto">
            <a:xfrm>
              <a:off x="4178" y="2132"/>
              <a:ext cx="235" cy="590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69" name="Rectangle 17"/>
            <p:cNvSpPr>
              <a:spLocks noChangeArrowheads="1"/>
            </p:cNvSpPr>
            <p:nvPr/>
          </p:nvSpPr>
          <p:spPr bwMode="auto">
            <a:xfrm>
              <a:off x="4413" y="1836"/>
              <a:ext cx="355" cy="886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70" name="Rectangle 18"/>
            <p:cNvSpPr>
              <a:spLocks noChangeArrowheads="1"/>
            </p:cNvSpPr>
            <p:nvPr/>
          </p:nvSpPr>
          <p:spPr bwMode="auto">
            <a:xfrm>
              <a:off x="4768" y="1541"/>
              <a:ext cx="296" cy="118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71" name="Rectangle 19"/>
            <p:cNvSpPr>
              <a:spLocks noChangeArrowheads="1"/>
            </p:cNvSpPr>
            <p:nvPr/>
          </p:nvSpPr>
          <p:spPr bwMode="auto">
            <a:xfrm>
              <a:off x="3882" y="1836"/>
              <a:ext cx="531" cy="296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72" name="Rectangle 20"/>
            <p:cNvSpPr>
              <a:spLocks noChangeArrowheads="1"/>
            </p:cNvSpPr>
            <p:nvPr/>
          </p:nvSpPr>
          <p:spPr bwMode="auto">
            <a:xfrm>
              <a:off x="4566" y="1541"/>
              <a:ext cx="202" cy="295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9573" name="Freeform 21"/>
          <p:cNvSpPr>
            <a:spLocks/>
          </p:cNvSpPr>
          <p:nvPr/>
        </p:nvSpPr>
        <p:spPr bwMode="auto">
          <a:xfrm>
            <a:off x="1428750" y="3111500"/>
            <a:ext cx="342900" cy="234950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104" y="32"/>
              </a:cxn>
              <a:cxn ang="0">
                <a:pos x="216" y="0"/>
              </a:cxn>
            </a:cxnLst>
            <a:rect l="0" t="0" r="r" b="b"/>
            <a:pathLst>
              <a:path w="216" h="148">
                <a:moveTo>
                  <a:pt x="0" y="148"/>
                </a:moveTo>
                <a:cubicBezTo>
                  <a:pt x="34" y="102"/>
                  <a:pt x="68" y="57"/>
                  <a:pt x="104" y="32"/>
                </a:cubicBezTo>
                <a:cubicBezTo>
                  <a:pt x="140" y="7"/>
                  <a:pt x="178" y="3"/>
                  <a:pt x="21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74" name="Freeform 22"/>
          <p:cNvSpPr>
            <a:spLocks/>
          </p:cNvSpPr>
          <p:nvPr/>
        </p:nvSpPr>
        <p:spPr bwMode="auto">
          <a:xfrm>
            <a:off x="1892300" y="2635250"/>
            <a:ext cx="355600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72" y="84"/>
              </a:cxn>
              <a:cxn ang="0">
                <a:pos x="224" y="0"/>
              </a:cxn>
            </a:cxnLst>
            <a:rect l="0" t="0" r="r" b="b"/>
            <a:pathLst>
              <a:path w="224" h="312">
                <a:moveTo>
                  <a:pt x="0" y="312"/>
                </a:moveTo>
                <a:cubicBezTo>
                  <a:pt x="17" y="224"/>
                  <a:pt x="35" y="136"/>
                  <a:pt x="72" y="84"/>
                </a:cubicBezTo>
                <a:cubicBezTo>
                  <a:pt x="109" y="32"/>
                  <a:pt x="166" y="16"/>
                  <a:pt x="22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75" name="Freeform 23"/>
          <p:cNvSpPr>
            <a:spLocks/>
          </p:cNvSpPr>
          <p:nvPr/>
        </p:nvSpPr>
        <p:spPr bwMode="auto">
          <a:xfrm>
            <a:off x="2355850" y="2654300"/>
            <a:ext cx="889000" cy="889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" y="100"/>
              </a:cxn>
              <a:cxn ang="0">
                <a:pos x="560" y="560"/>
              </a:cxn>
            </a:cxnLst>
            <a:rect l="0" t="0" r="r" b="b"/>
            <a:pathLst>
              <a:path w="560" h="560">
                <a:moveTo>
                  <a:pt x="0" y="0"/>
                </a:moveTo>
                <a:cubicBezTo>
                  <a:pt x="63" y="17"/>
                  <a:pt x="287" y="7"/>
                  <a:pt x="380" y="100"/>
                </a:cubicBezTo>
                <a:cubicBezTo>
                  <a:pt x="473" y="193"/>
                  <a:pt x="523" y="464"/>
                  <a:pt x="560" y="56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76" name="Freeform 24"/>
          <p:cNvSpPr>
            <a:spLocks/>
          </p:cNvSpPr>
          <p:nvPr/>
        </p:nvSpPr>
        <p:spPr bwMode="auto">
          <a:xfrm>
            <a:off x="1885950" y="3089275"/>
            <a:ext cx="869950" cy="390525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400" y="38"/>
              </a:cxn>
              <a:cxn ang="0">
                <a:pos x="548" y="246"/>
              </a:cxn>
            </a:cxnLst>
            <a:rect l="0" t="0" r="r" b="b"/>
            <a:pathLst>
              <a:path w="548" h="246">
                <a:moveTo>
                  <a:pt x="0" y="18"/>
                </a:moveTo>
                <a:cubicBezTo>
                  <a:pt x="154" y="9"/>
                  <a:pt x="309" y="0"/>
                  <a:pt x="400" y="38"/>
                </a:cubicBezTo>
                <a:cubicBezTo>
                  <a:pt x="491" y="76"/>
                  <a:pt x="519" y="161"/>
                  <a:pt x="548" y="24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77" name="Freeform 25"/>
          <p:cNvSpPr>
            <a:spLocks/>
          </p:cNvSpPr>
          <p:nvPr/>
        </p:nvSpPr>
        <p:spPr bwMode="auto">
          <a:xfrm>
            <a:off x="1898650" y="3124200"/>
            <a:ext cx="3556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" y="324"/>
              </a:cxn>
              <a:cxn ang="0">
                <a:pos x="224" y="528"/>
              </a:cxn>
            </a:cxnLst>
            <a:rect l="0" t="0" r="r" b="b"/>
            <a:pathLst>
              <a:path w="224" h="528">
                <a:moveTo>
                  <a:pt x="0" y="0"/>
                </a:moveTo>
                <a:cubicBezTo>
                  <a:pt x="11" y="118"/>
                  <a:pt x="23" y="236"/>
                  <a:pt x="60" y="324"/>
                </a:cubicBezTo>
                <a:cubicBezTo>
                  <a:pt x="97" y="412"/>
                  <a:pt x="160" y="470"/>
                  <a:pt x="224" y="52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78" name="Freeform 26"/>
          <p:cNvSpPr>
            <a:spLocks/>
          </p:cNvSpPr>
          <p:nvPr/>
        </p:nvSpPr>
        <p:spPr bwMode="auto">
          <a:xfrm>
            <a:off x="1416050" y="3365500"/>
            <a:ext cx="844550" cy="858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2" y="468"/>
              </a:cxn>
              <a:cxn ang="0">
                <a:pos x="532" y="436"/>
              </a:cxn>
            </a:cxnLst>
            <a:rect l="0" t="0" r="r" b="b"/>
            <a:pathLst>
              <a:path w="532" h="541">
                <a:moveTo>
                  <a:pt x="0" y="0"/>
                </a:moveTo>
                <a:cubicBezTo>
                  <a:pt x="71" y="197"/>
                  <a:pt x="143" y="395"/>
                  <a:pt x="232" y="468"/>
                </a:cubicBezTo>
                <a:cubicBezTo>
                  <a:pt x="321" y="541"/>
                  <a:pt x="426" y="488"/>
                  <a:pt x="532" y="43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79" name="Freeform 27"/>
          <p:cNvSpPr>
            <a:spLocks/>
          </p:cNvSpPr>
          <p:nvPr/>
        </p:nvSpPr>
        <p:spPr bwMode="auto">
          <a:xfrm>
            <a:off x="2832100" y="3594100"/>
            <a:ext cx="36195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" y="44"/>
              </a:cxn>
            </a:cxnLst>
            <a:rect l="0" t="0" r="r" b="b"/>
            <a:pathLst>
              <a:path w="228" h="44">
                <a:moveTo>
                  <a:pt x="0" y="0"/>
                </a:moveTo>
                <a:cubicBezTo>
                  <a:pt x="0" y="0"/>
                  <a:pt x="114" y="22"/>
                  <a:pt x="228" y="4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80" name="Oval 28"/>
          <p:cNvSpPr>
            <a:spLocks noChangeArrowheads="1"/>
          </p:cNvSpPr>
          <p:nvPr/>
        </p:nvSpPr>
        <p:spPr bwMode="auto">
          <a:xfrm>
            <a:off x="1368425" y="3284538"/>
            <a:ext cx="123825" cy="125412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81" name="Oval 29"/>
          <p:cNvSpPr>
            <a:spLocks noChangeArrowheads="1"/>
          </p:cNvSpPr>
          <p:nvPr/>
        </p:nvSpPr>
        <p:spPr bwMode="auto">
          <a:xfrm>
            <a:off x="1830388" y="3071813"/>
            <a:ext cx="123825" cy="125412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82" name="Oval 30"/>
          <p:cNvSpPr>
            <a:spLocks noChangeArrowheads="1"/>
          </p:cNvSpPr>
          <p:nvPr/>
        </p:nvSpPr>
        <p:spPr bwMode="auto">
          <a:xfrm>
            <a:off x="2773363" y="3525838"/>
            <a:ext cx="123825" cy="125412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83" name="Oval 31"/>
          <p:cNvSpPr>
            <a:spLocks noChangeArrowheads="1"/>
          </p:cNvSpPr>
          <p:nvPr/>
        </p:nvSpPr>
        <p:spPr bwMode="auto">
          <a:xfrm>
            <a:off x="2297113" y="2592388"/>
            <a:ext cx="123825" cy="125412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84" name="Oval 32"/>
          <p:cNvSpPr>
            <a:spLocks noChangeArrowheads="1"/>
          </p:cNvSpPr>
          <p:nvPr/>
        </p:nvSpPr>
        <p:spPr bwMode="auto">
          <a:xfrm>
            <a:off x="3706813" y="3284538"/>
            <a:ext cx="123825" cy="125412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85" name="Freeform 33"/>
          <p:cNvSpPr>
            <a:spLocks/>
          </p:cNvSpPr>
          <p:nvPr/>
        </p:nvSpPr>
        <p:spPr bwMode="auto">
          <a:xfrm>
            <a:off x="3308350" y="3409950"/>
            <a:ext cx="368300" cy="247650"/>
          </a:xfrm>
          <a:custGeom>
            <a:avLst/>
            <a:gdLst/>
            <a:ahLst/>
            <a:cxnLst>
              <a:cxn ang="0">
                <a:pos x="0" y="156"/>
              </a:cxn>
              <a:cxn ang="0">
                <a:pos x="232" y="0"/>
              </a:cxn>
            </a:cxnLst>
            <a:rect l="0" t="0" r="r" b="b"/>
            <a:pathLst>
              <a:path w="232" h="156">
                <a:moveTo>
                  <a:pt x="0" y="156"/>
                </a:moveTo>
                <a:cubicBezTo>
                  <a:pt x="39" y="130"/>
                  <a:pt x="184" y="32"/>
                  <a:pt x="2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586" name="Freeform 34"/>
          <p:cNvSpPr>
            <a:spLocks/>
          </p:cNvSpPr>
          <p:nvPr/>
        </p:nvSpPr>
        <p:spPr bwMode="auto">
          <a:xfrm>
            <a:off x="2362200" y="3657600"/>
            <a:ext cx="381000" cy="342900"/>
          </a:xfrm>
          <a:custGeom>
            <a:avLst/>
            <a:gdLst/>
            <a:ahLst/>
            <a:cxnLst>
              <a:cxn ang="0">
                <a:pos x="0" y="216"/>
              </a:cxn>
              <a:cxn ang="0">
                <a:pos x="240" y="0"/>
              </a:cxn>
            </a:cxnLst>
            <a:rect l="0" t="0" r="r" b="b"/>
            <a:pathLst>
              <a:path w="240" h="216">
                <a:moveTo>
                  <a:pt x="0" y="216"/>
                </a:moveTo>
                <a:cubicBezTo>
                  <a:pt x="0" y="216"/>
                  <a:pt x="120" y="108"/>
                  <a:pt x="24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279587" name="Group 35"/>
          <p:cNvGrpSpPr>
            <a:grpSpLocks/>
          </p:cNvGrpSpPr>
          <p:nvPr/>
        </p:nvGrpSpPr>
        <p:grpSpPr bwMode="auto">
          <a:xfrm>
            <a:off x="4902200" y="2605088"/>
            <a:ext cx="2454275" cy="1587500"/>
            <a:chOff x="3088" y="1641"/>
            <a:chExt cx="1546" cy="1000"/>
          </a:xfrm>
        </p:grpSpPr>
        <p:sp>
          <p:nvSpPr>
            <p:cNvPr id="279588" name="Oval 36"/>
            <p:cNvSpPr>
              <a:spLocks noChangeArrowheads="1"/>
            </p:cNvSpPr>
            <p:nvPr/>
          </p:nvSpPr>
          <p:spPr bwMode="auto">
            <a:xfrm>
              <a:off x="4556" y="2069"/>
              <a:ext cx="78" cy="79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89" name="Freeform 37"/>
            <p:cNvSpPr>
              <a:spLocks/>
            </p:cNvSpPr>
            <p:nvPr/>
          </p:nvSpPr>
          <p:spPr bwMode="auto">
            <a:xfrm>
              <a:off x="3126" y="1959"/>
              <a:ext cx="212" cy="153"/>
            </a:xfrm>
            <a:custGeom>
              <a:avLst/>
              <a:gdLst/>
              <a:ahLst/>
              <a:cxnLst>
                <a:cxn ang="0">
                  <a:pos x="0" y="153"/>
                </a:cxn>
                <a:cxn ang="0">
                  <a:pos x="92" y="25"/>
                </a:cxn>
                <a:cxn ang="0">
                  <a:pos x="212" y="1"/>
                </a:cxn>
              </a:cxnLst>
              <a:rect l="0" t="0" r="r" b="b"/>
              <a:pathLst>
                <a:path w="212" h="153">
                  <a:moveTo>
                    <a:pt x="0" y="153"/>
                  </a:moveTo>
                  <a:cubicBezTo>
                    <a:pt x="28" y="101"/>
                    <a:pt x="57" y="50"/>
                    <a:pt x="92" y="25"/>
                  </a:cubicBezTo>
                  <a:cubicBezTo>
                    <a:pt x="127" y="0"/>
                    <a:pt x="169" y="0"/>
                    <a:pt x="212" y="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90" name="Freeform 38"/>
            <p:cNvSpPr>
              <a:spLocks/>
            </p:cNvSpPr>
            <p:nvPr/>
          </p:nvSpPr>
          <p:spPr bwMode="auto">
            <a:xfrm>
              <a:off x="3126" y="2112"/>
              <a:ext cx="524" cy="5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456"/>
                </a:cxn>
                <a:cxn ang="0">
                  <a:pos x="524" y="436"/>
                </a:cxn>
              </a:cxnLst>
              <a:rect l="0" t="0" r="r" b="b"/>
              <a:pathLst>
                <a:path w="524" h="529">
                  <a:moveTo>
                    <a:pt x="0" y="0"/>
                  </a:moveTo>
                  <a:cubicBezTo>
                    <a:pt x="64" y="191"/>
                    <a:pt x="129" y="383"/>
                    <a:pt x="216" y="456"/>
                  </a:cubicBezTo>
                  <a:cubicBezTo>
                    <a:pt x="303" y="529"/>
                    <a:pt x="413" y="482"/>
                    <a:pt x="524" y="4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91" name="Freeform 39"/>
            <p:cNvSpPr>
              <a:spLocks/>
            </p:cNvSpPr>
            <p:nvPr/>
          </p:nvSpPr>
          <p:spPr bwMode="auto">
            <a:xfrm>
              <a:off x="3410" y="1968"/>
              <a:ext cx="244" cy="5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312"/>
                </a:cxn>
                <a:cxn ang="0">
                  <a:pos x="244" y="508"/>
                </a:cxn>
              </a:cxnLst>
              <a:rect l="0" t="0" r="r" b="b"/>
              <a:pathLst>
                <a:path w="244" h="508">
                  <a:moveTo>
                    <a:pt x="0" y="0"/>
                  </a:moveTo>
                  <a:cubicBezTo>
                    <a:pt x="13" y="52"/>
                    <a:pt x="39" y="227"/>
                    <a:pt x="80" y="312"/>
                  </a:cubicBezTo>
                  <a:cubicBezTo>
                    <a:pt x="121" y="397"/>
                    <a:pt x="210" y="467"/>
                    <a:pt x="244" y="50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92" name="Freeform 40"/>
            <p:cNvSpPr>
              <a:spLocks/>
            </p:cNvSpPr>
            <p:nvPr/>
          </p:nvSpPr>
          <p:spPr bwMode="auto">
            <a:xfrm>
              <a:off x="3410" y="1959"/>
              <a:ext cx="508" cy="23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68" y="37"/>
                </a:cxn>
                <a:cxn ang="0">
                  <a:pos x="508" y="233"/>
                </a:cxn>
              </a:cxnLst>
              <a:rect l="0" t="0" r="r" b="b"/>
              <a:pathLst>
                <a:path w="508" h="233">
                  <a:moveTo>
                    <a:pt x="0" y="13"/>
                  </a:moveTo>
                  <a:cubicBezTo>
                    <a:pt x="141" y="6"/>
                    <a:pt x="283" y="0"/>
                    <a:pt x="368" y="37"/>
                  </a:cubicBezTo>
                  <a:cubicBezTo>
                    <a:pt x="453" y="74"/>
                    <a:pt x="480" y="153"/>
                    <a:pt x="508" y="2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93" name="Freeform 41"/>
            <p:cNvSpPr>
              <a:spLocks/>
            </p:cNvSpPr>
            <p:nvPr/>
          </p:nvSpPr>
          <p:spPr bwMode="auto">
            <a:xfrm>
              <a:off x="3414" y="1642"/>
              <a:ext cx="616" cy="326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256" y="50"/>
                </a:cxn>
                <a:cxn ang="0">
                  <a:pos x="616" y="26"/>
                </a:cxn>
              </a:cxnLst>
              <a:rect l="0" t="0" r="r" b="b"/>
              <a:pathLst>
                <a:path w="616" h="326">
                  <a:moveTo>
                    <a:pt x="0" y="326"/>
                  </a:moveTo>
                  <a:cubicBezTo>
                    <a:pt x="76" y="213"/>
                    <a:pt x="153" y="100"/>
                    <a:pt x="256" y="50"/>
                  </a:cubicBezTo>
                  <a:cubicBezTo>
                    <a:pt x="359" y="0"/>
                    <a:pt x="487" y="13"/>
                    <a:pt x="616" y="2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94" name="Freeform 42"/>
            <p:cNvSpPr>
              <a:spLocks/>
            </p:cNvSpPr>
            <p:nvPr/>
          </p:nvSpPr>
          <p:spPr bwMode="auto">
            <a:xfrm>
              <a:off x="3946" y="2256"/>
              <a:ext cx="2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4" y="36"/>
                </a:cxn>
              </a:cxnLst>
              <a:rect l="0" t="0" r="r" b="b"/>
              <a:pathLst>
                <a:path w="284" h="36">
                  <a:moveTo>
                    <a:pt x="0" y="0"/>
                  </a:moveTo>
                  <a:cubicBezTo>
                    <a:pt x="0" y="0"/>
                    <a:pt x="142" y="18"/>
                    <a:pt x="284" y="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95" name="Freeform 43"/>
            <p:cNvSpPr>
              <a:spLocks/>
            </p:cNvSpPr>
            <p:nvPr/>
          </p:nvSpPr>
          <p:spPr bwMode="auto">
            <a:xfrm>
              <a:off x="4106" y="1654"/>
              <a:ext cx="164" cy="566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04" y="90"/>
                </a:cxn>
                <a:cxn ang="0">
                  <a:pos x="164" y="566"/>
                </a:cxn>
              </a:cxnLst>
              <a:rect l="0" t="0" r="r" b="b"/>
              <a:pathLst>
                <a:path w="164" h="566">
                  <a:moveTo>
                    <a:pt x="0" y="26"/>
                  </a:moveTo>
                  <a:cubicBezTo>
                    <a:pt x="38" y="13"/>
                    <a:pt x="77" y="0"/>
                    <a:pt x="104" y="90"/>
                  </a:cubicBezTo>
                  <a:cubicBezTo>
                    <a:pt x="131" y="180"/>
                    <a:pt x="147" y="373"/>
                    <a:pt x="164" y="56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96" name="Freeform 44"/>
            <p:cNvSpPr>
              <a:spLocks/>
            </p:cNvSpPr>
            <p:nvPr/>
          </p:nvSpPr>
          <p:spPr bwMode="auto">
            <a:xfrm>
              <a:off x="4302" y="2148"/>
              <a:ext cx="236" cy="156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236" y="0"/>
                </a:cxn>
              </a:cxnLst>
              <a:rect l="0" t="0" r="r" b="b"/>
              <a:pathLst>
                <a:path w="236" h="156">
                  <a:moveTo>
                    <a:pt x="0" y="156"/>
                  </a:moveTo>
                  <a:cubicBezTo>
                    <a:pt x="39" y="130"/>
                    <a:pt x="187" y="32"/>
                    <a:pt x="23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97" name="Freeform 45"/>
            <p:cNvSpPr>
              <a:spLocks/>
            </p:cNvSpPr>
            <p:nvPr/>
          </p:nvSpPr>
          <p:spPr bwMode="auto">
            <a:xfrm>
              <a:off x="3718" y="2308"/>
              <a:ext cx="188" cy="21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188" y="0"/>
                </a:cxn>
              </a:cxnLst>
              <a:rect l="0" t="0" r="r" b="b"/>
              <a:pathLst>
                <a:path w="188" h="216">
                  <a:moveTo>
                    <a:pt x="0" y="216"/>
                  </a:moveTo>
                  <a:cubicBezTo>
                    <a:pt x="0" y="216"/>
                    <a:pt x="94" y="108"/>
                    <a:pt x="18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98" name="Oval 46"/>
            <p:cNvSpPr>
              <a:spLocks noChangeArrowheads="1"/>
            </p:cNvSpPr>
            <p:nvPr/>
          </p:nvSpPr>
          <p:spPr bwMode="auto">
            <a:xfrm>
              <a:off x="3088" y="2069"/>
              <a:ext cx="78" cy="79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599" name="Oval 47"/>
            <p:cNvSpPr>
              <a:spLocks noChangeArrowheads="1"/>
            </p:cNvSpPr>
            <p:nvPr/>
          </p:nvSpPr>
          <p:spPr bwMode="auto">
            <a:xfrm>
              <a:off x="4263" y="2263"/>
              <a:ext cx="78" cy="79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600" name="Oval 48"/>
            <p:cNvSpPr>
              <a:spLocks noChangeArrowheads="1"/>
            </p:cNvSpPr>
            <p:nvPr/>
          </p:nvSpPr>
          <p:spPr bwMode="auto">
            <a:xfrm>
              <a:off x="3909" y="2221"/>
              <a:ext cx="78" cy="79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601" name="Oval 49"/>
            <p:cNvSpPr>
              <a:spLocks noChangeArrowheads="1"/>
            </p:cNvSpPr>
            <p:nvPr/>
          </p:nvSpPr>
          <p:spPr bwMode="auto">
            <a:xfrm>
              <a:off x="3680" y="2482"/>
              <a:ext cx="78" cy="79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602" name="Oval 50"/>
            <p:cNvSpPr>
              <a:spLocks noChangeArrowheads="1"/>
            </p:cNvSpPr>
            <p:nvPr/>
          </p:nvSpPr>
          <p:spPr bwMode="auto">
            <a:xfrm>
              <a:off x="3375" y="1935"/>
              <a:ext cx="78" cy="79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9603" name="Oval 51"/>
            <p:cNvSpPr>
              <a:spLocks noChangeArrowheads="1"/>
            </p:cNvSpPr>
            <p:nvPr/>
          </p:nvSpPr>
          <p:spPr bwMode="auto">
            <a:xfrm>
              <a:off x="4069" y="1641"/>
              <a:ext cx="78" cy="79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9604" name="Oval 52"/>
          <p:cNvSpPr>
            <a:spLocks noChangeArrowheads="1"/>
          </p:cNvSpPr>
          <p:nvPr/>
        </p:nvSpPr>
        <p:spPr bwMode="auto">
          <a:xfrm>
            <a:off x="2301875" y="3940175"/>
            <a:ext cx="123825" cy="125413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605" name="Oval 53"/>
          <p:cNvSpPr>
            <a:spLocks noChangeArrowheads="1"/>
          </p:cNvSpPr>
          <p:nvPr/>
        </p:nvSpPr>
        <p:spPr bwMode="auto">
          <a:xfrm>
            <a:off x="3240088" y="3592513"/>
            <a:ext cx="123825" cy="125412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9606" name="Rectangle 54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10563" cy="5040312"/>
          </a:xfrm>
        </p:spPr>
        <p:txBody>
          <a:bodyPr/>
          <a:lstStyle/>
          <a:p>
            <a:r>
              <a:rPr lang="en-US"/>
              <a:t>Define a partial order on the vertical maximal segments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Define a symmetric order on the horizontal maximal segments</a:t>
            </a:r>
          </a:p>
        </p:txBody>
      </p:sp>
      <p:sp>
        <p:nvSpPr>
          <p:cNvPr id="279607" name="Rectangle 55"/>
          <p:cNvSpPr>
            <a:spLocks noChangeArrowheads="1"/>
          </p:cNvSpPr>
          <p:nvPr/>
        </p:nvSpPr>
        <p:spPr bwMode="auto">
          <a:xfrm>
            <a:off x="431800" y="1147763"/>
            <a:ext cx="8299450" cy="10445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90000"/>
              <a:buFont typeface="Wingdings" pitchFamily="2" charset="2"/>
              <a:buNone/>
            </a:pPr>
            <a:r>
              <a:rPr lang="en-US" sz="2000">
                <a:solidFill>
                  <a:srgbClr val="FFFF00"/>
                </a:solidFill>
              </a:rPr>
              <a:t>Order-equivalent layouts</a:t>
            </a:r>
            <a:br>
              <a:rPr lang="en-US" sz="2000">
                <a:solidFill>
                  <a:srgbClr val="FFFF00"/>
                </a:solidFill>
              </a:rPr>
            </a:br>
            <a:r>
              <a:rPr lang="en-US" sz="2000">
                <a:solidFill>
                  <a:srgbClr val="FFFF00"/>
                </a:solidFill>
              </a:rPr>
              <a:t>     </a:t>
            </a:r>
            <a:r>
              <a:rPr lang="en-US" sz="2000">
                <a:solidFill>
                  <a:schemeClr val="bg1"/>
                </a:solidFill>
              </a:rPr>
              <a:t>two layouts are order-equivalent if their rectangles and maximal  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segments correspond one-for-one such that the partial orders match.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3" grpId="0" animBg="1"/>
      <p:bldP spid="279574" grpId="0" animBg="1"/>
      <p:bldP spid="279575" grpId="0" animBg="1"/>
      <p:bldP spid="279576" grpId="0" animBg="1"/>
      <p:bldP spid="279577" grpId="0" animBg="1"/>
      <p:bldP spid="279578" grpId="0" animBg="1"/>
      <p:bldP spid="279579" grpId="0" animBg="1"/>
      <p:bldP spid="279580" grpId="0" animBg="1"/>
      <p:bldP spid="279581" grpId="0" animBg="1"/>
      <p:bldP spid="279582" grpId="0" animBg="1"/>
      <p:bldP spid="279583" grpId="0" animBg="1"/>
      <p:bldP spid="279584" grpId="0" animBg="1"/>
      <p:bldP spid="279585" grpId="0" animBg="1"/>
      <p:bldP spid="279586" grpId="0" animBg="1"/>
      <p:bldP spid="279604" grpId="0" animBg="1"/>
      <p:bldP spid="279605" grpId="0" animBg="1"/>
      <p:bldP spid="2796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Layout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Rectangular Layout</a:t>
            </a:r>
            <a:r>
              <a:rPr lang="en-US"/>
              <a:t/>
            </a:r>
            <a:br>
              <a:rPr lang="en-US"/>
            </a:br>
            <a:r>
              <a:rPr lang="en-US"/>
              <a:t>partition of a rectangle into finitely many interior-disjoint rectangles.</a:t>
            </a:r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2482850" y="2517775"/>
            <a:ext cx="4176713" cy="3024188"/>
            <a:chOff x="1564" y="1586"/>
            <a:chExt cx="2631" cy="1905"/>
          </a:xfrm>
        </p:grpSpPr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3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8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9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10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11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 can be only one …	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[Wimer, Koren, and Cederbaum ‘88]</a:t>
            </a:r>
            <a:r>
              <a:rPr lang="en-US"/>
              <a:t/>
            </a:r>
            <a:br>
              <a:rPr lang="en-US"/>
            </a:br>
            <a:r>
              <a:rPr lang="en-US"/>
              <a:t>For any layout L and any assignment of weights to the areas of L  there is at most one layout L’ order-equivalent to L such that the areas of L’ have the correct weights.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 and there always is one.	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[Wimer, Koren, and Cederbaum ‘88]</a:t>
            </a:r>
            <a:r>
              <a:rPr lang="en-US"/>
              <a:t/>
            </a:r>
            <a:br>
              <a:rPr lang="en-US"/>
            </a:br>
            <a:r>
              <a:rPr lang="en-US"/>
              <a:t>For any layout L and any assignment of weights to the areas of L  there is at most one layout L’ order-equivalent to L such that the areas of L’ have the correct weights.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[Wimer, Koren, and Cederbaum ‘88]</a:t>
            </a:r>
            <a:r>
              <a:rPr lang="en-US"/>
              <a:t/>
            </a:r>
            <a:br>
              <a:rPr lang="en-US"/>
            </a:br>
            <a:r>
              <a:rPr lang="en-US"/>
              <a:t>For any layout L and any assignment of weights to the areas of L  there exists one layout L’ order-equivalent to L such that the areas of L’ have the correct weights.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Area-universality and one-sidedness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Theorem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The following three properties of a layout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> are equivalent: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> is area-universal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/>
              <a:t>Every layout that is order-equivalent to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> is equivalent to </a:t>
            </a:r>
            <a:r>
              <a:rPr lang="en-US">
                <a:solidFill>
                  <a:schemeClr val="accent1"/>
                </a:solidFill>
              </a:rPr>
              <a:t>L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> is one-sided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389063" y="3736975"/>
            <a:ext cx="6364287" cy="7397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90000"/>
              <a:buFont typeface="Wingdings" pitchFamily="2" charset="2"/>
              <a:buNone/>
            </a:pPr>
            <a:r>
              <a:rPr lang="en-US" sz="2000">
                <a:solidFill>
                  <a:schemeClr val="bg1"/>
                </a:solidFill>
              </a:rPr>
              <a:t>Given a set of adjacency requirements, can we find a one-sided layout that fulfills these requirements?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890588" y="4740275"/>
            <a:ext cx="73612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i="1"/>
              <a:t>adjacency requirements are often specified via planar graphs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animBg="1"/>
      <p:bldP spid="2826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12863"/>
            <a:ext cx="8448675" cy="2255837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[Kozminski &amp; Kinnen ’85]</a:t>
            </a:r>
            <a:r>
              <a:rPr lang="en-US"/>
              <a:t> </a:t>
            </a:r>
            <a:br>
              <a:rPr lang="en-US"/>
            </a:br>
            <a:r>
              <a:rPr lang="en-US"/>
              <a:t>A planar graph G has a </a:t>
            </a:r>
            <a:r>
              <a:rPr lang="en-US">
                <a:solidFill>
                  <a:schemeClr val="accent1"/>
                </a:solidFill>
              </a:rPr>
              <a:t>rectangular dual</a:t>
            </a:r>
            <a:r>
              <a:rPr lang="en-US"/>
              <a:t> with </a:t>
            </a:r>
            <a:r>
              <a:rPr lang="en-US">
                <a:solidFill>
                  <a:schemeClr val="accent1"/>
                </a:solidFill>
              </a:rPr>
              <a:t>4</a:t>
            </a:r>
            <a:r>
              <a:rPr lang="en-US"/>
              <a:t> rectangles on the boundary if and only if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/>
              <a:t>every interior face is a triangle and the exterior face is a quadrangle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/>
              <a:t>G has no separating triangles</a:t>
            </a:r>
            <a:endParaRPr lang="nl-NL"/>
          </a:p>
        </p:txBody>
      </p:sp>
      <p:grpSp>
        <p:nvGrpSpPr>
          <p:cNvPr id="283651" name="Group 3"/>
          <p:cNvGrpSpPr>
            <a:grpSpLocks/>
          </p:cNvGrpSpPr>
          <p:nvPr/>
        </p:nvGrpSpPr>
        <p:grpSpPr bwMode="auto">
          <a:xfrm>
            <a:off x="1038225" y="3935413"/>
            <a:ext cx="1600200" cy="1828800"/>
            <a:chOff x="624" y="2784"/>
            <a:chExt cx="1008" cy="1152"/>
          </a:xfrm>
        </p:grpSpPr>
        <p:sp>
          <p:nvSpPr>
            <p:cNvPr id="283652" name="Rectangle 4"/>
            <p:cNvSpPr>
              <a:spLocks noChangeArrowheads="1"/>
            </p:cNvSpPr>
            <p:nvPr/>
          </p:nvSpPr>
          <p:spPr bwMode="auto">
            <a:xfrm>
              <a:off x="76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3" name="Rectangle 5"/>
            <p:cNvSpPr>
              <a:spLocks noChangeArrowheads="1"/>
            </p:cNvSpPr>
            <p:nvPr/>
          </p:nvSpPr>
          <p:spPr bwMode="auto">
            <a:xfrm>
              <a:off x="100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124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1152" y="2928"/>
              <a:ext cx="336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768" y="2928"/>
              <a:ext cx="384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7" name="Rectangle 9"/>
            <p:cNvSpPr>
              <a:spLocks noChangeArrowheads="1"/>
            </p:cNvSpPr>
            <p:nvPr/>
          </p:nvSpPr>
          <p:spPr bwMode="auto">
            <a:xfrm>
              <a:off x="624" y="2784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8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9" name="Rectangle 11"/>
            <p:cNvSpPr>
              <a:spLocks noChangeArrowheads="1"/>
            </p:cNvSpPr>
            <p:nvPr/>
          </p:nvSpPr>
          <p:spPr bwMode="auto">
            <a:xfrm>
              <a:off x="1488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624" y="3792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3119438" y="3821113"/>
            <a:ext cx="2438400" cy="2057400"/>
            <a:chOff x="1776" y="2736"/>
            <a:chExt cx="1536" cy="1296"/>
          </a:xfrm>
        </p:grpSpPr>
        <p:sp>
          <p:nvSpPr>
            <p:cNvPr id="283662" name="Line 14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3" name="Line 15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4" name="Line 16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5" name="Line 17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6" name="Line 18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0" name="Line 22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1" name="Freeform 23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2" name="Freeform 24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3" name="Freeform 25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4" name="Freeform 26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5" name="Oval 2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6" name="Oval 28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7" name="Oval 29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8" name="Oval 30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9" name="Line 31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0" name="Line 32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1" name="Line 3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2" name="Line 34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3" name="Line 35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4" name="Line 36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5" name="Line 37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3686" name="Group 38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3687" name="Oval 39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88" name="Oval 40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89" name="Oval 41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90" name="Oval 42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91" name="Oval 43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36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duals</a:t>
            </a:r>
          </a:p>
        </p:txBody>
      </p:sp>
      <p:grpSp>
        <p:nvGrpSpPr>
          <p:cNvPr id="283693" name="Group 45"/>
          <p:cNvGrpSpPr>
            <a:grpSpLocks/>
          </p:cNvGrpSpPr>
          <p:nvPr/>
        </p:nvGrpSpPr>
        <p:grpSpPr bwMode="auto">
          <a:xfrm>
            <a:off x="6038850" y="3821113"/>
            <a:ext cx="2438400" cy="2057400"/>
            <a:chOff x="3804" y="2736"/>
            <a:chExt cx="1536" cy="1296"/>
          </a:xfrm>
        </p:grpSpPr>
        <p:sp>
          <p:nvSpPr>
            <p:cNvPr id="283694" name="Line 46"/>
            <p:cNvSpPr>
              <a:spLocks noChangeShapeType="1"/>
            </p:cNvSpPr>
            <p:nvPr/>
          </p:nvSpPr>
          <p:spPr bwMode="auto">
            <a:xfrm flipV="1">
              <a:off x="4332" y="3600"/>
              <a:ext cx="528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5" name="Line 47"/>
            <p:cNvSpPr>
              <a:spLocks noChangeShapeType="1"/>
            </p:cNvSpPr>
            <p:nvPr/>
          </p:nvSpPr>
          <p:spPr bwMode="auto">
            <a:xfrm flipH="1">
              <a:off x="4332" y="3168"/>
              <a:ext cx="288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6" name="Line 48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240" cy="4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7" name="Line 49"/>
            <p:cNvSpPr>
              <a:spLocks noChangeShapeType="1"/>
            </p:cNvSpPr>
            <p:nvPr/>
          </p:nvSpPr>
          <p:spPr bwMode="auto">
            <a:xfrm flipH="1" flipV="1">
              <a:off x="4332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8" name="Line 50"/>
            <p:cNvSpPr>
              <a:spLocks noChangeShapeType="1"/>
            </p:cNvSpPr>
            <p:nvPr/>
          </p:nvSpPr>
          <p:spPr bwMode="auto">
            <a:xfrm flipH="1" flipV="1">
              <a:off x="4284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9" name="Line 51"/>
            <p:cNvSpPr>
              <a:spLocks noChangeShapeType="1"/>
            </p:cNvSpPr>
            <p:nvPr/>
          </p:nvSpPr>
          <p:spPr bwMode="auto">
            <a:xfrm flipH="1">
              <a:off x="385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0" name="Line 52"/>
            <p:cNvSpPr>
              <a:spLocks noChangeShapeType="1"/>
            </p:cNvSpPr>
            <p:nvPr/>
          </p:nvSpPr>
          <p:spPr bwMode="auto">
            <a:xfrm>
              <a:off x="3852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1" name="Line 53"/>
            <p:cNvSpPr>
              <a:spLocks noChangeShapeType="1"/>
            </p:cNvSpPr>
            <p:nvPr/>
          </p:nvSpPr>
          <p:spPr bwMode="auto">
            <a:xfrm flipH="1">
              <a:off x="4332" y="3504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2" name="Line 54"/>
            <p:cNvSpPr>
              <a:spLocks noChangeShapeType="1"/>
            </p:cNvSpPr>
            <p:nvPr/>
          </p:nvSpPr>
          <p:spPr bwMode="auto">
            <a:xfrm flipV="1">
              <a:off x="4284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3" name="Line 55"/>
            <p:cNvSpPr>
              <a:spLocks noChangeShapeType="1"/>
            </p:cNvSpPr>
            <p:nvPr/>
          </p:nvSpPr>
          <p:spPr bwMode="auto">
            <a:xfrm>
              <a:off x="4524" y="2784"/>
              <a:ext cx="9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4" name="Line 56"/>
            <p:cNvSpPr>
              <a:spLocks noChangeShapeType="1"/>
            </p:cNvSpPr>
            <p:nvPr/>
          </p:nvSpPr>
          <p:spPr bwMode="auto">
            <a:xfrm flipH="1">
              <a:off x="4284" y="3168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5" name="Line 57"/>
            <p:cNvSpPr>
              <a:spLocks noChangeShapeType="1"/>
            </p:cNvSpPr>
            <p:nvPr/>
          </p:nvSpPr>
          <p:spPr bwMode="auto">
            <a:xfrm flipH="1">
              <a:off x="4620" y="31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6" name="Line 58"/>
            <p:cNvSpPr>
              <a:spLocks noChangeShapeType="1"/>
            </p:cNvSpPr>
            <p:nvPr/>
          </p:nvSpPr>
          <p:spPr bwMode="auto">
            <a:xfrm>
              <a:off x="4620" y="3504"/>
              <a:ext cx="24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7" name="Line 59"/>
            <p:cNvSpPr>
              <a:spLocks noChangeShapeType="1"/>
            </p:cNvSpPr>
            <p:nvPr/>
          </p:nvSpPr>
          <p:spPr bwMode="auto">
            <a:xfrm flipH="1">
              <a:off x="4476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8" name="Line 60"/>
            <p:cNvSpPr>
              <a:spLocks noChangeShapeType="1"/>
            </p:cNvSpPr>
            <p:nvPr/>
          </p:nvSpPr>
          <p:spPr bwMode="auto">
            <a:xfrm flipV="1">
              <a:off x="4860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9" name="Line 61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67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0" name="Freeform 62"/>
            <p:cNvSpPr>
              <a:spLocks/>
            </p:cNvSpPr>
            <p:nvPr/>
          </p:nvSpPr>
          <p:spPr bwMode="auto">
            <a:xfrm>
              <a:off x="4476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1" name="Freeform 63"/>
            <p:cNvSpPr>
              <a:spLocks/>
            </p:cNvSpPr>
            <p:nvPr/>
          </p:nvSpPr>
          <p:spPr bwMode="auto">
            <a:xfrm>
              <a:off x="4524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2" name="Freeform 64"/>
            <p:cNvSpPr>
              <a:spLocks/>
            </p:cNvSpPr>
            <p:nvPr/>
          </p:nvSpPr>
          <p:spPr bwMode="auto">
            <a:xfrm>
              <a:off x="3836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3" name="Freeform 65"/>
            <p:cNvSpPr>
              <a:spLocks/>
            </p:cNvSpPr>
            <p:nvPr/>
          </p:nvSpPr>
          <p:spPr bwMode="auto">
            <a:xfrm>
              <a:off x="3852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4" name="Oval 66"/>
            <p:cNvSpPr>
              <a:spLocks noChangeArrowheads="1"/>
            </p:cNvSpPr>
            <p:nvPr/>
          </p:nvSpPr>
          <p:spPr bwMode="auto">
            <a:xfrm>
              <a:off x="380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5" name="Oval 67"/>
            <p:cNvSpPr>
              <a:spLocks noChangeArrowheads="1"/>
            </p:cNvSpPr>
            <p:nvPr/>
          </p:nvSpPr>
          <p:spPr bwMode="auto">
            <a:xfrm>
              <a:off x="4236" y="321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6" name="Oval 68"/>
            <p:cNvSpPr>
              <a:spLocks noChangeArrowheads="1"/>
            </p:cNvSpPr>
            <p:nvPr/>
          </p:nvSpPr>
          <p:spPr bwMode="auto">
            <a:xfrm>
              <a:off x="524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7" name="Oval 69"/>
            <p:cNvSpPr>
              <a:spLocks noChangeArrowheads="1"/>
            </p:cNvSpPr>
            <p:nvPr/>
          </p:nvSpPr>
          <p:spPr bwMode="auto">
            <a:xfrm>
              <a:off x="4428" y="39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8" name="Oval 70"/>
            <p:cNvSpPr>
              <a:spLocks noChangeArrowheads="1"/>
            </p:cNvSpPr>
            <p:nvPr/>
          </p:nvSpPr>
          <p:spPr bwMode="auto">
            <a:xfrm>
              <a:off x="4572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9" name="Oval 71"/>
            <p:cNvSpPr>
              <a:spLocks noChangeArrowheads="1"/>
            </p:cNvSpPr>
            <p:nvPr/>
          </p:nvSpPr>
          <p:spPr bwMode="auto">
            <a:xfrm>
              <a:off x="4812" y="355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0" name="Oval 72"/>
            <p:cNvSpPr>
              <a:spLocks noChangeArrowheads="1"/>
            </p:cNvSpPr>
            <p:nvPr/>
          </p:nvSpPr>
          <p:spPr bwMode="auto">
            <a:xfrm>
              <a:off x="4476" y="27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1" name="Oval 73"/>
            <p:cNvSpPr>
              <a:spLocks noChangeArrowheads="1"/>
            </p:cNvSpPr>
            <p:nvPr/>
          </p:nvSpPr>
          <p:spPr bwMode="auto">
            <a:xfrm>
              <a:off x="4572" y="3120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2" name="Oval 74"/>
            <p:cNvSpPr>
              <a:spLocks noChangeArrowheads="1"/>
            </p:cNvSpPr>
            <p:nvPr/>
          </p:nvSpPr>
          <p:spPr bwMode="auto">
            <a:xfrm>
              <a:off x="4284" y="364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duals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rectangular dual is not unique</a:t>
            </a:r>
            <a:br>
              <a:rPr lang="en-US"/>
            </a:br>
            <a:endParaRPr lang="en-US"/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803275" y="2320925"/>
            <a:ext cx="1944688" cy="2209800"/>
            <a:chOff x="1152" y="1488"/>
            <a:chExt cx="1225" cy="1392"/>
          </a:xfrm>
        </p:grpSpPr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1327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1619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1911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1794" y="1662"/>
              <a:ext cx="408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1327" y="1662"/>
              <a:ext cx="467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1152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115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220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1152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5710" name="Group 14"/>
          <p:cNvGrpSpPr>
            <a:grpSpLocks/>
          </p:cNvGrpSpPr>
          <p:nvPr/>
        </p:nvGrpSpPr>
        <p:grpSpPr bwMode="auto">
          <a:xfrm>
            <a:off x="6396038" y="2320925"/>
            <a:ext cx="1944687" cy="2209800"/>
            <a:chOff x="2903" y="1488"/>
            <a:chExt cx="1225" cy="1392"/>
          </a:xfrm>
        </p:grpSpPr>
        <p:sp>
          <p:nvSpPr>
            <p:cNvPr id="285711" name="Rectangle 15"/>
            <p:cNvSpPr>
              <a:spLocks noChangeArrowheads="1"/>
            </p:cNvSpPr>
            <p:nvPr/>
          </p:nvSpPr>
          <p:spPr bwMode="auto">
            <a:xfrm>
              <a:off x="3078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3369" y="2184"/>
              <a:ext cx="234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3603" y="2300"/>
              <a:ext cx="350" cy="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4" name="Rectangle 18"/>
            <p:cNvSpPr>
              <a:spLocks noChangeArrowheads="1"/>
            </p:cNvSpPr>
            <p:nvPr/>
          </p:nvSpPr>
          <p:spPr bwMode="auto">
            <a:xfrm>
              <a:off x="3603" y="1662"/>
              <a:ext cx="350" cy="6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5" name="Rectangle 19"/>
            <p:cNvSpPr>
              <a:spLocks noChangeArrowheads="1"/>
            </p:cNvSpPr>
            <p:nvPr/>
          </p:nvSpPr>
          <p:spPr bwMode="auto">
            <a:xfrm>
              <a:off x="3078" y="1662"/>
              <a:ext cx="525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2903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Rectangle 21"/>
            <p:cNvSpPr>
              <a:spLocks noChangeArrowheads="1"/>
            </p:cNvSpPr>
            <p:nvPr/>
          </p:nvSpPr>
          <p:spPr bwMode="auto">
            <a:xfrm>
              <a:off x="290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8" name="Rectangle 22"/>
            <p:cNvSpPr>
              <a:spLocks noChangeArrowheads="1"/>
            </p:cNvSpPr>
            <p:nvPr/>
          </p:nvSpPr>
          <p:spPr bwMode="auto">
            <a:xfrm>
              <a:off x="395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9" name="Rectangle 23"/>
            <p:cNvSpPr>
              <a:spLocks noChangeArrowheads="1"/>
            </p:cNvSpPr>
            <p:nvPr/>
          </p:nvSpPr>
          <p:spPr bwMode="auto">
            <a:xfrm>
              <a:off x="2903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5720" name="Group 24"/>
          <p:cNvGrpSpPr>
            <a:grpSpLocks/>
          </p:cNvGrpSpPr>
          <p:nvPr/>
        </p:nvGrpSpPr>
        <p:grpSpPr bwMode="auto">
          <a:xfrm>
            <a:off x="3352800" y="2398713"/>
            <a:ext cx="2438400" cy="2057400"/>
            <a:chOff x="1776" y="2736"/>
            <a:chExt cx="1536" cy="1296"/>
          </a:xfrm>
        </p:grpSpPr>
        <p:sp>
          <p:nvSpPr>
            <p:cNvPr id="285721" name="Line 2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2" name="Line 26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3" name="Line 27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4" name="Line 28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5" name="Line 29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6" name="Line 30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7" name="Line 31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8" name="Line 32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9" name="Line 33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0" name="Freeform 34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1" name="Freeform 35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2" name="Freeform 36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3" name="Freeform 37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4" name="Oval 38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5" name="Oval 39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6" name="Oval 40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7" name="Oval 41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8" name="Line 42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9" name="Line 4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0" name="Line 44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1" name="Line 45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2" name="Line 46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3" name="Line 47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4" name="Line 48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5745" name="Group 49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5746" name="Oval 50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7" name="Oval 51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8" name="Oval 52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9" name="Oval 53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50" name="Oval 5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5088" y="2424113"/>
            <a:ext cx="4005262" cy="40862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</p:pic>
      <p:grpSp>
        <p:nvGrpSpPr>
          <p:cNvPr id="286723" name="Group 3"/>
          <p:cNvGrpSpPr>
            <a:grpSpLocks/>
          </p:cNvGrpSpPr>
          <p:nvPr/>
        </p:nvGrpSpPr>
        <p:grpSpPr bwMode="auto">
          <a:xfrm>
            <a:off x="2932113" y="3071813"/>
            <a:ext cx="3254375" cy="1627187"/>
            <a:chOff x="1847" y="2005"/>
            <a:chExt cx="2050" cy="1025"/>
          </a:xfrm>
        </p:grpSpPr>
        <p:sp>
          <p:nvSpPr>
            <p:cNvPr id="286724" name="Line 4"/>
            <p:cNvSpPr>
              <a:spLocks noChangeShapeType="1"/>
            </p:cNvSpPr>
            <p:nvPr/>
          </p:nvSpPr>
          <p:spPr bwMode="auto">
            <a:xfrm flipH="1" flipV="1">
              <a:off x="2558" y="2020"/>
              <a:ext cx="352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5" name="Line 5"/>
            <p:cNvSpPr>
              <a:spLocks noChangeShapeType="1"/>
            </p:cNvSpPr>
            <p:nvPr/>
          </p:nvSpPr>
          <p:spPr bwMode="auto">
            <a:xfrm flipH="1">
              <a:off x="2162" y="2020"/>
              <a:ext cx="396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6" name="Line 6"/>
            <p:cNvSpPr>
              <a:spLocks noChangeShapeType="1"/>
            </p:cNvSpPr>
            <p:nvPr/>
          </p:nvSpPr>
          <p:spPr bwMode="auto">
            <a:xfrm flipH="1">
              <a:off x="1847" y="2319"/>
              <a:ext cx="315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7" name="Line 7"/>
            <p:cNvSpPr>
              <a:spLocks noChangeShapeType="1"/>
            </p:cNvSpPr>
            <p:nvPr/>
          </p:nvSpPr>
          <p:spPr bwMode="auto">
            <a:xfrm>
              <a:off x="1855" y="2580"/>
              <a:ext cx="54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8" name="Line 8"/>
            <p:cNvSpPr>
              <a:spLocks noChangeShapeType="1"/>
            </p:cNvSpPr>
            <p:nvPr/>
          </p:nvSpPr>
          <p:spPr bwMode="auto">
            <a:xfrm flipH="1" flipV="1">
              <a:off x="2169" y="2319"/>
              <a:ext cx="232" cy="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9" name="Line 9"/>
            <p:cNvSpPr>
              <a:spLocks noChangeShapeType="1"/>
            </p:cNvSpPr>
            <p:nvPr/>
          </p:nvSpPr>
          <p:spPr bwMode="auto">
            <a:xfrm>
              <a:off x="2169" y="2319"/>
              <a:ext cx="748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0" name="Line 10"/>
            <p:cNvSpPr>
              <a:spLocks noChangeShapeType="1"/>
            </p:cNvSpPr>
            <p:nvPr/>
          </p:nvSpPr>
          <p:spPr bwMode="auto">
            <a:xfrm flipH="1">
              <a:off x="2401" y="2521"/>
              <a:ext cx="51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1" name="Line 11"/>
            <p:cNvSpPr>
              <a:spLocks noChangeShapeType="1"/>
            </p:cNvSpPr>
            <p:nvPr/>
          </p:nvSpPr>
          <p:spPr bwMode="auto">
            <a:xfrm>
              <a:off x="2386" y="2820"/>
              <a:ext cx="516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 flipV="1">
              <a:off x="2902" y="2521"/>
              <a:ext cx="8" cy="5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3" name="Line 13"/>
            <p:cNvSpPr>
              <a:spLocks noChangeShapeType="1"/>
            </p:cNvSpPr>
            <p:nvPr/>
          </p:nvSpPr>
          <p:spPr bwMode="auto">
            <a:xfrm flipV="1">
              <a:off x="2910" y="2005"/>
              <a:ext cx="307" cy="5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4" name="Line 14"/>
            <p:cNvSpPr>
              <a:spLocks noChangeShapeType="1"/>
            </p:cNvSpPr>
            <p:nvPr/>
          </p:nvSpPr>
          <p:spPr bwMode="auto">
            <a:xfrm>
              <a:off x="3217" y="2005"/>
              <a:ext cx="359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5" name="Line 15"/>
            <p:cNvSpPr>
              <a:spLocks noChangeShapeType="1"/>
            </p:cNvSpPr>
            <p:nvPr/>
          </p:nvSpPr>
          <p:spPr bwMode="auto">
            <a:xfrm flipH="1">
              <a:off x="2917" y="2304"/>
              <a:ext cx="659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6" name="Line 16"/>
            <p:cNvSpPr>
              <a:spLocks noChangeShapeType="1"/>
            </p:cNvSpPr>
            <p:nvPr/>
          </p:nvSpPr>
          <p:spPr bwMode="auto">
            <a:xfrm>
              <a:off x="2917" y="2513"/>
              <a:ext cx="517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7" name="Line 17"/>
            <p:cNvSpPr>
              <a:spLocks noChangeShapeType="1"/>
            </p:cNvSpPr>
            <p:nvPr/>
          </p:nvSpPr>
          <p:spPr bwMode="auto">
            <a:xfrm flipH="1">
              <a:off x="2887" y="2775"/>
              <a:ext cx="547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8" name="Line 18"/>
            <p:cNvSpPr>
              <a:spLocks noChangeShapeType="1"/>
            </p:cNvSpPr>
            <p:nvPr/>
          </p:nvSpPr>
          <p:spPr bwMode="auto">
            <a:xfrm flipV="1">
              <a:off x="3426" y="2297"/>
              <a:ext cx="150" cy="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9" name="Line 19"/>
            <p:cNvSpPr>
              <a:spLocks noChangeShapeType="1"/>
            </p:cNvSpPr>
            <p:nvPr/>
          </p:nvSpPr>
          <p:spPr bwMode="auto">
            <a:xfrm>
              <a:off x="3576" y="2297"/>
              <a:ext cx="321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 flipH="1">
              <a:off x="3419" y="2618"/>
              <a:ext cx="478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8674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duals?</a:t>
            </a:r>
          </a:p>
        </p:txBody>
      </p:sp>
      <p:sp>
        <p:nvSpPr>
          <p:cNvPr id="286742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[Rinsma ’87]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There exists an outer-planar triangulated graph that does have rectangular duals, but no one-sided dual.</a:t>
            </a:r>
          </a:p>
        </p:txBody>
      </p:sp>
      <p:sp>
        <p:nvSpPr>
          <p:cNvPr id="286743" name="Oval 23"/>
          <p:cNvSpPr>
            <a:spLocks noChangeArrowheads="1"/>
          </p:cNvSpPr>
          <p:nvPr/>
        </p:nvSpPr>
        <p:spPr bwMode="auto">
          <a:xfrm>
            <a:off x="5041900" y="298926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4" name="Oval 24"/>
          <p:cNvSpPr>
            <a:spLocks noChangeArrowheads="1"/>
          </p:cNvSpPr>
          <p:nvPr/>
        </p:nvSpPr>
        <p:spPr bwMode="auto">
          <a:xfrm>
            <a:off x="4529138" y="46259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5" name="Oval 25"/>
          <p:cNvSpPr>
            <a:spLocks noChangeArrowheads="1"/>
          </p:cNvSpPr>
          <p:nvPr/>
        </p:nvSpPr>
        <p:spPr bwMode="auto">
          <a:xfrm>
            <a:off x="5599113" y="34861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Oval 26"/>
          <p:cNvSpPr>
            <a:spLocks noChangeArrowheads="1"/>
          </p:cNvSpPr>
          <p:nvPr/>
        </p:nvSpPr>
        <p:spPr bwMode="auto">
          <a:xfrm>
            <a:off x="4546600" y="38163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7" name="Oval 27"/>
          <p:cNvSpPr>
            <a:spLocks noChangeArrowheads="1"/>
          </p:cNvSpPr>
          <p:nvPr/>
        </p:nvSpPr>
        <p:spPr bwMode="auto">
          <a:xfrm>
            <a:off x="3983038" y="3011488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8" name="Oval 28"/>
          <p:cNvSpPr>
            <a:spLocks noChangeArrowheads="1"/>
          </p:cNvSpPr>
          <p:nvPr/>
        </p:nvSpPr>
        <p:spPr bwMode="auto">
          <a:xfrm>
            <a:off x="5372100" y="42227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9" name="Oval 29"/>
          <p:cNvSpPr>
            <a:spLocks noChangeArrowheads="1"/>
          </p:cNvSpPr>
          <p:nvPr/>
        </p:nvSpPr>
        <p:spPr bwMode="auto">
          <a:xfrm>
            <a:off x="6108700" y="397351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0" name="Oval 30"/>
          <p:cNvSpPr>
            <a:spLocks noChangeArrowheads="1"/>
          </p:cNvSpPr>
          <p:nvPr/>
        </p:nvSpPr>
        <p:spPr bwMode="auto">
          <a:xfrm>
            <a:off x="3738563" y="4279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1" name="Oval 31"/>
          <p:cNvSpPr>
            <a:spLocks noChangeArrowheads="1"/>
          </p:cNvSpPr>
          <p:nvPr/>
        </p:nvSpPr>
        <p:spPr bwMode="auto">
          <a:xfrm>
            <a:off x="3359150" y="34956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2" name="Oval 32"/>
          <p:cNvSpPr>
            <a:spLocks noChangeArrowheads="1"/>
          </p:cNvSpPr>
          <p:nvPr/>
        </p:nvSpPr>
        <p:spPr bwMode="auto">
          <a:xfrm>
            <a:off x="2873375" y="3898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3" grpId="0" animBg="1"/>
      <p:bldP spid="286744" grpId="0" animBg="1"/>
      <p:bldP spid="286745" grpId="0" animBg="1"/>
      <p:bldP spid="286746" grpId="0" animBg="1"/>
      <p:bldP spid="286747" grpId="0" animBg="1"/>
      <p:bldP spid="286748" grpId="0" animBg="1"/>
      <p:bldP spid="286749" grpId="0" animBg="1"/>
      <p:bldP spid="286750" grpId="0" animBg="1"/>
      <p:bldP spid="286751" grpId="0" animBg="1"/>
      <p:bldP spid="2867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one-sided layouts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SzTx/>
              <a:buFont typeface="Wingdings" pitchFamily="2" charset="2"/>
              <a:buAutoNum type="arabicPeriod"/>
            </a:pPr>
            <a:r>
              <a:rPr lang="en-US"/>
              <a:t>Partition graph on </a:t>
            </a:r>
            <a:r>
              <a:rPr lang="en-US">
                <a:solidFill>
                  <a:schemeClr val="hlink"/>
                </a:solidFill>
              </a:rPr>
              <a:t>separating four-cycles</a:t>
            </a:r>
          </a:p>
          <a:p>
            <a:pPr marL="381000" indent="-381000">
              <a:buSzTx/>
              <a:buFont typeface="Wingdings" pitchFamily="2" charset="2"/>
              <a:buAutoNum type="arabicPeriod"/>
            </a:pPr>
            <a:r>
              <a:rPr lang="en-US"/>
              <a:t>Represent family of all layouts as </a:t>
            </a:r>
            <a:r>
              <a:rPr lang="en-US">
                <a:solidFill>
                  <a:schemeClr val="folHlink"/>
                </a:solidFill>
              </a:rPr>
              <a:t>distributive lattice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[Fusy ’06]</a:t>
            </a:r>
          </a:p>
          <a:p>
            <a:pPr marL="381000" indent="-381000">
              <a:buSzTx/>
              <a:buFont typeface="Wingdings" pitchFamily="2" charset="2"/>
              <a:buAutoNum type="arabicPeriod"/>
            </a:pPr>
            <a:r>
              <a:rPr lang="en-US"/>
              <a:t>Represent elements of distributive lattice as partitions of a partial order according to </a:t>
            </a:r>
            <a:r>
              <a:rPr lang="en-US">
                <a:solidFill>
                  <a:srgbClr val="FF9933"/>
                </a:solidFill>
              </a:rPr>
              <a:t>Birkhoff’s theorem</a:t>
            </a:r>
          </a:p>
          <a:p>
            <a:pPr marL="381000" indent="-381000">
              <a:buSzTx/>
              <a:buFont typeface="Wingdings" pitchFamily="2" charset="2"/>
              <a:buAutoNum type="arabicPeriod"/>
            </a:pPr>
            <a:r>
              <a:rPr lang="en-US"/>
              <a:t>Characterize the </a:t>
            </a:r>
            <a:r>
              <a:rPr lang="en-US">
                <a:solidFill>
                  <a:srgbClr val="6666FF"/>
                </a:solidFill>
              </a:rPr>
              <a:t>ordered partitions</a:t>
            </a:r>
            <a:r>
              <a:rPr lang="en-US"/>
              <a:t> that correspond to one-sided layouts</a:t>
            </a:r>
          </a:p>
          <a:p>
            <a:pPr marL="381000" indent="-381000">
              <a:buSzTx/>
              <a:buFont typeface="Wingdings" pitchFamily="2" charset="2"/>
              <a:buAutoNum type="arabicPeriod"/>
            </a:pPr>
            <a:r>
              <a:rPr lang="en-US"/>
              <a:t>Search in the partial order for partitions of this type</a:t>
            </a:r>
          </a:p>
        </p:txBody>
      </p:sp>
      <p:sp>
        <p:nvSpPr>
          <p:cNvPr id="287748" name="AutoShape 4"/>
          <p:cNvSpPr>
            <a:spLocks noChangeArrowheads="1"/>
          </p:cNvSpPr>
          <p:nvPr/>
        </p:nvSpPr>
        <p:spPr bwMode="auto">
          <a:xfrm>
            <a:off x="3859213" y="4013200"/>
            <a:ext cx="404812" cy="641350"/>
          </a:xfrm>
          <a:prstGeom prst="downArrow">
            <a:avLst>
              <a:gd name="adj1" fmla="val 38037"/>
              <a:gd name="adj2" fmla="val 6313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976438" y="4857750"/>
            <a:ext cx="473868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Fixed-parameter tractable</a:t>
            </a:r>
            <a:r>
              <a:rPr lang="en-US" sz="2000"/>
              <a:t> algorithm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 animBg="1"/>
      <p:bldP spid="2877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63" name="Line 123"/>
          <p:cNvSpPr>
            <a:spLocks noChangeShapeType="1"/>
          </p:cNvSpPr>
          <p:nvPr/>
        </p:nvSpPr>
        <p:spPr bwMode="auto">
          <a:xfrm flipH="1">
            <a:off x="3762375" y="2755900"/>
            <a:ext cx="269875" cy="53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57" name="Line 117"/>
          <p:cNvSpPr>
            <a:spLocks noChangeShapeType="1"/>
          </p:cNvSpPr>
          <p:nvPr/>
        </p:nvSpPr>
        <p:spPr bwMode="auto">
          <a:xfrm flipV="1">
            <a:off x="1738313" y="1811338"/>
            <a:ext cx="1169987" cy="765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61" name="Line 121"/>
          <p:cNvSpPr>
            <a:spLocks noChangeShapeType="1"/>
          </p:cNvSpPr>
          <p:nvPr/>
        </p:nvSpPr>
        <p:spPr bwMode="auto">
          <a:xfrm>
            <a:off x="2908300" y="1811338"/>
            <a:ext cx="269875" cy="765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62" name="Line 122"/>
          <p:cNvSpPr>
            <a:spLocks noChangeShapeType="1"/>
          </p:cNvSpPr>
          <p:nvPr/>
        </p:nvSpPr>
        <p:spPr bwMode="auto">
          <a:xfrm>
            <a:off x="3178175" y="2576513"/>
            <a:ext cx="854075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64" name="Line 124"/>
          <p:cNvSpPr>
            <a:spLocks noChangeShapeType="1"/>
          </p:cNvSpPr>
          <p:nvPr/>
        </p:nvSpPr>
        <p:spPr bwMode="auto">
          <a:xfrm flipH="1" flipV="1">
            <a:off x="3178175" y="2576513"/>
            <a:ext cx="58420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20" name="Line 80"/>
          <p:cNvSpPr>
            <a:spLocks noChangeShapeType="1"/>
          </p:cNvSpPr>
          <p:nvPr/>
        </p:nvSpPr>
        <p:spPr bwMode="auto">
          <a:xfrm flipV="1">
            <a:off x="2908300" y="4602163"/>
            <a:ext cx="1035050" cy="944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21" name="Line 81"/>
          <p:cNvSpPr>
            <a:spLocks noChangeShapeType="1"/>
          </p:cNvSpPr>
          <p:nvPr/>
        </p:nvSpPr>
        <p:spPr bwMode="auto">
          <a:xfrm flipV="1">
            <a:off x="3943350" y="3656013"/>
            <a:ext cx="809625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43" name="Line 103"/>
          <p:cNvSpPr>
            <a:spLocks noChangeShapeType="1"/>
          </p:cNvSpPr>
          <p:nvPr/>
        </p:nvSpPr>
        <p:spPr bwMode="auto">
          <a:xfrm flipV="1">
            <a:off x="3943350" y="4016375"/>
            <a:ext cx="134938" cy="585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44" name="Line 104"/>
          <p:cNvSpPr>
            <a:spLocks noChangeShapeType="1"/>
          </p:cNvSpPr>
          <p:nvPr/>
        </p:nvSpPr>
        <p:spPr bwMode="auto">
          <a:xfrm flipV="1">
            <a:off x="4078288" y="3656013"/>
            <a:ext cx="67468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45" name="Line 105"/>
          <p:cNvSpPr>
            <a:spLocks noChangeShapeType="1"/>
          </p:cNvSpPr>
          <p:nvPr/>
        </p:nvSpPr>
        <p:spPr bwMode="auto">
          <a:xfrm flipH="1" flipV="1">
            <a:off x="3762375" y="3295650"/>
            <a:ext cx="99060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46" name="Line 106"/>
          <p:cNvSpPr>
            <a:spLocks noChangeShapeType="1"/>
          </p:cNvSpPr>
          <p:nvPr/>
        </p:nvSpPr>
        <p:spPr bwMode="auto">
          <a:xfrm>
            <a:off x="3762375" y="3295650"/>
            <a:ext cx="315913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58" name="Line 118"/>
          <p:cNvSpPr>
            <a:spLocks noChangeShapeType="1"/>
          </p:cNvSpPr>
          <p:nvPr/>
        </p:nvSpPr>
        <p:spPr bwMode="auto">
          <a:xfrm>
            <a:off x="2908300" y="1811338"/>
            <a:ext cx="1123950" cy="944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59" name="Line 119"/>
          <p:cNvSpPr>
            <a:spLocks noChangeShapeType="1"/>
          </p:cNvSpPr>
          <p:nvPr/>
        </p:nvSpPr>
        <p:spPr bwMode="auto">
          <a:xfrm>
            <a:off x="4032250" y="2755900"/>
            <a:ext cx="720725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42" name="Line 102"/>
          <p:cNvSpPr>
            <a:spLocks noChangeShapeType="1"/>
          </p:cNvSpPr>
          <p:nvPr/>
        </p:nvSpPr>
        <p:spPr bwMode="auto">
          <a:xfrm>
            <a:off x="3402013" y="4556125"/>
            <a:ext cx="541337" cy="46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47" name="Line 107"/>
          <p:cNvSpPr>
            <a:spLocks noChangeShapeType="1"/>
          </p:cNvSpPr>
          <p:nvPr/>
        </p:nvSpPr>
        <p:spPr bwMode="auto">
          <a:xfrm flipH="1">
            <a:off x="3402013" y="4016375"/>
            <a:ext cx="676275" cy="53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48" name="Line 108"/>
          <p:cNvSpPr>
            <a:spLocks noChangeShapeType="1"/>
          </p:cNvSpPr>
          <p:nvPr/>
        </p:nvSpPr>
        <p:spPr bwMode="auto">
          <a:xfrm flipV="1">
            <a:off x="2638425" y="4556125"/>
            <a:ext cx="763588" cy="404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37" name="Line 97"/>
          <p:cNvSpPr>
            <a:spLocks noChangeShapeType="1"/>
          </p:cNvSpPr>
          <p:nvPr/>
        </p:nvSpPr>
        <p:spPr bwMode="auto">
          <a:xfrm flipH="1">
            <a:off x="1738313" y="4330700"/>
            <a:ext cx="449262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38" name="Line 98"/>
          <p:cNvSpPr>
            <a:spLocks noChangeShapeType="1"/>
          </p:cNvSpPr>
          <p:nvPr/>
        </p:nvSpPr>
        <p:spPr bwMode="auto">
          <a:xfrm>
            <a:off x="1738313" y="4602163"/>
            <a:ext cx="900112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39" name="Line 99"/>
          <p:cNvSpPr>
            <a:spLocks noChangeShapeType="1"/>
          </p:cNvSpPr>
          <p:nvPr/>
        </p:nvSpPr>
        <p:spPr bwMode="auto">
          <a:xfrm flipH="1" flipV="1">
            <a:off x="2187575" y="4330700"/>
            <a:ext cx="450850" cy="630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40" name="Line 100"/>
          <p:cNvSpPr>
            <a:spLocks noChangeShapeType="1"/>
          </p:cNvSpPr>
          <p:nvPr/>
        </p:nvSpPr>
        <p:spPr bwMode="auto">
          <a:xfrm>
            <a:off x="2638425" y="4960938"/>
            <a:ext cx="223838" cy="585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41" name="Line 101"/>
          <p:cNvSpPr>
            <a:spLocks noChangeShapeType="1"/>
          </p:cNvSpPr>
          <p:nvPr/>
        </p:nvSpPr>
        <p:spPr bwMode="auto">
          <a:xfrm flipV="1">
            <a:off x="2862263" y="4556125"/>
            <a:ext cx="53975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51" name="Line 111"/>
          <p:cNvSpPr>
            <a:spLocks noChangeShapeType="1"/>
          </p:cNvSpPr>
          <p:nvPr/>
        </p:nvSpPr>
        <p:spPr bwMode="auto">
          <a:xfrm>
            <a:off x="1962150" y="3251200"/>
            <a:ext cx="2254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52" name="Line 112"/>
          <p:cNvSpPr>
            <a:spLocks noChangeShapeType="1"/>
          </p:cNvSpPr>
          <p:nvPr/>
        </p:nvSpPr>
        <p:spPr bwMode="auto">
          <a:xfrm flipV="1">
            <a:off x="1962150" y="3071813"/>
            <a:ext cx="630238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65" name="Line 125"/>
          <p:cNvSpPr>
            <a:spLocks noChangeShapeType="1"/>
          </p:cNvSpPr>
          <p:nvPr/>
        </p:nvSpPr>
        <p:spPr bwMode="auto">
          <a:xfrm flipH="1">
            <a:off x="2592388" y="2576513"/>
            <a:ext cx="585787" cy="495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66" name="Line 126"/>
          <p:cNvSpPr>
            <a:spLocks noChangeShapeType="1"/>
          </p:cNvSpPr>
          <p:nvPr/>
        </p:nvSpPr>
        <p:spPr bwMode="auto">
          <a:xfrm flipV="1">
            <a:off x="2592388" y="1811338"/>
            <a:ext cx="315912" cy="1260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35" name="Line 95"/>
          <p:cNvSpPr>
            <a:spLocks noChangeShapeType="1"/>
          </p:cNvSpPr>
          <p:nvPr/>
        </p:nvSpPr>
        <p:spPr bwMode="auto">
          <a:xfrm>
            <a:off x="1557338" y="3881438"/>
            <a:ext cx="18097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36" name="Line 96"/>
          <p:cNvSpPr>
            <a:spLocks noChangeShapeType="1"/>
          </p:cNvSpPr>
          <p:nvPr/>
        </p:nvSpPr>
        <p:spPr bwMode="auto">
          <a:xfrm>
            <a:off x="1557338" y="3881438"/>
            <a:ext cx="630237" cy="449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49" name="Line 109"/>
          <p:cNvSpPr>
            <a:spLocks noChangeShapeType="1"/>
          </p:cNvSpPr>
          <p:nvPr/>
        </p:nvSpPr>
        <p:spPr bwMode="auto">
          <a:xfrm>
            <a:off x="1017588" y="3656013"/>
            <a:ext cx="53975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50" name="Line 110"/>
          <p:cNvSpPr>
            <a:spLocks noChangeShapeType="1"/>
          </p:cNvSpPr>
          <p:nvPr/>
        </p:nvSpPr>
        <p:spPr bwMode="auto">
          <a:xfrm flipV="1">
            <a:off x="1557338" y="3251200"/>
            <a:ext cx="404812" cy="630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53" name="Line 113"/>
          <p:cNvSpPr>
            <a:spLocks noChangeShapeType="1"/>
          </p:cNvSpPr>
          <p:nvPr/>
        </p:nvSpPr>
        <p:spPr bwMode="auto">
          <a:xfrm flipH="1" flipV="1">
            <a:off x="1738313" y="2576513"/>
            <a:ext cx="854075" cy="495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54" name="Line 114"/>
          <p:cNvSpPr>
            <a:spLocks noChangeShapeType="1"/>
          </p:cNvSpPr>
          <p:nvPr/>
        </p:nvSpPr>
        <p:spPr bwMode="auto">
          <a:xfrm>
            <a:off x="1738313" y="2576513"/>
            <a:ext cx="223837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55" name="Line 115"/>
          <p:cNvSpPr>
            <a:spLocks noChangeShapeType="1"/>
          </p:cNvSpPr>
          <p:nvPr/>
        </p:nvSpPr>
        <p:spPr bwMode="auto">
          <a:xfrm flipH="1">
            <a:off x="1017588" y="2576513"/>
            <a:ext cx="7207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56" name="Line 116"/>
          <p:cNvSpPr>
            <a:spLocks noChangeShapeType="1"/>
          </p:cNvSpPr>
          <p:nvPr/>
        </p:nvSpPr>
        <p:spPr bwMode="auto">
          <a:xfrm flipV="1">
            <a:off x="1017588" y="3251200"/>
            <a:ext cx="944562" cy="404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18" name="Line 78"/>
          <p:cNvSpPr>
            <a:spLocks noChangeShapeType="1"/>
          </p:cNvSpPr>
          <p:nvPr/>
        </p:nvSpPr>
        <p:spPr bwMode="auto">
          <a:xfrm flipH="1" flipV="1">
            <a:off x="1738313" y="4602163"/>
            <a:ext cx="1123950" cy="944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19" name="Line 79"/>
          <p:cNvSpPr>
            <a:spLocks noChangeShapeType="1"/>
          </p:cNvSpPr>
          <p:nvPr/>
        </p:nvSpPr>
        <p:spPr bwMode="auto">
          <a:xfrm flipH="1" flipV="1">
            <a:off x="1017588" y="3656013"/>
            <a:ext cx="720725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24" name="Line 84"/>
          <p:cNvSpPr>
            <a:spLocks noChangeShapeType="1"/>
          </p:cNvSpPr>
          <p:nvPr/>
        </p:nvSpPr>
        <p:spPr bwMode="auto">
          <a:xfrm>
            <a:off x="3043238" y="4151313"/>
            <a:ext cx="358775" cy="404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25" name="Line 85"/>
          <p:cNvSpPr>
            <a:spLocks noChangeShapeType="1"/>
          </p:cNvSpPr>
          <p:nvPr/>
        </p:nvSpPr>
        <p:spPr bwMode="auto">
          <a:xfrm flipV="1">
            <a:off x="3402013" y="3881438"/>
            <a:ext cx="0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26" name="Freeform 86"/>
          <p:cNvSpPr>
            <a:spLocks/>
          </p:cNvSpPr>
          <p:nvPr/>
        </p:nvSpPr>
        <p:spPr bwMode="auto">
          <a:xfrm>
            <a:off x="2960688" y="3482975"/>
            <a:ext cx="442912" cy="398463"/>
          </a:xfrm>
          <a:custGeom>
            <a:avLst/>
            <a:gdLst/>
            <a:ahLst/>
            <a:cxnLst>
              <a:cxn ang="0">
                <a:pos x="279" y="251"/>
              </a:cxn>
              <a:cxn ang="0">
                <a:pos x="0" y="0"/>
              </a:cxn>
            </a:cxnLst>
            <a:rect l="0" t="0" r="r" b="b"/>
            <a:pathLst>
              <a:path w="279" h="251">
                <a:moveTo>
                  <a:pt x="279" y="25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27" name="Line 87"/>
          <p:cNvSpPr>
            <a:spLocks noChangeShapeType="1"/>
          </p:cNvSpPr>
          <p:nvPr/>
        </p:nvSpPr>
        <p:spPr bwMode="auto">
          <a:xfrm flipV="1">
            <a:off x="3402013" y="3295650"/>
            <a:ext cx="360362" cy="585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28" name="Line 88"/>
          <p:cNvSpPr>
            <a:spLocks noChangeShapeType="1"/>
          </p:cNvSpPr>
          <p:nvPr/>
        </p:nvSpPr>
        <p:spPr bwMode="auto">
          <a:xfrm flipH="1">
            <a:off x="2952750" y="3295650"/>
            <a:ext cx="809625" cy="18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34" name="Line 94"/>
          <p:cNvSpPr>
            <a:spLocks noChangeShapeType="1"/>
          </p:cNvSpPr>
          <p:nvPr/>
        </p:nvSpPr>
        <p:spPr bwMode="auto">
          <a:xfrm flipV="1">
            <a:off x="3043238" y="3881438"/>
            <a:ext cx="358775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17" name="Line 77"/>
          <p:cNvSpPr>
            <a:spLocks noChangeShapeType="1"/>
          </p:cNvSpPr>
          <p:nvPr/>
        </p:nvSpPr>
        <p:spPr bwMode="auto">
          <a:xfrm>
            <a:off x="2592388" y="3071813"/>
            <a:ext cx="1169987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22" name="Line 82"/>
          <p:cNvSpPr>
            <a:spLocks noChangeShapeType="1"/>
          </p:cNvSpPr>
          <p:nvPr/>
        </p:nvSpPr>
        <p:spPr bwMode="auto">
          <a:xfrm flipV="1">
            <a:off x="2187575" y="3881438"/>
            <a:ext cx="404813" cy="449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23" name="Line 83"/>
          <p:cNvSpPr>
            <a:spLocks noChangeShapeType="1"/>
          </p:cNvSpPr>
          <p:nvPr/>
        </p:nvSpPr>
        <p:spPr bwMode="auto">
          <a:xfrm flipV="1">
            <a:off x="2187575" y="4151313"/>
            <a:ext cx="855663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29" name="Line 89"/>
          <p:cNvSpPr>
            <a:spLocks noChangeShapeType="1"/>
          </p:cNvSpPr>
          <p:nvPr/>
        </p:nvSpPr>
        <p:spPr bwMode="auto">
          <a:xfrm flipH="1" flipV="1">
            <a:off x="2592388" y="3071813"/>
            <a:ext cx="360362" cy="404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30" name="Line 90"/>
          <p:cNvSpPr>
            <a:spLocks noChangeShapeType="1"/>
          </p:cNvSpPr>
          <p:nvPr/>
        </p:nvSpPr>
        <p:spPr bwMode="auto">
          <a:xfrm flipH="1">
            <a:off x="2592388" y="3476625"/>
            <a:ext cx="360362" cy="404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31" name="Line 91"/>
          <p:cNvSpPr>
            <a:spLocks noChangeShapeType="1"/>
          </p:cNvSpPr>
          <p:nvPr/>
        </p:nvSpPr>
        <p:spPr bwMode="auto">
          <a:xfrm flipV="1">
            <a:off x="2592388" y="3071813"/>
            <a:ext cx="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32" name="Line 92"/>
          <p:cNvSpPr>
            <a:spLocks noChangeShapeType="1"/>
          </p:cNvSpPr>
          <p:nvPr/>
        </p:nvSpPr>
        <p:spPr bwMode="auto">
          <a:xfrm>
            <a:off x="2592388" y="3881438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33" name="Line 93"/>
          <p:cNvSpPr>
            <a:spLocks noChangeShapeType="1"/>
          </p:cNvSpPr>
          <p:nvPr/>
        </p:nvSpPr>
        <p:spPr bwMode="auto">
          <a:xfrm>
            <a:off x="2592388" y="3881438"/>
            <a:ext cx="45085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16" name="Line 76"/>
          <p:cNvSpPr>
            <a:spLocks noChangeShapeType="1"/>
          </p:cNvSpPr>
          <p:nvPr/>
        </p:nvSpPr>
        <p:spPr bwMode="auto">
          <a:xfrm flipV="1">
            <a:off x="3402013" y="3295650"/>
            <a:ext cx="360362" cy="1260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15" name="Line 75"/>
          <p:cNvSpPr>
            <a:spLocks noChangeShapeType="1"/>
          </p:cNvSpPr>
          <p:nvPr/>
        </p:nvSpPr>
        <p:spPr bwMode="auto">
          <a:xfrm>
            <a:off x="2187575" y="4330700"/>
            <a:ext cx="126047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14" name="Line 74"/>
          <p:cNvSpPr>
            <a:spLocks noChangeShapeType="1"/>
          </p:cNvSpPr>
          <p:nvPr/>
        </p:nvSpPr>
        <p:spPr bwMode="auto">
          <a:xfrm flipH="1">
            <a:off x="2187575" y="3071813"/>
            <a:ext cx="404813" cy="1258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0"/>
            <a:ext cx="8431212" cy="895350"/>
          </a:xfrm>
        </p:spPr>
        <p:txBody>
          <a:bodyPr/>
          <a:lstStyle/>
          <a:p>
            <a:r>
              <a:rPr lang="en-US"/>
              <a:t>Remove non-trivial separating four-cycles</a:t>
            </a:r>
          </a:p>
        </p:txBody>
      </p:sp>
      <p:sp>
        <p:nvSpPr>
          <p:cNvPr id="291884" name="Oval 44"/>
          <p:cNvSpPr>
            <a:spLocks noChangeArrowheads="1"/>
          </p:cNvSpPr>
          <p:nvPr/>
        </p:nvSpPr>
        <p:spPr bwMode="auto">
          <a:xfrm>
            <a:off x="2501900" y="2981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291898" name="Group 58"/>
          <p:cNvGrpSpPr>
            <a:grpSpLocks/>
          </p:cNvGrpSpPr>
          <p:nvPr/>
        </p:nvGrpSpPr>
        <p:grpSpPr bwMode="auto">
          <a:xfrm>
            <a:off x="927100" y="1724025"/>
            <a:ext cx="3913188" cy="3910013"/>
            <a:chOff x="1519" y="1368"/>
            <a:chExt cx="2465" cy="2463"/>
          </a:xfrm>
        </p:grpSpPr>
        <p:sp>
          <p:nvSpPr>
            <p:cNvPr id="291897" name="Rectangle 57"/>
            <p:cNvSpPr>
              <a:spLocks noChangeArrowheads="1"/>
            </p:cNvSpPr>
            <p:nvPr/>
          </p:nvSpPr>
          <p:spPr bwMode="auto">
            <a:xfrm>
              <a:off x="1576" y="1423"/>
              <a:ext cx="2353" cy="23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91" name="Rectangle 51"/>
            <p:cNvSpPr>
              <a:spLocks noChangeArrowheads="1"/>
            </p:cNvSpPr>
            <p:nvPr/>
          </p:nvSpPr>
          <p:spPr bwMode="auto">
            <a:xfrm>
              <a:off x="3872" y="2544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1893" name="Rectangle 53"/>
            <p:cNvSpPr>
              <a:spLocks noChangeArrowheads="1"/>
            </p:cNvSpPr>
            <p:nvPr/>
          </p:nvSpPr>
          <p:spPr bwMode="auto">
            <a:xfrm>
              <a:off x="2697" y="1368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1894" name="Rectangle 54"/>
            <p:cNvSpPr>
              <a:spLocks noChangeArrowheads="1"/>
            </p:cNvSpPr>
            <p:nvPr/>
          </p:nvSpPr>
          <p:spPr bwMode="auto">
            <a:xfrm>
              <a:off x="2697" y="3719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1895" name="Rectangle 55"/>
            <p:cNvSpPr>
              <a:spLocks noChangeArrowheads="1"/>
            </p:cNvSpPr>
            <p:nvPr/>
          </p:nvSpPr>
          <p:spPr bwMode="auto">
            <a:xfrm>
              <a:off x="1519" y="2543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1896" name="Oval 56"/>
          <p:cNvSpPr>
            <a:spLocks noChangeArrowheads="1"/>
          </p:cNvSpPr>
          <p:nvPr/>
        </p:nvSpPr>
        <p:spPr bwMode="auto">
          <a:xfrm>
            <a:off x="1647825" y="24860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899" name="Oval 59"/>
          <p:cNvSpPr>
            <a:spLocks noChangeArrowheads="1"/>
          </p:cNvSpPr>
          <p:nvPr/>
        </p:nvSpPr>
        <p:spPr bwMode="auto">
          <a:xfrm>
            <a:off x="3673475" y="320675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00" name="Oval 60"/>
          <p:cNvSpPr>
            <a:spLocks noChangeArrowheads="1"/>
          </p:cNvSpPr>
          <p:nvPr/>
        </p:nvSpPr>
        <p:spPr bwMode="auto">
          <a:xfrm>
            <a:off x="3852863" y="4511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01" name="Oval 61"/>
          <p:cNvSpPr>
            <a:spLocks noChangeArrowheads="1"/>
          </p:cNvSpPr>
          <p:nvPr/>
        </p:nvSpPr>
        <p:spPr bwMode="auto">
          <a:xfrm>
            <a:off x="1647825" y="4511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02" name="Oval 62"/>
          <p:cNvSpPr>
            <a:spLocks noChangeArrowheads="1"/>
          </p:cNvSpPr>
          <p:nvPr/>
        </p:nvSpPr>
        <p:spPr bwMode="auto">
          <a:xfrm>
            <a:off x="2501900" y="379095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03" name="Oval 63"/>
          <p:cNvSpPr>
            <a:spLocks noChangeArrowheads="1"/>
          </p:cNvSpPr>
          <p:nvPr/>
        </p:nvSpPr>
        <p:spPr bwMode="auto">
          <a:xfrm>
            <a:off x="2862263" y="338613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04" name="Oval 64"/>
          <p:cNvSpPr>
            <a:spLocks noChangeArrowheads="1"/>
          </p:cNvSpPr>
          <p:nvPr/>
        </p:nvSpPr>
        <p:spPr bwMode="auto">
          <a:xfrm>
            <a:off x="2952750" y="40608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05" name="Oval 65"/>
          <p:cNvSpPr>
            <a:spLocks noChangeArrowheads="1"/>
          </p:cNvSpPr>
          <p:nvPr/>
        </p:nvSpPr>
        <p:spPr bwMode="auto">
          <a:xfrm>
            <a:off x="1873250" y="31607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06" name="Oval 66"/>
          <p:cNvSpPr>
            <a:spLocks noChangeArrowheads="1"/>
          </p:cNvSpPr>
          <p:nvPr/>
        </p:nvSpPr>
        <p:spPr bwMode="auto">
          <a:xfrm>
            <a:off x="3313113" y="379095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07" name="Oval 67"/>
          <p:cNvSpPr>
            <a:spLocks noChangeArrowheads="1"/>
          </p:cNvSpPr>
          <p:nvPr/>
        </p:nvSpPr>
        <p:spPr bwMode="auto">
          <a:xfrm>
            <a:off x="3087688" y="24860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08" name="Oval 68"/>
          <p:cNvSpPr>
            <a:spLocks noChangeArrowheads="1"/>
          </p:cNvSpPr>
          <p:nvPr/>
        </p:nvSpPr>
        <p:spPr bwMode="auto">
          <a:xfrm>
            <a:off x="3987800" y="392588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09" name="Oval 69"/>
          <p:cNvSpPr>
            <a:spLocks noChangeArrowheads="1"/>
          </p:cNvSpPr>
          <p:nvPr/>
        </p:nvSpPr>
        <p:spPr bwMode="auto">
          <a:xfrm>
            <a:off x="2547938" y="487203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10" name="Oval 70"/>
          <p:cNvSpPr>
            <a:spLocks noChangeArrowheads="1"/>
          </p:cNvSpPr>
          <p:nvPr/>
        </p:nvSpPr>
        <p:spPr bwMode="auto">
          <a:xfrm>
            <a:off x="1466850" y="379095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11" name="Oval 71"/>
          <p:cNvSpPr>
            <a:spLocks noChangeArrowheads="1"/>
          </p:cNvSpPr>
          <p:nvPr/>
        </p:nvSpPr>
        <p:spPr bwMode="auto">
          <a:xfrm>
            <a:off x="3943350" y="266700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12" name="Oval 72"/>
          <p:cNvSpPr>
            <a:spLocks noChangeArrowheads="1"/>
          </p:cNvSpPr>
          <p:nvPr/>
        </p:nvSpPr>
        <p:spPr bwMode="auto">
          <a:xfrm>
            <a:off x="3313113" y="44672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1913" name="Oval 73"/>
          <p:cNvSpPr>
            <a:spLocks noChangeArrowheads="1"/>
          </p:cNvSpPr>
          <p:nvPr/>
        </p:nvSpPr>
        <p:spPr bwMode="auto">
          <a:xfrm>
            <a:off x="2097088" y="424180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9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9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9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9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9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9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9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9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9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9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9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9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9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9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9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9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9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9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9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9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9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9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2919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2919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2919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2919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2919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2919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500" fill="hold"/>
                                        <p:tgtEl>
                                          <p:spTgt spid="2918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2918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2918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2918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2918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2918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63" grpId="0" animBg="1"/>
      <p:bldP spid="291957" grpId="0" animBg="1"/>
      <p:bldP spid="291961" grpId="0" animBg="1"/>
      <p:bldP spid="291962" grpId="0" animBg="1"/>
      <p:bldP spid="291964" grpId="0" animBg="1"/>
      <p:bldP spid="291920" grpId="0" animBg="1"/>
      <p:bldP spid="291921" grpId="0" animBg="1"/>
      <p:bldP spid="291943" grpId="0" animBg="1"/>
      <p:bldP spid="291944" grpId="0" animBg="1"/>
      <p:bldP spid="291945" grpId="0" animBg="1"/>
      <p:bldP spid="291946" grpId="0" animBg="1"/>
      <p:bldP spid="291958" grpId="0" animBg="1"/>
      <p:bldP spid="291959" grpId="0" animBg="1"/>
      <p:bldP spid="291942" grpId="0" animBg="1"/>
      <p:bldP spid="291947" grpId="0" animBg="1"/>
      <p:bldP spid="291948" grpId="0" animBg="1"/>
      <p:bldP spid="291937" grpId="0" animBg="1"/>
      <p:bldP spid="291938" grpId="0" animBg="1"/>
      <p:bldP spid="291939" grpId="0" animBg="1"/>
      <p:bldP spid="291940" grpId="0" animBg="1"/>
      <p:bldP spid="291941" grpId="0" animBg="1"/>
      <p:bldP spid="291951" grpId="0" animBg="1"/>
      <p:bldP spid="291952" grpId="0" animBg="1"/>
      <p:bldP spid="291965" grpId="0" animBg="1"/>
      <p:bldP spid="291966" grpId="0" animBg="1"/>
      <p:bldP spid="291935" grpId="0" animBg="1"/>
      <p:bldP spid="291936" grpId="0" animBg="1"/>
      <p:bldP spid="291949" grpId="0" animBg="1"/>
      <p:bldP spid="291950" grpId="0" animBg="1"/>
      <p:bldP spid="291953" grpId="0" animBg="1"/>
      <p:bldP spid="291954" grpId="0" animBg="1"/>
      <p:bldP spid="291955" grpId="0" animBg="1"/>
      <p:bldP spid="291956" grpId="0" animBg="1"/>
      <p:bldP spid="291918" grpId="0" animBg="1"/>
      <p:bldP spid="291919" grpId="0" animBg="1"/>
      <p:bldP spid="291924" grpId="0" animBg="1"/>
      <p:bldP spid="291925" grpId="0" animBg="1"/>
      <p:bldP spid="291926" grpId="0" animBg="1"/>
      <p:bldP spid="291927" grpId="0" animBg="1"/>
      <p:bldP spid="291928" grpId="0" animBg="1"/>
      <p:bldP spid="291934" grpId="0" animBg="1"/>
      <p:bldP spid="291917" grpId="0" animBg="1"/>
      <p:bldP spid="291922" grpId="0" animBg="1"/>
      <p:bldP spid="291923" grpId="0" animBg="1"/>
      <p:bldP spid="291929" grpId="0" animBg="1"/>
      <p:bldP spid="291930" grpId="0" animBg="1"/>
      <p:bldP spid="291931" grpId="0" animBg="1"/>
      <p:bldP spid="291932" grpId="0" animBg="1"/>
      <p:bldP spid="291933" grpId="0" animBg="1"/>
      <p:bldP spid="291916" grpId="0" animBg="1"/>
      <p:bldP spid="291915" grpId="0" animBg="1"/>
      <p:bldP spid="291914" grpId="0" animBg="1"/>
      <p:bldP spid="291884" grpId="0" animBg="1"/>
      <p:bldP spid="291896" grpId="0" animBg="1"/>
      <p:bldP spid="291899" grpId="0" animBg="1"/>
      <p:bldP spid="291900" grpId="0" animBg="1"/>
      <p:bldP spid="291901" grpId="0" animBg="1"/>
      <p:bldP spid="291902" grpId="0" animBg="1"/>
      <p:bldP spid="291903" grpId="0" animBg="1"/>
      <p:bldP spid="291904" grpId="0" animBg="1"/>
      <p:bldP spid="291905" grpId="0" animBg="1"/>
      <p:bldP spid="291906" grpId="0" animBg="1"/>
      <p:bldP spid="291907" grpId="0" animBg="1"/>
      <p:bldP spid="291908" grpId="0" animBg="1"/>
      <p:bldP spid="291909" grpId="0" animBg="1"/>
      <p:bldP spid="291910" grpId="0" animBg="1"/>
      <p:bldP spid="291911" grpId="0" animBg="1"/>
      <p:bldP spid="291912" grpId="0" animBg="1"/>
      <p:bldP spid="2919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450" name="Group 130"/>
          <p:cNvGrpSpPr>
            <a:grpSpLocks/>
          </p:cNvGrpSpPr>
          <p:nvPr/>
        </p:nvGrpSpPr>
        <p:grpSpPr bwMode="auto">
          <a:xfrm>
            <a:off x="2187575" y="3073400"/>
            <a:ext cx="1574800" cy="1484313"/>
            <a:chOff x="1378" y="1936"/>
            <a:chExt cx="992" cy="935"/>
          </a:xfrm>
        </p:grpSpPr>
        <p:sp>
          <p:nvSpPr>
            <p:cNvPr id="312358" name="Freeform 38"/>
            <p:cNvSpPr>
              <a:spLocks/>
            </p:cNvSpPr>
            <p:nvPr/>
          </p:nvSpPr>
          <p:spPr bwMode="auto">
            <a:xfrm>
              <a:off x="1922" y="2394"/>
              <a:ext cx="221" cy="477"/>
            </a:xfrm>
            <a:custGeom>
              <a:avLst/>
              <a:gdLst/>
              <a:ahLst/>
              <a:cxnLst>
                <a:cxn ang="0">
                  <a:pos x="221" y="477"/>
                </a:cxn>
                <a:cxn ang="0">
                  <a:pos x="0" y="0"/>
                </a:cxn>
              </a:cxnLst>
              <a:rect l="0" t="0" r="r" b="b"/>
              <a:pathLst>
                <a:path w="221" h="477">
                  <a:moveTo>
                    <a:pt x="221" y="47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360" name="Freeform 40"/>
            <p:cNvSpPr>
              <a:spLocks/>
            </p:cNvSpPr>
            <p:nvPr/>
          </p:nvSpPr>
          <p:spPr bwMode="auto">
            <a:xfrm>
              <a:off x="1922" y="2077"/>
              <a:ext cx="448" cy="30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448" y="0"/>
                </a:cxn>
              </a:cxnLst>
              <a:rect l="0" t="0" r="r" b="b"/>
              <a:pathLst>
                <a:path w="448" h="309">
                  <a:moveTo>
                    <a:pt x="0" y="309"/>
                  </a:moveTo>
                  <a:lnTo>
                    <a:pt x="44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365" name="Freeform 45"/>
            <p:cNvSpPr>
              <a:spLocks/>
            </p:cNvSpPr>
            <p:nvPr/>
          </p:nvSpPr>
          <p:spPr bwMode="auto">
            <a:xfrm>
              <a:off x="1378" y="2394"/>
              <a:ext cx="544" cy="335"/>
            </a:xfrm>
            <a:custGeom>
              <a:avLst/>
              <a:gdLst/>
              <a:ahLst/>
              <a:cxnLst>
                <a:cxn ang="0">
                  <a:pos x="0" y="335"/>
                </a:cxn>
                <a:cxn ang="0">
                  <a:pos x="544" y="0"/>
                </a:cxn>
              </a:cxnLst>
              <a:rect l="0" t="0" r="r" b="b"/>
              <a:pathLst>
                <a:path w="544" h="335">
                  <a:moveTo>
                    <a:pt x="0" y="335"/>
                  </a:moveTo>
                  <a:lnTo>
                    <a:pt x="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366" name="Freeform 46"/>
            <p:cNvSpPr>
              <a:spLocks/>
            </p:cNvSpPr>
            <p:nvPr/>
          </p:nvSpPr>
          <p:spPr bwMode="auto">
            <a:xfrm>
              <a:off x="1634" y="1936"/>
              <a:ext cx="288" cy="458"/>
            </a:xfrm>
            <a:custGeom>
              <a:avLst/>
              <a:gdLst/>
              <a:ahLst/>
              <a:cxnLst>
                <a:cxn ang="0">
                  <a:pos x="288" y="458"/>
                </a:cxn>
                <a:cxn ang="0">
                  <a:pos x="0" y="0"/>
                </a:cxn>
              </a:cxnLst>
              <a:rect l="0" t="0" r="r" b="b"/>
              <a:pathLst>
                <a:path w="288" h="458">
                  <a:moveTo>
                    <a:pt x="288" y="45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387" name="Oval 67"/>
            <p:cNvSpPr>
              <a:spLocks noChangeArrowheads="1"/>
            </p:cNvSpPr>
            <p:nvPr/>
          </p:nvSpPr>
          <p:spPr bwMode="auto">
            <a:xfrm>
              <a:off x="1859" y="2330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12322" name="Line 2"/>
          <p:cNvSpPr>
            <a:spLocks noChangeShapeType="1"/>
          </p:cNvSpPr>
          <p:nvPr/>
        </p:nvSpPr>
        <p:spPr bwMode="auto">
          <a:xfrm flipH="1">
            <a:off x="3762375" y="2755900"/>
            <a:ext cx="269875" cy="53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23" name="Line 3"/>
          <p:cNvSpPr>
            <a:spLocks noChangeShapeType="1"/>
          </p:cNvSpPr>
          <p:nvPr/>
        </p:nvSpPr>
        <p:spPr bwMode="auto">
          <a:xfrm flipV="1">
            <a:off x="1738313" y="1811338"/>
            <a:ext cx="1169987" cy="765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24" name="Line 4"/>
          <p:cNvSpPr>
            <a:spLocks noChangeShapeType="1"/>
          </p:cNvSpPr>
          <p:nvPr/>
        </p:nvSpPr>
        <p:spPr bwMode="auto">
          <a:xfrm>
            <a:off x="2908300" y="1811338"/>
            <a:ext cx="269875" cy="765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25" name="Line 5"/>
          <p:cNvSpPr>
            <a:spLocks noChangeShapeType="1"/>
          </p:cNvSpPr>
          <p:nvPr/>
        </p:nvSpPr>
        <p:spPr bwMode="auto">
          <a:xfrm>
            <a:off x="3178175" y="2576513"/>
            <a:ext cx="854075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26" name="Line 6"/>
          <p:cNvSpPr>
            <a:spLocks noChangeShapeType="1"/>
          </p:cNvSpPr>
          <p:nvPr/>
        </p:nvSpPr>
        <p:spPr bwMode="auto">
          <a:xfrm flipH="1" flipV="1">
            <a:off x="3178175" y="2576513"/>
            <a:ext cx="58420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27" name="Line 7"/>
          <p:cNvSpPr>
            <a:spLocks noChangeShapeType="1"/>
          </p:cNvSpPr>
          <p:nvPr/>
        </p:nvSpPr>
        <p:spPr bwMode="auto">
          <a:xfrm flipV="1">
            <a:off x="2908300" y="4602163"/>
            <a:ext cx="1035050" cy="944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 flipV="1">
            <a:off x="3943350" y="3656013"/>
            <a:ext cx="809625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29" name="Line 9"/>
          <p:cNvSpPr>
            <a:spLocks noChangeShapeType="1"/>
          </p:cNvSpPr>
          <p:nvPr/>
        </p:nvSpPr>
        <p:spPr bwMode="auto">
          <a:xfrm flipV="1">
            <a:off x="3943350" y="4016375"/>
            <a:ext cx="134938" cy="585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30" name="Line 10"/>
          <p:cNvSpPr>
            <a:spLocks noChangeShapeType="1"/>
          </p:cNvSpPr>
          <p:nvPr/>
        </p:nvSpPr>
        <p:spPr bwMode="auto">
          <a:xfrm flipV="1">
            <a:off x="4078288" y="3656013"/>
            <a:ext cx="67468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31" name="Line 11"/>
          <p:cNvSpPr>
            <a:spLocks noChangeShapeType="1"/>
          </p:cNvSpPr>
          <p:nvPr/>
        </p:nvSpPr>
        <p:spPr bwMode="auto">
          <a:xfrm flipH="1" flipV="1">
            <a:off x="3762375" y="3295650"/>
            <a:ext cx="99060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>
            <a:off x="3762375" y="3295650"/>
            <a:ext cx="315913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33" name="Line 13"/>
          <p:cNvSpPr>
            <a:spLocks noChangeShapeType="1"/>
          </p:cNvSpPr>
          <p:nvPr/>
        </p:nvSpPr>
        <p:spPr bwMode="auto">
          <a:xfrm>
            <a:off x="2908300" y="1811338"/>
            <a:ext cx="1123950" cy="944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34" name="Line 14"/>
          <p:cNvSpPr>
            <a:spLocks noChangeShapeType="1"/>
          </p:cNvSpPr>
          <p:nvPr/>
        </p:nvSpPr>
        <p:spPr bwMode="auto">
          <a:xfrm>
            <a:off x="4032250" y="2755900"/>
            <a:ext cx="720725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35" name="Line 15"/>
          <p:cNvSpPr>
            <a:spLocks noChangeShapeType="1"/>
          </p:cNvSpPr>
          <p:nvPr/>
        </p:nvSpPr>
        <p:spPr bwMode="auto">
          <a:xfrm>
            <a:off x="3402013" y="4556125"/>
            <a:ext cx="541337" cy="46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 flipH="1">
            <a:off x="3402013" y="4016375"/>
            <a:ext cx="676275" cy="53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 flipV="1">
            <a:off x="2638425" y="4556125"/>
            <a:ext cx="763588" cy="404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 flipH="1">
            <a:off x="1738313" y="4330700"/>
            <a:ext cx="449262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>
            <a:off x="1738313" y="4602163"/>
            <a:ext cx="900112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H="1" flipV="1">
            <a:off x="2187575" y="4330700"/>
            <a:ext cx="450850" cy="630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>
            <a:off x="2638425" y="4960938"/>
            <a:ext cx="223838" cy="585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42" name="Line 22"/>
          <p:cNvSpPr>
            <a:spLocks noChangeShapeType="1"/>
          </p:cNvSpPr>
          <p:nvPr/>
        </p:nvSpPr>
        <p:spPr bwMode="auto">
          <a:xfrm flipV="1">
            <a:off x="2862263" y="4556125"/>
            <a:ext cx="53975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43" name="Line 23"/>
          <p:cNvSpPr>
            <a:spLocks noChangeShapeType="1"/>
          </p:cNvSpPr>
          <p:nvPr/>
        </p:nvSpPr>
        <p:spPr bwMode="auto">
          <a:xfrm>
            <a:off x="1962150" y="3251200"/>
            <a:ext cx="2254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44" name="Line 24"/>
          <p:cNvSpPr>
            <a:spLocks noChangeShapeType="1"/>
          </p:cNvSpPr>
          <p:nvPr/>
        </p:nvSpPr>
        <p:spPr bwMode="auto">
          <a:xfrm flipV="1">
            <a:off x="1962150" y="3071813"/>
            <a:ext cx="630238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45" name="Line 25"/>
          <p:cNvSpPr>
            <a:spLocks noChangeShapeType="1"/>
          </p:cNvSpPr>
          <p:nvPr/>
        </p:nvSpPr>
        <p:spPr bwMode="auto">
          <a:xfrm flipH="1">
            <a:off x="2592388" y="2576513"/>
            <a:ext cx="585787" cy="495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46" name="Line 26"/>
          <p:cNvSpPr>
            <a:spLocks noChangeShapeType="1"/>
          </p:cNvSpPr>
          <p:nvPr/>
        </p:nvSpPr>
        <p:spPr bwMode="auto">
          <a:xfrm flipV="1">
            <a:off x="2592388" y="1811338"/>
            <a:ext cx="315912" cy="1260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47" name="Line 27"/>
          <p:cNvSpPr>
            <a:spLocks noChangeShapeType="1"/>
          </p:cNvSpPr>
          <p:nvPr/>
        </p:nvSpPr>
        <p:spPr bwMode="auto">
          <a:xfrm>
            <a:off x="1557338" y="3881438"/>
            <a:ext cx="18097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48" name="Line 28"/>
          <p:cNvSpPr>
            <a:spLocks noChangeShapeType="1"/>
          </p:cNvSpPr>
          <p:nvPr/>
        </p:nvSpPr>
        <p:spPr bwMode="auto">
          <a:xfrm>
            <a:off x="1557338" y="3881438"/>
            <a:ext cx="630237" cy="449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>
            <a:off x="1017588" y="3656013"/>
            <a:ext cx="53975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0" name="Line 30"/>
          <p:cNvSpPr>
            <a:spLocks noChangeShapeType="1"/>
          </p:cNvSpPr>
          <p:nvPr/>
        </p:nvSpPr>
        <p:spPr bwMode="auto">
          <a:xfrm flipV="1">
            <a:off x="1557338" y="3251200"/>
            <a:ext cx="404812" cy="630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1" name="Line 31"/>
          <p:cNvSpPr>
            <a:spLocks noChangeShapeType="1"/>
          </p:cNvSpPr>
          <p:nvPr/>
        </p:nvSpPr>
        <p:spPr bwMode="auto">
          <a:xfrm flipH="1" flipV="1">
            <a:off x="1738313" y="2576513"/>
            <a:ext cx="854075" cy="495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2" name="Line 32"/>
          <p:cNvSpPr>
            <a:spLocks noChangeShapeType="1"/>
          </p:cNvSpPr>
          <p:nvPr/>
        </p:nvSpPr>
        <p:spPr bwMode="auto">
          <a:xfrm>
            <a:off x="1738313" y="2576513"/>
            <a:ext cx="223837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3" name="Line 33"/>
          <p:cNvSpPr>
            <a:spLocks noChangeShapeType="1"/>
          </p:cNvSpPr>
          <p:nvPr/>
        </p:nvSpPr>
        <p:spPr bwMode="auto">
          <a:xfrm flipH="1">
            <a:off x="1017588" y="2576513"/>
            <a:ext cx="7207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4" name="Line 34"/>
          <p:cNvSpPr>
            <a:spLocks noChangeShapeType="1"/>
          </p:cNvSpPr>
          <p:nvPr/>
        </p:nvSpPr>
        <p:spPr bwMode="auto">
          <a:xfrm flipV="1">
            <a:off x="1017588" y="3251200"/>
            <a:ext cx="944562" cy="404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5" name="Line 35"/>
          <p:cNvSpPr>
            <a:spLocks noChangeShapeType="1"/>
          </p:cNvSpPr>
          <p:nvPr/>
        </p:nvSpPr>
        <p:spPr bwMode="auto">
          <a:xfrm flipH="1" flipV="1">
            <a:off x="1738313" y="4602163"/>
            <a:ext cx="1123950" cy="944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6" name="Line 36"/>
          <p:cNvSpPr>
            <a:spLocks noChangeShapeType="1"/>
          </p:cNvSpPr>
          <p:nvPr/>
        </p:nvSpPr>
        <p:spPr bwMode="auto">
          <a:xfrm flipH="1" flipV="1">
            <a:off x="1017588" y="3656013"/>
            <a:ext cx="720725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63" name="Line 43"/>
          <p:cNvSpPr>
            <a:spLocks noChangeShapeType="1"/>
          </p:cNvSpPr>
          <p:nvPr/>
        </p:nvSpPr>
        <p:spPr bwMode="auto">
          <a:xfrm>
            <a:off x="2592388" y="3071813"/>
            <a:ext cx="1169987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71" name="Line 51"/>
          <p:cNvSpPr>
            <a:spLocks noChangeShapeType="1"/>
          </p:cNvSpPr>
          <p:nvPr/>
        </p:nvSpPr>
        <p:spPr bwMode="auto">
          <a:xfrm flipV="1">
            <a:off x="3402013" y="3295650"/>
            <a:ext cx="360362" cy="1260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72" name="Line 52"/>
          <p:cNvSpPr>
            <a:spLocks noChangeShapeType="1"/>
          </p:cNvSpPr>
          <p:nvPr/>
        </p:nvSpPr>
        <p:spPr bwMode="auto">
          <a:xfrm>
            <a:off x="2187575" y="4330700"/>
            <a:ext cx="126047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73" name="Line 53"/>
          <p:cNvSpPr>
            <a:spLocks noChangeShapeType="1"/>
          </p:cNvSpPr>
          <p:nvPr/>
        </p:nvSpPr>
        <p:spPr bwMode="auto">
          <a:xfrm flipH="1">
            <a:off x="2187575" y="3071813"/>
            <a:ext cx="404813" cy="1258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75" name="Oval 55"/>
          <p:cNvSpPr>
            <a:spLocks noChangeArrowheads="1"/>
          </p:cNvSpPr>
          <p:nvPr/>
        </p:nvSpPr>
        <p:spPr bwMode="auto">
          <a:xfrm>
            <a:off x="2501900" y="2981325"/>
            <a:ext cx="190500" cy="190500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312376" name="Group 56"/>
          <p:cNvGrpSpPr>
            <a:grpSpLocks/>
          </p:cNvGrpSpPr>
          <p:nvPr/>
        </p:nvGrpSpPr>
        <p:grpSpPr bwMode="auto">
          <a:xfrm>
            <a:off x="927100" y="1724025"/>
            <a:ext cx="3913188" cy="3910013"/>
            <a:chOff x="1519" y="1368"/>
            <a:chExt cx="2465" cy="2463"/>
          </a:xfrm>
        </p:grpSpPr>
        <p:sp>
          <p:nvSpPr>
            <p:cNvPr id="312377" name="Rectangle 57"/>
            <p:cNvSpPr>
              <a:spLocks noChangeArrowheads="1"/>
            </p:cNvSpPr>
            <p:nvPr/>
          </p:nvSpPr>
          <p:spPr bwMode="auto">
            <a:xfrm>
              <a:off x="1576" y="1423"/>
              <a:ext cx="2353" cy="23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78" name="Rectangle 58"/>
            <p:cNvSpPr>
              <a:spLocks noChangeArrowheads="1"/>
            </p:cNvSpPr>
            <p:nvPr/>
          </p:nvSpPr>
          <p:spPr bwMode="auto">
            <a:xfrm>
              <a:off x="3872" y="2544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2379" name="Rectangle 59"/>
            <p:cNvSpPr>
              <a:spLocks noChangeArrowheads="1"/>
            </p:cNvSpPr>
            <p:nvPr/>
          </p:nvSpPr>
          <p:spPr bwMode="auto">
            <a:xfrm>
              <a:off x="2697" y="1368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2380" name="Rectangle 60"/>
            <p:cNvSpPr>
              <a:spLocks noChangeArrowheads="1"/>
            </p:cNvSpPr>
            <p:nvPr/>
          </p:nvSpPr>
          <p:spPr bwMode="auto">
            <a:xfrm>
              <a:off x="2697" y="3719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2381" name="Rectangle 61"/>
            <p:cNvSpPr>
              <a:spLocks noChangeArrowheads="1"/>
            </p:cNvSpPr>
            <p:nvPr/>
          </p:nvSpPr>
          <p:spPr bwMode="auto">
            <a:xfrm>
              <a:off x="1519" y="2543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12382" name="Oval 62"/>
          <p:cNvSpPr>
            <a:spLocks noChangeArrowheads="1"/>
          </p:cNvSpPr>
          <p:nvPr/>
        </p:nvSpPr>
        <p:spPr bwMode="auto">
          <a:xfrm>
            <a:off x="1647825" y="24860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12383" name="Oval 63"/>
          <p:cNvSpPr>
            <a:spLocks noChangeArrowheads="1"/>
          </p:cNvSpPr>
          <p:nvPr/>
        </p:nvSpPr>
        <p:spPr bwMode="auto">
          <a:xfrm>
            <a:off x="3673475" y="3206750"/>
            <a:ext cx="190500" cy="190500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12384" name="Oval 64"/>
          <p:cNvSpPr>
            <a:spLocks noChangeArrowheads="1"/>
          </p:cNvSpPr>
          <p:nvPr/>
        </p:nvSpPr>
        <p:spPr bwMode="auto">
          <a:xfrm>
            <a:off x="3852863" y="4511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12385" name="Oval 65"/>
          <p:cNvSpPr>
            <a:spLocks noChangeArrowheads="1"/>
          </p:cNvSpPr>
          <p:nvPr/>
        </p:nvSpPr>
        <p:spPr bwMode="auto">
          <a:xfrm>
            <a:off x="1647825" y="4511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12389" name="Oval 69"/>
          <p:cNvSpPr>
            <a:spLocks noChangeArrowheads="1"/>
          </p:cNvSpPr>
          <p:nvPr/>
        </p:nvSpPr>
        <p:spPr bwMode="auto">
          <a:xfrm>
            <a:off x="1873250" y="31607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12391" name="Oval 71"/>
          <p:cNvSpPr>
            <a:spLocks noChangeArrowheads="1"/>
          </p:cNvSpPr>
          <p:nvPr/>
        </p:nvSpPr>
        <p:spPr bwMode="auto">
          <a:xfrm>
            <a:off x="3087688" y="24860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12392" name="Oval 72"/>
          <p:cNvSpPr>
            <a:spLocks noChangeArrowheads="1"/>
          </p:cNvSpPr>
          <p:nvPr/>
        </p:nvSpPr>
        <p:spPr bwMode="auto">
          <a:xfrm>
            <a:off x="3987800" y="392588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12393" name="Oval 73"/>
          <p:cNvSpPr>
            <a:spLocks noChangeArrowheads="1"/>
          </p:cNvSpPr>
          <p:nvPr/>
        </p:nvSpPr>
        <p:spPr bwMode="auto">
          <a:xfrm>
            <a:off x="2547938" y="487203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12394" name="Oval 74"/>
          <p:cNvSpPr>
            <a:spLocks noChangeArrowheads="1"/>
          </p:cNvSpPr>
          <p:nvPr/>
        </p:nvSpPr>
        <p:spPr bwMode="auto">
          <a:xfrm>
            <a:off x="1466850" y="379095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12395" name="Oval 75"/>
          <p:cNvSpPr>
            <a:spLocks noChangeArrowheads="1"/>
          </p:cNvSpPr>
          <p:nvPr/>
        </p:nvSpPr>
        <p:spPr bwMode="auto">
          <a:xfrm>
            <a:off x="3943350" y="266700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12396" name="Oval 76"/>
          <p:cNvSpPr>
            <a:spLocks noChangeArrowheads="1"/>
          </p:cNvSpPr>
          <p:nvPr/>
        </p:nvSpPr>
        <p:spPr bwMode="auto">
          <a:xfrm>
            <a:off x="3313113" y="4467225"/>
            <a:ext cx="190500" cy="190500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12397" name="Oval 77"/>
          <p:cNvSpPr>
            <a:spLocks noChangeArrowheads="1"/>
          </p:cNvSpPr>
          <p:nvPr/>
        </p:nvSpPr>
        <p:spPr bwMode="auto">
          <a:xfrm>
            <a:off x="2097088" y="4241800"/>
            <a:ext cx="190500" cy="190500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312451" name="Group 131"/>
          <p:cNvGrpSpPr>
            <a:grpSpLocks/>
          </p:cNvGrpSpPr>
          <p:nvPr/>
        </p:nvGrpSpPr>
        <p:grpSpPr bwMode="auto">
          <a:xfrm>
            <a:off x="2097088" y="2981325"/>
            <a:ext cx="1766887" cy="1676400"/>
            <a:chOff x="1321" y="1878"/>
            <a:chExt cx="1113" cy="1056"/>
          </a:xfrm>
        </p:grpSpPr>
        <p:sp>
          <p:nvSpPr>
            <p:cNvPr id="312452" name="Line 132"/>
            <p:cNvSpPr>
              <a:spLocks noChangeShapeType="1"/>
            </p:cNvSpPr>
            <p:nvPr/>
          </p:nvSpPr>
          <p:spPr bwMode="auto">
            <a:xfrm>
              <a:off x="1917" y="2615"/>
              <a:ext cx="226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53" name="Line 133"/>
            <p:cNvSpPr>
              <a:spLocks noChangeShapeType="1"/>
            </p:cNvSpPr>
            <p:nvPr/>
          </p:nvSpPr>
          <p:spPr bwMode="auto">
            <a:xfrm flipV="1">
              <a:off x="2143" y="2445"/>
              <a:ext cx="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54" name="Freeform 134"/>
            <p:cNvSpPr>
              <a:spLocks/>
            </p:cNvSpPr>
            <p:nvPr/>
          </p:nvSpPr>
          <p:spPr bwMode="auto">
            <a:xfrm>
              <a:off x="1865" y="2194"/>
              <a:ext cx="279" cy="251"/>
            </a:xfrm>
            <a:custGeom>
              <a:avLst/>
              <a:gdLst/>
              <a:ahLst/>
              <a:cxnLst>
                <a:cxn ang="0">
                  <a:pos x="279" y="251"/>
                </a:cxn>
                <a:cxn ang="0">
                  <a:pos x="0" y="0"/>
                </a:cxn>
              </a:cxnLst>
              <a:rect l="0" t="0" r="r" b="b"/>
              <a:pathLst>
                <a:path w="279" h="251">
                  <a:moveTo>
                    <a:pt x="279" y="251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55" name="Line 135"/>
            <p:cNvSpPr>
              <a:spLocks noChangeShapeType="1"/>
            </p:cNvSpPr>
            <p:nvPr/>
          </p:nvSpPr>
          <p:spPr bwMode="auto">
            <a:xfrm flipV="1">
              <a:off x="2143" y="2076"/>
              <a:ext cx="227" cy="3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56" name="Line 136"/>
            <p:cNvSpPr>
              <a:spLocks noChangeShapeType="1"/>
            </p:cNvSpPr>
            <p:nvPr/>
          </p:nvSpPr>
          <p:spPr bwMode="auto">
            <a:xfrm flipH="1">
              <a:off x="1860" y="2076"/>
              <a:ext cx="510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57" name="Line 137"/>
            <p:cNvSpPr>
              <a:spLocks noChangeShapeType="1"/>
            </p:cNvSpPr>
            <p:nvPr/>
          </p:nvSpPr>
          <p:spPr bwMode="auto">
            <a:xfrm flipV="1">
              <a:off x="1917" y="2445"/>
              <a:ext cx="226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58" name="Line 138"/>
            <p:cNvSpPr>
              <a:spLocks noChangeShapeType="1"/>
            </p:cNvSpPr>
            <p:nvPr/>
          </p:nvSpPr>
          <p:spPr bwMode="auto">
            <a:xfrm>
              <a:off x="1633" y="1935"/>
              <a:ext cx="737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59" name="Line 139"/>
            <p:cNvSpPr>
              <a:spLocks noChangeShapeType="1"/>
            </p:cNvSpPr>
            <p:nvPr/>
          </p:nvSpPr>
          <p:spPr bwMode="auto">
            <a:xfrm flipV="1">
              <a:off x="1378" y="2445"/>
              <a:ext cx="255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60" name="Line 140"/>
            <p:cNvSpPr>
              <a:spLocks noChangeShapeType="1"/>
            </p:cNvSpPr>
            <p:nvPr/>
          </p:nvSpPr>
          <p:spPr bwMode="auto">
            <a:xfrm flipV="1">
              <a:off x="1378" y="2615"/>
              <a:ext cx="539" cy="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61" name="Line 141"/>
            <p:cNvSpPr>
              <a:spLocks noChangeShapeType="1"/>
            </p:cNvSpPr>
            <p:nvPr/>
          </p:nvSpPr>
          <p:spPr bwMode="auto">
            <a:xfrm flipH="1" flipV="1">
              <a:off x="1633" y="1935"/>
              <a:ext cx="227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62" name="Line 142"/>
            <p:cNvSpPr>
              <a:spLocks noChangeShapeType="1"/>
            </p:cNvSpPr>
            <p:nvPr/>
          </p:nvSpPr>
          <p:spPr bwMode="auto">
            <a:xfrm flipH="1">
              <a:off x="1633" y="2190"/>
              <a:ext cx="227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63" name="Line 143"/>
            <p:cNvSpPr>
              <a:spLocks noChangeShapeType="1"/>
            </p:cNvSpPr>
            <p:nvPr/>
          </p:nvSpPr>
          <p:spPr bwMode="auto">
            <a:xfrm flipV="1">
              <a:off x="1633" y="1935"/>
              <a:ext cx="0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64" name="Line 144"/>
            <p:cNvSpPr>
              <a:spLocks noChangeShapeType="1"/>
            </p:cNvSpPr>
            <p:nvPr/>
          </p:nvSpPr>
          <p:spPr bwMode="auto">
            <a:xfrm>
              <a:off x="1633" y="2445"/>
              <a:ext cx="5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65" name="Line 145"/>
            <p:cNvSpPr>
              <a:spLocks noChangeShapeType="1"/>
            </p:cNvSpPr>
            <p:nvPr/>
          </p:nvSpPr>
          <p:spPr bwMode="auto">
            <a:xfrm>
              <a:off x="1633" y="2445"/>
              <a:ext cx="284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66" name="Line 146"/>
            <p:cNvSpPr>
              <a:spLocks noChangeShapeType="1"/>
            </p:cNvSpPr>
            <p:nvPr/>
          </p:nvSpPr>
          <p:spPr bwMode="auto">
            <a:xfrm flipV="1">
              <a:off x="2143" y="2076"/>
              <a:ext cx="227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67" name="Line 147"/>
            <p:cNvSpPr>
              <a:spLocks noChangeShapeType="1"/>
            </p:cNvSpPr>
            <p:nvPr/>
          </p:nvSpPr>
          <p:spPr bwMode="auto">
            <a:xfrm>
              <a:off x="1378" y="2728"/>
              <a:ext cx="794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68" name="Line 148"/>
            <p:cNvSpPr>
              <a:spLocks noChangeShapeType="1"/>
            </p:cNvSpPr>
            <p:nvPr/>
          </p:nvSpPr>
          <p:spPr bwMode="auto">
            <a:xfrm flipH="1">
              <a:off x="1378" y="1935"/>
              <a:ext cx="255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469" name="Oval 149"/>
            <p:cNvSpPr>
              <a:spLocks noChangeArrowheads="1"/>
            </p:cNvSpPr>
            <p:nvPr/>
          </p:nvSpPr>
          <p:spPr bwMode="auto">
            <a:xfrm>
              <a:off x="1576" y="1878"/>
              <a:ext cx="120" cy="120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2470" name="Oval 150"/>
            <p:cNvSpPr>
              <a:spLocks noChangeArrowheads="1"/>
            </p:cNvSpPr>
            <p:nvPr/>
          </p:nvSpPr>
          <p:spPr bwMode="auto">
            <a:xfrm>
              <a:off x="2314" y="2020"/>
              <a:ext cx="120" cy="120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2471" name="Oval 151"/>
            <p:cNvSpPr>
              <a:spLocks noChangeArrowheads="1"/>
            </p:cNvSpPr>
            <p:nvPr/>
          </p:nvSpPr>
          <p:spPr bwMode="auto">
            <a:xfrm>
              <a:off x="1576" y="2388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2472" name="Oval 152"/>
            <p:cNvSpPr>
              <a:spLocks noChangeArrowheads="1"/>
            </p:cNvSpPr>
            <p:nvPr/>
          </p:nvSpPr>
          <p:spPr bwMode="auto">
            <a:xfrm>
              <a:off x="1803" y="2133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2473" name="Oval 153"/>
            <p:cNvSpPr>
              <a:spLocks noChangeArrowheads="1"/>
            </p:cNvSpPr>
            <p:nvPr/>
          </p:nvSpPr>
          <p:spPr bwMode="auto">
            <a:xfrm>
              <a:off x="1860" y="2558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2474" name="Oval 154"/>
            <p:cNvSpPr>
              <a:spLocks noChangeArrowheads="1"/>
            </p:cNvSpPr>
            <p:nvPr/>
          </p:nvSpPr>
          <p:spPr bwMode="auto">
            <a:xfrm>
              <a:off x="2087" y="2388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2475" name="Oval 155"/>
            <p:cNvSpPr>
              <a:spLocks noChangeArrowheads="1"/>
            </p:cNvSpPr>
            <p:nvPr/>
          </p:nvSpPr>
          <p:spPr bwMode="auto">
            <a:xfrm>
              <a:off x="2087" y="2814"/>
              <a:ext cx="120" cy="120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2476" name="Oval 156"/>
            <p:cNvSpPr>
              <a:spLocks noChangeArrowheads="1"/>
            </p:cNvSpPr>
            <p:nvPr/>
          </p:nvSpPr>
          <p:spPr bwMode="auto">
            <a:xfrm>
              <a:off x="1321" y="2672"/>
              <a:ext cx="120" cy="120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12478" name="Rectangle 158"/>
          <p:cNvSpPr>
            <a:spLocks noGrp="1" noChangeArrowheads="1"/>
          </p:cNvSpPr>
          <p:nvPr>
            <p:ph type="title"/>
          </p:nvPr>
        </p:nvSpPr>
        <p:spPr>
          <a:xfrm>
            <a:off x="461963" y="0"/>
            <a:ext cx="8431212" cy="895350"/>
          </a:xfrm>
          <a:noFill/>
          <a:ln/>
        </p:spPr>
        <p:txBody>
          <a:bodyPr/>
          <a:lstStyle/>
          <a:p>
            <a:r>
              <a:rPr lang="en-US"/>
              <a:t>Remove non-trivial separating four-cycles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67808E-7 L 0.41528 7.67808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12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edge labeling</a:t>
            </a:r>
          </a:p>
        </p:txBody>
      </p:sp>
      <p:grpSp>
        <p:nvGrpSpPr>
          <p:cNvPr id="311299" name="Group 3"/>
          <p:cNvGrpSpPr>
            <a:grpSpLocks/>
          </p:cNvGrpSpPr>
          <p:nvPr/>
        </p:nvGrpSpPr>
        <p:grpSpPr bwMode="auto">
          <a:xfrm>
            <a:off x="2170113" y="1717675"/>
            <a:ext cx="5295900" cy="4392613"/>
            <a:chOff x="1367" y="1082"/>
            <a:chExt cx="3336" cy="2767"/>
          </a:xfrm>
        </p:grpSpPr>
        <p:grpSp>
          <p:nvGrpSpPr>
            <p:cNvPr id="311300" name="Group 4"/>
            <p:cNvGrpSpPr>
              <a:grpSpLocks/>
            </p:cNvGrpSpPr>
            <p:nvPr/>
          </p:nvGrpSpPr>
          <p:grpSpPr bwMode="auto">
            <a:xfrm>
              <a:off x="1901" y="1558"/>
              <a:ext cx="2268" cy="1814"/>
              <a:chOff x="1066" y="1253"/>
              <a:chExt cx="2268" cy="1814"/>
            </a:xfrm>
          </p:grpSpPr>
          <p:sp>
            <p:nvSpPr>
              <p:cNvPr id="311301" name="Rectangle 5"/>
              <p:cNvSpPr>
                <a:spLocks noChangeArrowheads="1"/>
              </p:cNvSpPr>
              <p:nvPr/>
            </p:nvSpPr>
            <p:spPr bwMode="auto">
              <a:xfrm>
                <a:off x="1066" y="1253"/>
                <a:ext cx="2268" cy="1814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02" name="Rectangle 6"/>
              <p:cNvSpPr>
                <a:spLocks noChangeArrowheads="1"/>
              </p:cNvSpPr>
              <p:nvPr/>
            </p:nvSpPr>
            <p:spPr bwMode="auto">
              <a:xfrm>
                <a:off x="1066" y="2614"/>
                <a:ext cx="907" cy="453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03" name="Rectangle 7"/>
              <p:cNvSpPr>
                <a:spLocks noChangeArrowheads="1"/>
              </p:cNvSpPr>
              <p:nvPr/>
            </p:nvSpPr>
            <p:spPr bwMode="auto">
              <a:xfrm>
                <a:off x="1066" y="1253"/>
                <a:ext cx="453" cy="1361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04" name="Rectangle 8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54" cy="454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05" name="Rectangle 9"/>
              <p:cNvSpPr>
                <a:spLocks noChangeArrowheads="1"/>
              </p:cNvSpPr>
              <p:nvPr/>
            </p:nvSpPr>
            <p:spPr bwMode="auto">
              <a:xfrm>
                <a:off x="1973" y="2160"/>
                <a:ext cx="453" cy="907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06" name="Rectangle 10"/>
              <p:cNvSpPr>
                <a:spLocks noChangeArrowheads="1"/>
              </p:cNvSpPr>
              <p:nvPr/>
            </p:nvSpPr>
            <p:spPr bwMode="auto">
              <a:xfrm>
                <a:off x="2426" y="1706"/>
                <a:ext cx="454" cy="1361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07" name="Rectangle 11"/>
              <p:cNvSpPr>
                <a:spLocks noChangeArrowheads="1"/>
              </p:cNvSpPr>
              <p:nvPr/>
            </p:nvSpPr>
            <p:spPr bwMode="auto">
              <a:xfrm>
                <a:off x="2880" y="1253"/>
                <a:ext cx="454" cy="1814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08" name="Rectangle 12"/>
              <p:cNvSpPr>
                <a:spLocks noChangeArrowheads="1"/>
              </p:cNvSpPr>
              <p:nvPr/>
            </p:nvSpPr>
            <p:spPr bwMode="auto">
              <a:xfrm>
                <a:off x="1519" y="1706"/>
                <a:ext cx="907" cy="454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09" name="Rectangle 13"/>
              <p:cNvSpPr>
                <a:spLocks noChangeArrowheads="1"/>
              </p:cNvSpPr>
              <p:nvPr/>
            </p:nvSpPr>
            <p:spPr bwMode="auto">
              <a:xfrm>
                <a:off x="1973" y="1253"/>
                <a:ext cx="907" cy="453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11310" name="Freeform 14"/>
            <p:cNvSpPr>
              <a:spLocks/>
            </p:cNvSpPr>
            <p:nvPr/>
          </p:nvSpPr>
          <p:spPr bwMode="auto">
            <a:xfrm>
              <a:off x="3030" y="2492"/>
              <a:ext cx="985" cy="1294"/>
            </a:xfrm>
            <a:custGeom>
              <a:avLst/>
              <a:gdLst/>
              <a:ahLst/>
              <a:cxnLst>
                <a:cxn ang="0">
                  <a:pos x="0" y="1294"/>
                </a:cxn>
                <a:cxn ang="0">
                  <a:pos x="831" y="1025"/>
                </a:cxn>
                <a:cxn ang="0">
                  <a:pos x="926" y="0"/>
                </a:cxn>
              </a:cxnLst>
              <a:rect l="0" t="0" r="r" b="b"/>
              <a:pathLst>
                <a:path w="985" h="1294">
                  <a:moveTo>
                    <a:pt x="0" y="1294"/>
                  </a:moveTo>
                  <a:cubicBezTo>
                    <a:pt x="138" y="1249"/>
                    <a:pt x="677" y="1241"/>
                    <a:pt x="831" y="1025"/>
                  </a:cubicBezTo>
                  <a:cubicBezTo>
                    <a:pt x="985" y="809"/>
                    <a:pt x="906" y="214"/>
                    <a:pt x="92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1" name="Freeform 15"/>
            <p:cNvSpPr>
              <a:spLocks/>
            </p:cNvSpPr>
            <p:nvPr/>
          </p:nvSpPr>
          <p:spPr bwMode="auto">
            <a:xfrm>
              <a:off x="3053" y="2740"/>
              <a:ext cx="471" cy="1046"/>
            </a:xfrm>
            <a:custGeom>
              <a:avLst/>
              <a:gdLst/>
              <a:ahLst/>
              <a:cxnLst>
                <a:cxn ang="0">
                  <a:pos x="0" y="1046"/>
                </a:cxn>
                <a:cxn ang="0">
                  <a:pos x="389" y="777"/>
                </a:cxn>
                <a:cxn ang="0">
                  <a:pos x="471" y="0"/>
                </a:cxn>
              </a:cxnLst>
              <a:rect l="0" t="0" r="r" b="b"/>
              <a:pathLst>
                <a:path w="471" h="1046">
                  <a:moveTo>
                    <a:pt x="0" y="1046"/>
                  </a:moveTo>
                  <a:cubicBezTo>
                    <a:pt x="65" y="1001"/>
                    <a:pt x="311" y="951"/>
                    <a:pt x="389" y="777"/>
                  </a:cubicBezTo>
                  <a:cubicBezTo>
                    <a:pt x="467" y="603"/>
                    <a:pt x="454" y="162"/>
                    <a:pt x="471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2" name="Freeform 16"/>
            <p:cNvSpPr>
              <a:spLocks/>
            </p:cNvSpPr>
            <p:nvPr/>
          </p:nvSpPr>
          <p:spPr bwMode="auto">
            <a:xfrm>
              <a:off x="3038" y="2924"/>
              <a:ext cx="2" cy="884"/>
            </a:xfrm>
            <a:custGeom>
              <a:avLst/>
              <a:gdLst/>
              <a:ahLst/>
              <a:cxnLst>
                <a:cxn ang="0">
                  <a:pos x="0" y="884"/>
                </a:cxn>
                <a:cxn ang="0">
                  <a:pos x="2" y="0"/>
                </a:cxn>
              </a:cxnLst>
              <a:rect l="0" t="0" r="r" b="b"/>
              <a:pathLst>
                <a:path w="2" h="884">
                  <a:moveTo>
                    <a:pt x="0" y="884"/>
                  </a:moveTo>
                  <a:cubicBezTo>
                    <a:pt x="0" y="737"/>
                    <a:pt x="2" y="184"/>
                    <a:pt x="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3" name="Freeform 17"/>
            <p:cNvSpPr>
              <a:spLocks/>
            </p:cNvSpPr>
            <p:nvPr/>
          </p:nvSpPr>
          <p:spPr bwMode="auto">
            <a:xfrm>
              <a:off x="2288" y="3192"/>
              <a:ext cx="742" cy="601"/>
            </a:xfrm>
            <a:custGeom>
              <a:avLst/>
              <a:gdLst/>
              <a:ahLst/>
              <a:cxnLst>
                <a:cxn ang="0">
                  <a:pos x="742" y="601"/>
                </a:cxn>
                <a:cxn ang="0">
                  <a:pos x="114" y="377"/>
                </a:cxn>
                <a:cxn ang="0">
                  <a:pos x="60" y="0"/>
                </a:cxn>
              </a:cxnLst>
              <a:rect l="0" t="0" r="r" b="b"/>
              <a:pathLst>
                <a:path w="742" h="601">
                  <a:moveTo>
                    <a:pt x="742" y="601"/>
                  </a:moveTo>
                  <a:cubicBezTo>
                    <a:pt x="486" y="531"/>
                    <a:pt x="228" y="477"/>
                    <a:pt x="114" y="377"/>
                  </a:cubicBezTo>
                  <a:cubicBezTo>
                    <a:pt x="0" y="277"/>
                    <a:pt x="71" y="79"/>
                    <a:pt x="6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4" name="Freeform 18"/>
            <p:cNvSpPr>
              <a:spLocks/>
            </p:cNvSpPr>
            <p:nvPr/>
          </p:nvSpPr>
          <p:spPr bwMode="auto">
            <a:xfrm>
              <a:off x="2011" y="2288"/>
              <a:ext cx="346" cy="885"/>
            </a:xfrm>
            <a:custGeom>
              <a:avLst/>
              <a:gdLst/>
              <a:ahLst/>
              <a:cxnLst>
                <a:cxn ang="0">
                  <a:pos x="346" y="885"/>
                </a:cxn>
                <a:cxn ang="0">
                  <a:pos x="92" y="683"/>
                </a:cxn>
                <a:cxn ang="0">
                  <a:pos x="2" y="406"/>
                </a:cxn>
                <a:cxn ang="0">
                  <a:pos x="81" y="0"/>
                </a:cxn>
              </a:cxnLst>
              <a:rect l="0" t="0" r="r" b="b"/>
              <a:pathLst>
                <a:path w="346" h="885">
                  <a:moveTo>
                    <a:pt x="346" y="885"/>
                  </a:moveTo>
                  <a:cubicBezTo>
                    <a:pt x="304" y="851"/>
                    <a:pt x="149" y="763"/>
                    <a:pt x="92" y="683"/>
                  </a:cubicBezTo>
                  <a:cubicBezTo>
                    <a:pt x="35" y="603"/>
                    <a:pt x="4" y="520"/>
                    <a:pt x="2" y="406"/>
                  </a:cubicBezTo>
                  <a:cubicBezTo>
                    <a:pt x="0" y="292"/>
                    <a:pt x="65" y="85"/>
                    <a:pt x="81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5" name="Freeform 19"/>
            <p:cNvSpPr>
              <a:spLocks/>
            </p:cNvSpPr>
            <p:nvPr/>
          </p:nvSpPr>
          <p:spPr bwMode="auto">
            <a:xfrm>
              <a:off x="2350" y="2716"/>
              <a:ext cx="223" cy="457"/>
            </a:xfrm>
            <a:custGeom>
              <a:avLst/>
              <a:gdLst/>
              <a:ahLst/>
              <a:cxnLst>
                <a:cxn ang="0">
                  <a:pos x="0" y="457"/>
                </a:cxn>
                <a:cxn ang="0">
                  <a:pos x="187" y="307"/>
                </a:cxn>
                <a:cxn ang="0">
                  <a:pos x="214" y="0"/>
                </a:cxn>
              </a:cxnLst>
              <a:rect l="0" t="0" r="r" b="b"/>
              <a:pathLst>
                <a:path w="223" h="457">
                  <a:moveTo>
                    <a:pt x="0" y="457"/>
                  </a:moveTo>
                  <a:cubicBezTo>
                    <a:pt x="75" y="413"/>
                    <a:pt x="151" y="383"/>
                    <a:pt x="187" y="307"/>
                  </a:cubicBezTo>
                  <a:cubicBezTo>
                    <a:pt x="223" y="231"/>
                    <a:pt x="209" y="64"/>
                    <a:pt x="21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6" name="Freeform 20"/>
            <p:cNvSpPr>
              <a:spLocks/>
            </p:cNvSpPr>
            <p:nvPr/>
          </p:nvSpPr>
          <p:spPr bwMode="auto">
            <a:xfrm>
              <a:off x="3240" y="1776"/>
              <a:ext cx="451" cy="955"/>
            </a:xfrm>
            <a:custGeom>
              <a:avLst/>
              <a:gdLst/>
              <a:ahLst/>
              <a:cxnLst>
                <a:cxn ang="0">
                  <a:pos x="284" y="955"/>
                </a:cxn>
                <a:cxn ang="0">
                  <a:pos x="404" y="544"/>
                </a:cxn>
                <a:cxn ang="0">
                  <a:pos x="0" y="0"/>
                </a:cxn>
              </a:cxnLst>
              <a:rect l="0" t="0" r="r" b="b"/>
              <a:pathLst>
                <a:path w="451" h="955">
                  <a:moveTo>
                    <a:pt x="284" y="955"/>
                  </a:moveTo>
                  <a:cubicBezTo>
                    <a:pt x="304" y="886"/>
                    <a:pt x="451" y="703"/>
                    <a:pt x="404" y="544"/>
                  </a:cubicBezTo>
                  <a:cubicBezTo>
                    <a:pt x="357" y="385"/>
                    <a:pt x="84" y="113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7" name="Freeform 21"/>
            <p:cNvSpPr>
              <a:spLocks/>
            </p:cNvSpPr>
            <p:nvPr/>
          </p:nvSpPr>
          <p:spPr bwMode="auto">
            <a:xfrm>
              <a:off x="2357" y="2932"/>
              <a:ext cx="679" cy="33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464" y="293"/>
                </a:cxn>
                <a:cxn ang="0">
                  <a:pos x="679" y="0"/>
                </a:cxn>
              </a:cxnLst>
              <a:rect l="0" t="0" r="r" b="b"/>
              <a:pathLst>
                <a:path w="679" h="333">
                  <a:moveTo>
                    <a:pt x="0" y="241"/>
                  </a:moveTo>
                  <a:cubicBezTo>
                    <a:pt x="77" y="250"/>
                    <a:pt x="351" y="333"/>
                    <a:pt x="464" y="293"/>
                  </a:cubicBezTo>
                  <a:cubicBezTo>
                    <a:pt x="577" y="253"/>
                    <a:pt x="634" y="61"/>
                    <a:pt x="679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8" name="Freeform 22"/>
            <p:cNvSpPr>
              <a:spLocks/>
            </p:cNvSpPr>
            <p:nvPr/>
          </p:nvSpPr>
          <p:spPr bwMode="auto">
            <a:xfrm>
              <a:off x="2552" y="1800"/>
              <a:ext cx="261" cy="445"/>
            </a:xfrm>
            <a:custGeom>
              <a:avLst/>
              <a:gdLst/>
              <a:ahLst/>
              <a:cxnLst>
                <a:cxn ang="0">
                  <a:pos x="261" y="445"/>
                </a:cxn>
                <a:cxn ang="0">
                  <a:pos x="0" y="0"/>
                </a:cxn>
              </a:cxnLst>
              <a:rect l="0" t="0" r="r" b="b"/>
              <a:pathLst>
                <a:path w="261" h="445">
                  <a:moveTo>
                    <a:pt x="261" y="445"/>
                  </a:moveTo>
                  <a:cubicBezTo>
                    <a:pt x="218" y="371"/>
                    <a:pt x="54" y="93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9" name="Freeform 23"/>
            <p:cNvSpPr>
              <a:spLocks/>
            </p:cNvSpPr>
            <p:nvPr/>
          </p:nvSpPr>
          <p:spPr bwMode="auto">
            <a:xfrm>
              <a:off x="2813" y="2245"/>
              <a:ext cx="711" cy="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97"/>
                </a:cxn>
                <a:cxn ang="0">
                  <a:pos x="711" y="487"/>
                </a:cxn>
              </a:cxnLst>
              <a:rect l="0" t="0" r="r" b="b"/>
              <a:pathLst>
                <a:path w="711" h="487">
                  <a:moveTo>
                    <a:pt x="0" y="0"/>
                  </a:moveTo>
                  <a:cubicBezTo>
                    <a:pt x="96" y="16"/>
                    <a:pt x="458" y="16"/>
                    <a:pt x="576" y="97"/>
                  </a:cubicBezTo>
                  <a:cubicBezTo>
                    <a:pt x="694" y="178"/>
                    <a:pt x="683" y="406"/>
                    <a:pt x="711" y="487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0" name="Freeform 24"/>
            <p:cNvSpPr>
              <a:spLocks/>
            </p:cNvSpPr>
            <p:nvPr/>
          </p:nvSpPr>
          <p:spPr bwMode="auto">
            <a:xfrm>
              <a:off x="3958" y="2472"/>
              <a:ext cx="686" cy="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86" y="0"/>
                </a:cxn>
              </a:cxnLst>
              <a:rect l="0" t="0" r="r" b="b"/>
              <a:pathLst>
                <a:path w="686" h="5">
                  <a:moveTo>
                    <a:pt x="0" y="5"/>
                  </a:moveTo>
                  <a:cubicBezTo>
                    <a:pt x="114" y="4"/>
                    <a:pt x="543" y="1"/>
                    <a:pt x="68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1" name="Freeform 25"/>
            <p:cNvSpPr>
              <a:spLocks/>
            </p:cNvSpPr>
            <p:nvPr/>
          </p:nvSpPr>
          <p:spPr bwMode="auto">
            <a:xfrm>
              <a:off x="2552" y="2701"/>
              <a:ext cx="484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4" y="231"/>
                </a:cxn>
              </a:cxnLst>
              <a:rect l="0" t="0" r="r" b="b"/>
              <a:pathLst>
                <a:path w="484" h="231">
                  <a:moveTo>
                    <a:pt x="0" y="0"/>
                  </a:moveTo>
                  <a:cubicBezTo>
                    <a:pt x="81" y="38"/>
                    <a:pt x="383" y="183"/>
                    <a:pt x="484" y="23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2" name="Freeform 26"/>
            <p:cNvSpPr>
              <a:spLocks/>
            </p:cNvSpPr>
            <p:nvPr/>
          </p:nvSpPr>
          <p:spPr bwMode="auto">
            <a:xfrm>
              <a:off x="2559" y="2240"/>
              <a:ext cx="261" cy="469"/>
            </a:xfrm>
            <a:custGeom>
              <a:avLst/>
              <a:gdLst/>
              <a:ahLst/>
              <a:cxnLst>
                <a:cxn ang="0">
                  <a:pos x="0" y="469"/>
                </a:cxn>
                <a:cxn ang="0">
                  <a:pos x="261" y="0"/>
                </a:cxn>
              </a:cxnLst>
              <a:rect l="0" t="0" r="r" b="b"/>
              <a:pathLst>
                <a:path w="261" h="469">
                  <a:moveTo>
                    <a:pt x="0" y="469"/>
                  </a:moveTo>
                  <a:cubicBezTo>
                    <a:pt x="43" y="391"/>
                    <a:pt x="207" y="98"/>
                    <a:pt x="261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3" name="Freeform 27"/>
            <p:cNvSpPr>
              <a:spLocks/>
            </p:cNvSpPr>
            <p:nvPr/>
          </p:nvSpPr>
          <p:spPr bwMode="auto">
            <a:xfrm>
              <a:off x="2832" y="2248"/>
              <a:ext cx="206" cy="678"/>
            </a:xfrm>
            <a:custGeom>
              <a:avLst/>
              <a:gdLst/>
              <a:ahLst/>
              <a:cxnLst>
                <a:cxn ang="0">
                  <a:pos x="206" y="678"/>
                </a:cxn>
                <a:cxn ang="0">
                  <a:pos x="0" y="0"/>
                </a:cxn>
              </a:cxnLst>
              <a:rect l="0" t="0" r="r" b="b"/>
              <a:pathLst>
                <a:path w="206" h="678">
                  <a:moveTo>
                    <a:pt x="206" y="678"/>
                  </a:moveTo>
                  <a:cubicBezTo>
                    <a:pt x="172" y="565"/>
                    <a:pt x="43" y="14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4" name="Freeform 28"/>
            <p:cNvSpPr>
              <a:spLocks/>
            </p:cNvSpPr>
            <p:nvPr/>
          </p:nvSpPr>
          <p:spPr bwMode="auto">
            <a:xfrm>
              <a:off x="2552" y="1776"/>
              <a:ext cx="688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88" y="0"/>
                </a:cxn>
              </a:cxnLst>
              <a:rect l="0" t="0" r="r" b="b"/>
              <a:pathLst>
                <a:path w="688" h="20">
                  <a:moveTo>
                    <a:pt x="0" y="20"/>
                  </a:moveTo>
                  <a:cubicBezTo>
                    <a:pt x="115" y="17"/>
                    <a:pt x="545" y="4"/>
                    <a:pt x="68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5" name="Freeform 29"/>
            <p:cNvSpPr>
              <a:spLocks/>
            </p:cNvSpPr>
            <p:nvPr/>
          </p:nvSpPr>
          <p:spPr bwMode="auto">
            <a:xfrm>
              <a:off x="2821" y="1784"/>
              <a:ext cx="415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415" y="0"/>
                </a:cxn>
              </a:cxnLst>
              <a:rect l="0" t="0" r="r" b="b"/>
              <a:pathLst>
                <a:path w="415" h="461">
                  <a:moveTo>
                    <a:pt x="0" y="461"/>
                  </a:moveTo>
                  <a:cubicBezTo>
                    <a:pt x="69" y="384"/>
                    <a:pt x="329" y="96"/>
                    <a:pt x="415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6" name="Freeform 30"/>
            <p:cNvSpPr>
              <a:spLocks/>
            </p:cNvSpPr>
            <p:nvPr/>
          </p:nvSpPr>
          <p:spPr bwMode="auto">
            <a:xfrm>
              <a:off x="3038" y="2740"/>
              <a:ext cx="478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478" y="0"/>
                </a:cxn>
              </a:cxnLst>
              <a:rect l="0" t="0" r="r" b="b"/>
              <a:pathLst>
                <a:path w="478" h="186">
                  <a:moveTo>
                    <a:pt x="0" y="186"/>
                  </a:moveTo>
                  <a:cubicBezTo>
                    <a:pt x="80" y="155"/>
                    <a:pt x="378" y="39"/>
                    <a:pt x="47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7" name="Freeform 31"/>
            <p:cNvSpPr>
              <a:spLocks/>
            </p:cNvSpPr>
            <p:nvPr/>
          </p:nvSpPr>
          <p:spPr bwMode="auto">
            <a:xfrm>
              <a:off x="3524" y="2488"/>
              <a:ext cx="432" cy="243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432" y="0"/>
                </a:cxn>
              </a:cxnLst>
              <a:rect l="0" t="0" r="r" b="b"/>
              <a:pathLst>
                <a:path w="432" h="243">
                  <a:moveTo>
                    <a:pt x="0" y="243"/>
                  </a:moveTo>
                  <a:cubicBezTo>
                    <a:pt x="72" y="203"/>
                    <a:pt x="342" y="51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8" name="Freeform 32"/>
            <p:cNvSpPr>
              <a:spLocks/>
            </p:cNvSpPr>
            <p:nvPr/>
          </p:nvSpPr>
          <p:spPr bwMode="auto">
            <a:xfrm>
              <a:off x="3240" y="1777"/>
              <a:ext cx="716" cy="69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31" y="116"/>
                </a:cxn>
                <a:cxn ang="0">
                  <a:pos x="716" y="699"/>
                </a:cxn>
              </a:cxnLst>
              <a:rect l="0" t="0" r="r" b="b"/>
              <a:pathLst>
                <a:path w="716" h="699">
                  <a:moveTo>
                    <a:pt x="0" y="4"/>
                  </a:moveTo>
                  <a:cubicBezTo>
                    <a:pt x="89" y="23"/>
                    <a:pt x="412" y="0"/>
                    <a:pt x="531" y="116"/>
                  </a:cubicBezTo>
                  <a:cubicBezTo>
                    <a:pt x="650" y="232"/>
                    <a:pt x="677" y="578"/>
                    <a:pt x="716" y="69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9" name="Freeform 33"/>
            <p:cNvSpPr>
              <a:spLocks/>
            </p:cNvSpPr>
            <p:nvPr/>
          </p:nvSpPr>
          <p:spPr bwMode="auto">
            <a:xfrm>
              <a:off x="3032" y="1132"/>
              <a:ext cx="1064" cy="1337"/>
            </a:xfrm>
            <a:custGeom>
              <a:avLst/>
              <a:gdLst/>
              <a:ahLst/>
              <a:cxnLst>
                <a:cxn ang="0">
                  <a:pos x="933" y="1337"/>
                </a:cxn>
                <a:cxn ang="0">
                  <a:pos x="1038" y="971"/>
                </a:cxn>
                <a:cxn ang="0">
                  <a:pos x="776" y="253"/>
                </a:cxn>
                <a:cxn ang="0">
                  <a:pos x="0" y="0"/>
                </a:cxn>
              </a:cxnLst>
              <a:rect l="0" t="0" r="r" b="b"/>
              <a:pathLst>
                <a:path w="1064" h="1337">
                  <a:moveTo>
                    <a:pt x="933" y="1337"/>
                  </a:moveTo>
                  <a:cubicBezTo>
                    <a:pt x="950" y="1276"/>
                    <a:pt x="1064" y="1152"/>
                    <a:pt x="1038" y="971"/>
                  </a:cubicBezTo>
                  <a:cubicBezTo>
                    <a:pt x="1012" y="790"/>
                    <a:pt x="949" y="415"/>
                    <a:pt x="776" y="253"/>
                  </a:cubicBezTo>
                  <a:cubicBezTo>
                    <a:pt x="603" y="91"/>
                    <a:pt x="162" y="53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0" name="Freeform 34"/>
            <p:cNvSpPr>
              <a:spLocks/>
            </p:cNvSpPr>
            <p:nvPr/>
          </p:nvSpPr>
          <p:spPr bwMode="auto">
            <a:xfrm>
              <a:off x="3032" y="1148"/>
              <a:ext cx="215" cy="633"/>
            </a:xfrm>
            <a:custGeom>
              <a:avLst/>
              <a:gdLst/>
              <a:ahLst/>
              <a:cxnLst>
                <a:cxn ang="0">
                  <a:pos x="215" y="633"/>
                </a:cxn>
                <a:cxn ang="0">
                  <a:pos x="0" y="0"/>
                </a:cxn>
              </a:cxnLst>
              <a:rect l="0" t="0" r="r" b="b"/>
              <a:pathLst>
                <a:path w="215" h="633">
                  <a:moveTo>
                    <a:pt x="215" y="633"/>
                  </a:moveTo>
                  <a:cubicBezTo>
                    <a:pt x="179" y="528"/>
                    <a:pt x="45" y="132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1" name="Freeform 35"/>
            <p:cNvSpPr>
              <a:spLocks/>
            </p:cNvSpPr>
            <p:nvPr/>
          </p:nvSpPr>
          <p:spPr bwMode="auto">
            <a:xfrm>
              <a:off x="2544" y="1148"/>
              <a:ext cx="488" cy="648"/>
            </a:xfrm>
            <a:custGeom>
              <a:avLst/>
              <a:gdLst/>
              <a:ahLst/>
              <a:cxnLst>
                <a:cxn ang="0">
                  <a:pos x="0" y="648"/>
                </a:cxn>
                <a:cxn ang="0">
                  <a:pos x="112" y="319"/>
                </a:cxn>
                <a:cxn ang="0">
                  <a:pos x="488" y="0"/>
                </a:cxn>
              </a:cxnLst>
              <a:rect l="0" t="0" r="r" b="b"/>
              <a:pathLst>
                <a:path w="488" h="648">
                  <a:moveTo>
                    <a:pt x="0" y="648"/>
                  </a:moveTo>
                  <a:cubicBezTo>
                    <a:pt x="19" y="593"/>
                    <a:pt x="31" y="427"/>
                    <a:pt x="112" y="319"/>
                  </a:cubicBezTo>
                  <a:cubicBezTo>
                    <a:pt x="193" y="211"/>
                    <a:pt x="410" y="66"/>
                    <a:pt x="48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2" name="Freeform 36"/>
            <p:cNvSpPr>
              <a:spLocks/>
            </p:cNvSpPr>
            <p:nvPr/>
          </p:nvSpPr>
          <p:spPr bwMode="auto">
            <a:xfrm>
              <a:off x="2095" y="1796"/>
              <a:ext cx="449" cy="479"/>
            </a:xfrm>
            <a:custGeom>
              <a:avLst/>
              <a:gdLst/>
              <a:ahLst/>
              <a:cxnLst>
                <a:cxn ang="0">
                  <a:pos x="0" y="479"/>
                </a:cxn>
                <a:cxn ang="0">
                  <a:pos x="90" y="165"/>
                </a:cxn>
                <a:cxn ang="0">
                  <a:pos x="449" y="0"/>
                </a:cxn>
              </a:cxnLst>
              <a:rect l="0" t="0" r="r" b="b"/>
              <a:pathLst>
                <a:path w="449" h="479">
                  <a:moveTo>
                    <a:pt x="0" y="479"/>
                  </a:moveTo>
                  <a:cubicBezTo>
                    <a:pt x="15" y="427"/>
                    <a:pt x="15" y="245"/>
                    <a:pt x="90" y="165"/>
                  </a:cubicBezTo>
                  <a:cubicBezTo>
                    <a:pt x="165" y="85"/>
                    <a:pt x="374" y="34"/>
                    <a:pt x="449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3" name="Freeform 37"/>
            <p:cNvSpPr>
              <a:spLocks/>
            </p:cNvSpPr>
            <p:nvPr/>
          </p:nvSpPr>
          <p:spPr bwMode="auto">
            <a:xfrm>
              <a:off x="2095" y="2244"/>
              <a:ext cx="725" cy="38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725" y="0"/>
                </a:cxn>
              </a:cxnLst>
              <a:rect l="0" t="0" r="r" b="b"/>
              <a:pathLst>
                <a:path w="725" h="38">
                  <a:moveTo>
                    <a:pt x="0" y="38"/>
                  </a:moveTo>
                  <a:cubicBezTo>
                    <a:pt x="121" y="32"/>
                    <a:pt x="574" y="8"/>
                    <a:pt x="725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4" name="Freeform 38"/>
            <p:cNvSpPr>
              <a:spLocks/>
            </p:cNvSpPr>
            <p:nvPr/>
          </p:nvSpPr>
          <p:spPr bwMode="auto">
            <a:xfrm>
              <a:off x="2088" y="2282"/>
              <a:ext cx="468" cy="4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389"/>
                </a:cxn>
                <a:cxn ang="0">
                  <a:pos x="468" y="430"/>
                </a:cxn>
              </a:cxnLst>
              <a:rect l="0" t="0" r="r" b="b"/>
              <a:pathLst>
                <a:path w="468" h="461">
                  <a:moveTo>
                    <a:pt x="0" y="0"/>
                  </a:moveTo>
                  <a:cubicBezTo>
                    <a:pt x="15" y="65"/>
                    <a:pt x="12" y="317"/>
                    <a:pt x="90" y="389"/>
                  </a:cubicBezTo>
                  <a:cubicBezTo>
                    <a:pt x="168" y="461"/>
                    <a:pt x="389" y="422"/>
                    <a:pt x="468" y="43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5" name="Freeform 39"/>
            <p:cNvSpPr>
              <a:spLocks/>
            </p:cNvSpPr>
            <p:nvPr/>
          </p:nvSpPr>
          <p:spPr bwMode="auto">
            <a:xfrm>
              <a:off x="2006" y="1148"/>
              <a:ext cx="1022" cy="1119"/>
            </a:xfrm>
            <a:custGeom>
              <a:avLst/>
              <a:gdLst/>
              <a:ahLst/>
              <a:cxnLst>
                <a:cxn ang="0">
                  <a:pos x="82" y="1119"/>
                </a:cxn>
                <a:cxn ang="0">
                  <a:pos x="157" y="259"/>
                </a:cxn>
                <a:cxn ang="0">
                  <a:pos x="1022" y="0"/>
                </a:cxn>
              </a:cxnLst>
              <a:rect l="0" t="0" r="r" b="b"/>
              <a:pathLst>
                <a:path w="1022" h="1119">
                  <a:moveTo>
                    <a:pt x="82" y="1119"/>
                  </a:moveTo>
                  <a:cubicBezTo>
                    <a:pt x="94" y="976"/>
                    <a:pt x="0" y="446"/>
                    <a:pt x="157" y="259"/>
                  </a:cubicBezTo>
                  <a:cubicBezTo>
                    <a:pt x="314" y="72"/>
                    <a:pt x="842" y="54"/>
                    <a:pt x="102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6" name="Freeform 40"/>
            <p:cNvSpPr>
              <a:spLocks/>
            </p:cNvSpPr>
            <p:nvPr/>
          </p:nvSpPr>
          <p:spPr bwMode="auto">
            <a:xfrm>
              <a:off x="1407" y="2176"/>
              <a:ext cx="685" cy="277"/>
            </a:xfrm>
            <a:custGeom>
              <a:avLst/>
              <a:gdLst/>
              <a:ahLst/>
              <a:cxnLst>
                <a:cxn ang="0">
                  <a:pos x="0" y="277"/>
                </a:cxn>
                <a:cxn ang="0">
                  <a:pos x="284" y="31"/>
                </a:cxn>
                <a:cxn ang="0">
                  <a:pos x="685" y="92"/>
                </a:cxn>
              </a:cxnLst>
              <a:rect l="0" t="0" r="r" b="b"/>
              <a:pathLst>
                <a:path w="685" h="277">
                  <a:moveTo>
                    <a:pt x="0" y="277"/>
                  </a:moveTo>
                  <a:cubicBezTo>
                    <a:pt x="91" y="172"/>
                    <a:pt x="170" y="62"/>
                    <a:pt x="284" y="31"/>
                  </a:cubicBezTo>
                  <a:cubicBezTo>
                    <a:pt x="398" y="0"/>
                    <a:pt x="601" y="79"/>
                    <a:pt x="685" y="9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7" name="Rectangle 41"/>
            <p:cNvSpPr>
              <a:spLocks noChangeArrowheads="1"/>
            </p:cNvSpPr>
            <p:nvPr/>
          </p:nvSpPr>
          <p:spPr bwMode="auto">
            <a:xfrm>
              <a:off x="1423" y="1138"/>
              <a:ext cx="3223" cy="265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8" name="Oval 42"/>
            <p:cNvSpPr>
              <a:spLocks noChangeArrowheads="1"/>
            </p:cNvSpPr>
            <p:nvPr/>
          </p:nvSpPr>
          <p:spPr bwMode="auto">
            <a:xfrm>
              <a:off x="2499" y="2647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9" name="Oval 43"/>
            <p:cNvSpPr>
              <a:spLocks noChangeArrowheads="1"/>
            </p:cNvSpPr>
            <p:nvPr/>
          </p:nvSpPr>
          <p:spPr bwMode="auto">
            <a:xfrm>
              <a:off x="2039" y="2219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40" name="Oval 44"/>
            <p:cNvSpPr>
              <a:spLocks noChangeArrowheads="1"/>
            </p:cNvSpPr>
            <p:nvPr/>
          </p:nvSpPr>
          <p:spPr bwMode="auto">
            <a:xfrm>
              <a:off x="2491" y="1735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41" name="Oval 45"/>
            <p:cNvSpPr>
              <a:spLocks noChangeArrowheads="1"/>
            </p:cNvSpPr>
            <p:nvPr/>
          </p:nvSpPr>
          <p:spPr bwMode="auto">
            <a:xfrm>
              <a:off x="3183" y="1719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42" name="Oval 46"/>
            <p:cNvSpPr>
              <a:spLocks noChangeArrowheads="1"/>
            </p:cNvSpPr>
            <p:nvPr/>
          </p:nvSpPr>
          <p:spPr bwMode="auto">
            <a:xfrm>
              <a:off x="3899" y="2423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43" name="Oval 47"/>
            <p:cNvSpPr>
              <a:spLocks noChangeArrowheads="1"/>
            </p:cNvSpPr>
            <p:nvPr/>
          </p:nvSpPr>
          <p:spPr bwMode="auto">
            <a:xfrm>
              <a:off x="3463" y="2679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44" name="Oval 48"/>
            <p:cNvSpPr>
              <a:spLocks noChangeArrowheads="1"/>
            </p:cNvSpPr>
            <p:nvPr/>
          </p:nvSpPr>
          <p:spPr bwMode="auto">
            <a:xfrm>
              <a:off x="2979" y="2871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45" name="Oval 49"/>
            <p:cNvSpPr>
              <a:spLocks noChangeArrowheads="1"/>
            </p:cNvSpPr>
            <p:nvPr/>
          </p:nvSpPr>
          <p:spPr bwMode="auto">
            <a:xfrm>
              <a:off x="2767" y="2179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46" name="Rectangle 50"/>
            <p:cNvSpPr>
              <a:spLocks noChangeArrowheads="1"/>
            </p:cNvSpPr>
            <p:nvPr/>
          </p:nvSpPr>
          <p:spPr bwMode="auto">
            <a:xfrm>
              <a:off x="4591" y="2409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47" name="Freeform 51"/>
            <p:cNvSpPr>
              <a:spLocks/>
            </p:cNvSpPr>
            <p:nvPr/>
          </p:nvSpPr>
          <p:spPr bwMode="auto">
            <a:xfrm>
              <a:off x="1422" y="2447"/>
              <a:ext cx="938" cy="7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673"/>
                </a:cxn>
                <a:cxn ang="0">
                  <a:pos x="938" y="737"/>
                </a:cxn>
              </a:cxnLst>
              <a:rect l="0" t="0" r="r" b="b"/>
              <a:pathLst>
                <a:path w="938" h="796">
                  <a:moveTo>
                    <a:pt x="0" y="0"/>
                  </a:moveTo>
                  <a:cubicBezTo>
                    <a:pt x="43" y="272"/>
                    <a:pt x="69" y="550"/>
                    <a:pt x="225" y="673"/>
                  </a:cubicBezTo>
                  <a:cubicBezTo>
                    <a:pt x="381" y="796"/>
                    <a:pt x="790" y="724"/>
                    <a:pt x="938" y="737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48" name="Rectangle 52"/>
            <p:cNvSpPr>
              <a:spLocks noChangeArrowheads="1"/>
            </p:cNvSpPr>
            <p:nvPr/>
          </p:nvSpPr>
          <p:spPr bwMode="auto">
            <a:xfrm>
              <a:off x="2979" y="1082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49" name="Rectangle 53"/>
            <p:cNvSpPr>
              <a:spLocks noChangeArrowheads="1"/>
            </p:cNvSpPr>
            <p:nvPr/>
          </p:nvSpPr>
          <p:spPr bwMode="auto">
            <a:xfrm>
              <a:off x="2979" y="3737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50" name="Rectangle 54"/>
            <p:cNvSpPr>
              <a:spLocks noChangeArrowheads="1"/>
            </p:cNvSpPr>
            <p:nvPr/>
          </p:nvSpPr>
          <p:spPr bwMode="auto">
            <a:xfrm>
              <a:off x="1367" y="2409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1351" name="Oval 55"/>
            <p:cNvSpPr>
              <a:spLocks noChangeArrowheads="1"/>
            </p:cNvSpPr>
            <p:nvPr/>
          </p:nvSpPr>
          <p:spPr bwMode="auto">
            <a:xfrm>
              <a:off x="2299" y="3115"/>
              <a:ext cx="120" cy="12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6530975" y="6264275"/>
            <a:ext cx="2613025" cy="5937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Rectangular Cartograms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visualize statistical data about sets of regions; regions are rectangles; area proportional to some geographic variable</a:t>
            </a:r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 cstate="print"/>
          <a:srcRect l="19583" t="14038" r="18167" b="6470"/>
          <a:stretch>
            <a:fillRect/>
          </a:stretch>
        </p:blipFill>
        <p:spPr bwMode="auto">
          <a:xfrm>
            <a:off x="1538288" y="2371725"/>
            <a:ext cx="6151562" cy="426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26" name="Group 2"/>
          <p:cNvGrpSpPr>
            <a:grpSpLocks/>
          </p:cNvGrpSpPr>
          <p:nvPr/>
        </p:nvGrpSpPr>
        <p:grpSpPr bwMode="auto">
          <a:xfrm>
            <a:off x="3017838" y="2473325"/>
            <a:ext cx="3600450" cy="2879725"/>
            <a:chOff x="1066" y="1253"/>
            <a:chExt cx="2268" cy="1814"/>
          </a:xfrm>
        </p:grpSpPr>
        <p:sp>
          <p:nvSpPr>
            <p:cNvPr id="308227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8228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8229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8230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8231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8232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8233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8234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8235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08236" name="Freeform 12"/>
          <p:cNvSpPr>
            <a:spLocks/>
          </p:cNvSpPr>
          <p:nvPr/>
        </p:nvSpPr>
        <p:spPr bwMode="auto">
          <a:xfrm>
            <a:off x="4810125" y="3956050"/>
            <a:ext cx="1563688" cy="2054225"/>
          </a:xfrm>
          <a:custGeom>
            <a:avLst/>
            <a:gdLst/>
            <a:ahLst/>
            <a:cxnLst>
              <a:cxn ang="0">
                <a:pos x="0" y="1294"/>
              </a:cxn>
              <a:cxn ang="0">
                <a:pos x="831" y="1025"/>
              </a:cxn>
              <a:cxn ang="0">
                <a:pos x="926" y="0"/>
              </a:cxn>
            </a:cxnLst>
            <a:rect l="0" t="0" r="r" b="b"/>
            <a:pathLst>
              <a:path w="985" h="1294">
                <a:moveTo>
                  <a:pt x="0" y="1294"/>
                </a:moveTo>
                <a:cubicBezTo>
                  <a:pt x="138" y="1249"/>
                  <a:pt x="677" y="1241"/>
                  <a:pt x="831" y="1025"/>
                </a:cubicBezTo>
                <a:cubicBezTo>
                  <a:pt x="985" y="809"/>
                  <a:pt x="906" y="214"/>
                  <a:pt x="92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37" name="Freeform 13"/>
          <p:cNvSpPr>
            <a:spLocks/>
          </p:cNvSpPr>
          <p:nvPr/>
        </p:nvSpPr>
        <p:spPr bwMode="auto">
          <a:xfrm>
            <a:off x="4846638" y="4349750"/>
            <a:ext cx="747712" cy="1660525"/>
          </a:xfrm>
          <a:custGeom>
            <a:avLst/>
            <a:gdLst/>
            <a:ahLst/>
            <a:cxnLst>
              <a:cxn ang="0">
                <a:pos x="0" y="1046"/>
              </a:cxn>
              <a:cxn ang="0">
                <a:pos x="389" y="777"/>
              </a:cxn>
              <a:cxn ang="0">
                <a:pos x="471" y="0"/>
              </a:cxn>
            </a:cxnLst>
            <a:rect l="0" t="0" r="r" b="b"/>
            <a:pathLst>
              <a:path w="471" h="1046">
                <a:moveTo>
                  <a:pt x="0" y="1046"/>
                </a:moveTo>
                <a:cubicBezTo>
                  <a:pt x="65" y="1001"/>
                  <a:pt x="311" y="951"/>
                  <a:pt x="389" y="777"/>
                </a:cubicBezTo>
                <a:cubicBezTo>
                  <a:pt x="467" y="603"/>
                  <a:pt x="454" y="162"/>
                  <a:pt x="47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38" name="Freeform 14"/>
          <p:cNvSpPr>
            <a:spLocks/>
          </p:cNvSpPr>
          <p:nvPr/>
        </p:nvSpPr>
        <p:spPr bwMode="auto">
          <a:xfrm>
            <a:off x="4822825" y="4641850"/>
            <a:ext cx="3175" cy="1403350"/>
          </a:xfrm>
          <a:custGeom>
            <a:avLst/>
            <a:gdLst/>
            <a:ahLst/>
            <a:cxnLst>
              <a:cxn ang="0">
                <a:pos x="0" y="884"/>
              </a:cxn>
              <a:cxn ang="0">
                <a:pos x="2" y="0"/>
              </a:cxn>
            </a:cxnLst>
            <a:rect l="0" t="0" r="r" b="b"/>
            <a:pathLst>
              <a:path w="2" h="884">
                <a:moveTo>
                  <a:pt x="0" y="884"/>
                </a:moveTo>
                <a:cubicBezTo>
                  <a:pt x="0" y="737"/>
                  <a:pt x="2" y="184"/>
                  <a:pt x="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39" name="Freeform 15"/>
          <p:cNvSpPr>
            <a:spLocks/>
          </p:cNvSpPr>
          <p:nvPr/>
        </p:nvSpPr>
        <p:spPr bwMode="auto">
          <a:xfrm>
            <a:off x="3632200" y="5067300"/>
            <a:ext cx="1177925" cy="954088"/>
          </a:xfrm>
          <a:custGeom>
            <a:avLst/>
            <a:gdLst/>
            <a:ahLst/>
            <a:cxnLst>
              <a:cxn ang="0">
                <a:pos x="742" y="601"/>
              </a:cxn>
              <a:cxn ang="0">
                <a:pos x="114" y="377"/>
              </a:cxn>
              <a:cxn ang="0">
                <a:pos x="60" y="0"/>
              </a:cxn>
            </a:cxnLst>
            <a:rect l="0" t="0" r="r" b="b"/>
            <a:pathLst>
              <a:path w="742" h="601">
                <a:moveTo>
                  <a:pt x="742" y="601"/>
                </a:moveTo>
                <a:cubicBezTo>
                  <a:pt x="486" y="531"/>
                  <a:pt x="228" y="477"/>
                  <a:pt x="114" y="377"/>
                </a:cubicBezTo>
                <a:cubicBezTo>
                  <a:pt x="0" y="277"/>
                  <a:pt x="71" y="79"/>
                  <a:pt x="6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4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edge labeling</a:t>
            </a:r>
          </a:p>
        </p:txBody>
      </p:sp>
      <p:sp>
        <p:nvSpPr>
          <p:cNvPr id="308241" name="Freeform 17"/>
          <p:cNvSpPr>
            <a:spLocks/>
          </p:cNvSpPr>
          <p:nvPr/>
        </p:nvSpPr>
        <p:spPr bwMode="auto">
          <a:xfrm>
            <a:off x="3192463" y="3632200"/>
            <a:ext cx="549275" cy="1404938"/>
          </a:xfrm>
          <a:custGeom>
            <a:avLst/>
            <a:gdLst/>
            <a:ahLst/>
            <a:cxnLst>
              <a:cxn ang="0">
                <a:pos x="346" y="885"/>
              </a:cxn>
              <a:cxn ang="0">
                <a:pos x="92" y="683"/>
              </a:cxn>
              <a:cxn ang="0">
                <a:pos x="2" y="406"/>
              </a:cxn>
              <a:cxn ang="0">
                <a:pos x="81" y="0"/>
              </a:cxn>
            </a:cxnLst>
            <a:rect l="0" t="0" r="r" b="b"/>
            <a:pathLst>
              <a:path w="346" h="885">
                <a:moveTo>
                  <a:pt x="346" y="885"/>
                </a:moveTo>
                <a:cubicBezTo>
                  <a:pt x="304" y="851"/>
                  <a:pt x="149" y="763"/>
                  <a:pt x="92" y="683"/>
                </a:cubicBezTo>
                <a:cubicBezTo>
                  <a:pt x="35" y="603"/>
                  <a:pt x="4" y="520"/>
                  <a:pt x="2" y="406"/>
                </a:cubicBezTo>
                <a:cubicBezTo>
                  <a:pt x="0" y="292"/>
                  <a:pt x="65" y="85"/>
                  <a:pt x="8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42" name="Freeform 18"/>
          <p:cNvSpPr>
            <a:spLocks/>
          </p:cNvSpPr>
          <p:nvPr/>
        </p:nvSpPr>
        <p:spPr bwMode="auto">
          <a:xfrm>
            <a:off x="3730625" y="4311650"/>
            <a:ext cx="354013" cy="725488"/>
          </a:xfrm>
          <a:custGeom>
            <a:avLst/>
            <a:gdLst/>
            <a:ahLst/>
            <a:cxnLst>
              <a:cxn ang="0">
                <a:pos x="0" y="457"/>
              </a:cxn>
              <a:cxn ang="0">
                <a:pos x="187" y="307"/>
              </a:cxn>
              <a:cxn ang="0">
                <a:pos x="214" y="0"/>
              </a:cxn>
            </a:cxnLst>
            <a:rect l="0" t="0" r="r" b="b"/>
            <a:pathLst>
              <a:path w="223" h="457">
                <a:moveTo>
                  <a:pt x="0" y="457"/>
                </a:moveTo>
                <a:cubicBezTo>
                  <a:pt x="75" y="413"/>
                  <a:pt x="151" y="383"/>
                  <a:pt x="187" y="307"/>
                </a:cubicBezTo>
                <a:cubicBezTo>
                  <a:pt x="223" y="231"/>
                  <a:pt x="209" y="64"/>
                  <a:pt x="21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43" name="Freeform 19"/>
          <p:cNvSpPr>
            <a:spLocks/>
          </p:cNvSpPr>
          <p:nvPr/>
        </p:nvSpPr>
        <p:spPr bwMode="auto">
          <a:xfrm>
            <a:off x="5143500" y="2819400"/>
            <a:ext cx="715963" cy="1516063"/>
          </a:xfrm>
          <a:custGeom>
            <a:avLst/>
            <a:gdLst/>
            <a:ahLst/>
            <a:cxnLst>
              <a:cxn ang="0">
                <a:pos x="284" y="955"/>
              </a:cxn>
              <a:cxn ang="0">
                <a:pos x="404" y="544"/>
              </a:cxn>
              <a:cxn ang="0">
                <a:pos x="0" y="0"/>
              </a:cxn>
            </a:cxnLst>
            <a:rect l="0" t="0" r="r" b="b"/>
            <a:pathLst>
              <a:path w="451" h="955">
                <a:moveTo>
                  <a:pt x="284" y="955"/>
                </a:moveTo>
                <a:cubicBezTo>
                  <a:pt x="304" y="886"/>
                  <a:pt x="451" y="703"/>
                  <a:pt x="404" y="544"/>
                </a:cubicBezTo>
                <a:cubicBezTo>
                  <a:pt x="357" y="385"/>
                  <a:pt x="84" y="113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44" name="Freeform 20"/>
          <p:cNvSpPr>
            <a:spLocks/>
          </p:cNvSpPr>
          <p:nvPr/>
        </p:nvSpPr>
        <p:spPr bwMode="auto">
          <a:xfrm>
            <a:off x="3741738" y="4846638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45" name="Freeform 21"/>
          <p:cNvSpPr>
            <a:spLocks/>
          </p:cNvSpPr>
          <p:nvPr/>
        </p:nvSpPr>
        <p:spPr bwMode="auto">
          <a:xfrm>
            <a:off x="4051300" y="2857500"/>
            <a:ext cx="414338" cy="706438"/>
          </a:xfrm>
          <a:custGeom>
            <a:avLst/>
            <a:gdLst/>
            <a:ahLst/>
            <a:cxnLst>
              <a:cxn ang="0">
                <a:pos x="261" y="445"/>
              </a:cxn>
              <a:cxn ang="0">
                <a:pos x="0" y="0"/>
              </a:cxn>
            </a:cxnLst>
            <a:rect l="0" t="0" r="r" b="b"/>
            <a:pathLst>
              <a:path w="261" h="445">
                <a:moveTo>
                  <a:pt x="261" y="445"/>
                </a:moveTo>
                <a:cubicBezTo>
                  <a:pt x="218" y="371"/>
                  <a:pt x="54" y="93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46" name="Freeform 22"/>
          <p:cNvSpPr>
            <a:spLocks/>
          </p:cNvSpPr>
          <p:nvPr/>
        </p:nvSpPr>
        <p:spPr bwMode="auto">
          <a:xfrm>
            <a:off x="4465638" y="3563938"/>
            <a:ext cx="1141412" cy="617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47" name="Freeform 23"/>
          <p:cNvSpPr>
            <a:spLocks/>
          </p:cNvSpPr>
          <p:nvPr/>
        </p:nvSpPr>
        <p:spPr bwMode="auto">
          <a:xfrm>
            <a:off x="6283325" y="3919538"/>
            <a:ext cx="938213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48" name="Freeform 24"/>
          <p:cNvSpPr>
            <a:spLocks/>
          </p:cNvSpPr>
          <p:nvPr/>
        </p:nvSpPr>
        <p:spPr bwMode="auto">
          <a:xfrm>
            <a:off x="4051300" y="4287838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49" name="Freeform 25"/>
          <p:cNvSpPr>
            <a:spLocks/>
          </p:cNvSpPr>
          <p:nvPr/>
        </p:nvSpPr>
        <p:spPr bwMode="auto">
          <a:xfrm>
            <a:off x="4062413" y="3556000"/>
            <a:ext cx="414337" cy="744538"/>
          </a:xfrm>
          <a:custGeom>
            <a:avLst/>
            <a:gdLst/>
            <a:ahLst/>
            <a:cxnLst>
              <a:cxn ang="0">
                <a:pos x="0" y="469"/>
              </a:cxn>
              <a:cxn ang="0">
                <a:pos x="261" y="0"/>
              </a:cxn>
            </a:cxnLst>
            <a:rect l="0" t="0" r="r" b="b"/>
            <a:pathLst>
              <a:path w="261" h="469">
                <a:moveTo>
                  <a:pt x="0" y="469"/>
                </a:moveTo>
                <a:cubicBezTo>
                  <a:pt x="43" y="391"/>
                  <a:pt x="207" y="98"/>
                  <a:pt x="26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50" name="Freeform 26"/>
          <p:cNvSpPr>
            <a:spLocks/>
          </p:cNvSpPr>
          <p:nvPr/>
        </p:nvSpPr>
        <p:spPr bwMode="auto">
          <a:xfrm>
            <a:off x="4495800" y="3568700"/>
            <a:ext cx="327025" cy="1076325"/>
          </a:xfrm>
          <a:custGeom>
            <a:avLst/>
            <a:gdLst/>
            <a:ahLst/>
            <a:cxnLst>
              <a:cxn ang="0">
                <a:pos x="206" y="678"/>
              </a:cxn>
              <a:cxn ang="0">
                <a:pos x="0" y="0"/>
              </a:cxn>
            </a:cxnLst>
            <a:rect l="0" t="0" r="r" b="b"/>
            <a:pathLst>
              <a:path w="206" h="678">
                <a:moveTo>
                  <a:pt x="206" y="678"/>
                </a:moveTo>
                <a:cubicBezTo>
                  <a:pt x="172" y="565"/>
                  <a:pt x="43" y="141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51" name="Freeform 27"/>
          <p:cNvSpPr>
            <a:spLocks/>
          </p:cNvSpPr>
          <p:nvPr/>
        </p:nvSpPr>
        <p:spPr bwMode="auto">
          <a:xfrm>
            <a:off x="4051300" y="2816225"/>
            <a:ext cx="938213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52" name="Freeform 28"/>
          <p:cNvSpPr>
            <a:spLocks/>
          </p:cNvSpPr>
          <p:nvPr/>
        </p:nvSpPr>
        <p:spPr bwMode="auto">
          <a:xfrm>
            <a:off x="4478338" y="2832100"/>
            <a:ext cx="658812" cy="731838"/>
          </a:xfrm>
          <a:custGeom>
            <a:avLst/>
            <a:gdLst/>
            <a:ahLst/>
            <a:cxnLst>
              <a:cxn ang="0">
                <a:pos x="0" y="461"/>
              </a:cxn>
              <a:cxn ang="0">
                <a:pos x="415" y="0"/>
              </a:cxn>
            </a:cxnLst>
            <a:rect l="0" t="0" r="r" b="b"/>
            <a:pathLst>
              <a:path w="415" h="461">
                <a:moveTo>
                  <a:pt x="0" y="461"/>
                </a:moveTo>
                <a:cubicBezTo>
                  <a:pt x="69" y="384"/>
                  <a:pt x="329" y="96"/>
                  <a:pt x="41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53" name="Freeform 29"/>
          <p:cNvSpPr>
            <a:spLocks/>
          </p:cNvSpPr>
          <p:nvPr/>
        </p:nvSpPr>
        <p:spPr bwMode="auto">
          <a:xfrm>
            <a:off x="4822825" y="4419600"/>
            <a:ext cx="617538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54" name="Freeform 30"/>
          <p:cNvSpPr>
            <a:spLocks/>
          </p:cNvSpPr>
          <p:nvPr/>
        </p:nvSpPr>
        <p:spPr bwMode="auto">
          <a:xfrm>
            <a:off x="5594350" y="4038600"/>
            <a:ext cx="534988" cy="296863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55" name="Freeform 31"/>
          <p:cNvSpPr>
            <a:spLocks/>
          </p:cNvSpPr>
          <p:nvPr/>
        </p:nvSpPr>
        <p:spPr bwMode="auto">
          <a:xfrm>
            <a:off x="5143500" y="2827338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56" name="Freeform 32"/>
          <p:cNvSpPr>
            <a:spLocks/>
          </p:cNvSpPr>
          <p:nvPr/>
        </p:nvSpPr>
        <p:spPr bwMode="auto">
          <a:xfrm>
            <a:off x="4813300" y="1797050"/>
            <a:ext cx="1689100" cy="2122488"/>
          </a:xfrm>
          <a:custGeom>
            <a:avLst/>
            <a:gdLst/>
            <a:ahLst/>
            <a:cxnLst>
              <a:cxn ang="0">
                <a:pos x="933" y="1337"/>
              </a:cxn>
              <a:cxn ang="0">
                <a:pos x="1038" y="971"/>
              </a:cxn>
              <a:cxn ang="0">
                <a:pos x="776" y="253"/>
              </a:cxn>
              <a:cxn ang="0">
                <a:pos x="0" y="0"/>
              </a:cxn>
            </a:cxnLst>
            <a:rect l="0" t="0" r="r" b="b"/>
            <a:pathLst>
              <a:path w="1064" h="1337">
                <a:moveTo>
                  <a:pt x="933" y="1337"/>
                </a:moveTo>
                <a:cubicBezTo>
                  <a:pt x="950" y="1276"/>
                  <a:pt x="1064" y="1152"/>
                  <a:pt x="1038" y="971"/>
                </a:cubicBezTo>
                <a:cubicBezTo>
                  <a:pt x="1012" y="790"/>
                  <a:pt x="949" y="415"/>
                  <a:pt x="776" y="253"/>
                </a:cubicBezTo>
                <a:cubicBezTo>
                  <a:pt x="603" y="91"/>
                  <a:pt x="162" y="53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57" name="Freeform 33"/>
          <p:cNvSpPr>
            <a:spLocks/>
          </p:cNvSpPr>
          <p:nvPr/>
        </p:nvSpPr>
        <p:spPr bwMode="auto">
          <a:xfrm>
            <a:off x="4813300" y="1822450"/>
            <a:ext cx="341313" cy="1004888"/>
          </a:xfrm>
          <a:custGeom>
            <a:avLst/>
            <a:gdLst/>
            <a:ahLst/>
            <a:cxnLst>
              <a:cxn ang="0">
                <a:pos x="215" y="633"/>
              </a:cxn>
              <a:cxn ang="0">
                <a:pos x="0" y="0"/>
              </a:cxn>
            </a:cxnLst>
            <a:rect l="0" t="0" r="r" b="b"/>
            <a:pathLst>
              <a:path w="215" h="633">
                <a:moveTo>
                  <a:pt x="215" y="633"/>
                </a:moveTo>
                <a:cubicBezTo>
                  <a:pt x="179" y="528"/>
                  <a:pt x="45" y="132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58" name="Freeform 34"/>
          <p:cNvSpPr>
            <a:spLocks/>
          </p:cNvSpPr>
          <p:nvPr/>
        </p:nvSpPr>
        <p:spPr bwMode="auto">
          <a:xfrm>
            <a:off x="4038600" y="1822450"/>
            <a:ext cx="774700" cy="1028700"/>
          </a:xfrm>
          <a:custGeom>
            <a:avLst/>
            <a:gdLst/>
            <a:ahLst/>
            <a:cxnLst>
              <a:cxn ang="0">
                <a:pos x="0" y="648"/>
              </a:cxn>
              <a:cxn ang="0">
                <a:pos x="112" y="319"/>
              </a:cxn>
              <a:cxn ang="0">
                <a:pos x="488" y="0"/>
              </a:cxn>
            </a:cxnLst>
            <a:rect l="0" t="0" r="r" b="b"/>
            <a:pathLst>
              <a:path w="488" h="648">
                <a:moveTo>
                  <a:pt x="0" y="648"/>
                </a:moveTo>
                <a:cubicBezTo>
                  <a:pt x="19" y="593"/>
                  <a:pt x="31" y="427"/>
                  <a:pt x="112" y="319"/>
                </a:cubicBezTo>
                <a:cubicBezTo>
                  <a:pt x="193" y="211"/>
                  <a:pt x="410" y="66"/>
                  <a:pt x="48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59" name="Freeform 35"/>
          <p:cNvSpPr>
            <a:spLocks/>
          </p:cNvSpPr>
          <p:nvPr/>
        </p:nvSpPr>
        <p:spPr bwMode="auto">
          <a:xfrm>
            <a:off x="3325813" y="2911475"/>
            <a:ext cx="546100" cy="700088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60" name="Freeform 36"/>
          <p:cNvSpPr>
            <a:spLocks/>
          </p:cNvSpPr>
          <p:nvPr/>
        </p:nvSpPr>
        <p:spPr bwMode="auto">
          <a:xfrm>
            <a:off x="3325813" y="3540125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61" name="Freeform 37"/>
          <p:cNvSpPr>
            <a:spLocks/>
          </p:cNvSpPr>
          <p:nvPr/>
        </p:nvSpPr>
        <p:spPr bwMode="auto">
          <a:xfrm>
            <a:off x="3314700" y="3622675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62" name="Freeform 38"/>
          <p:cNvSpPr>
            <a:spLocks/>
          </p:cNvSpPr>
          <p:nvPr/>
        </p:nvSpPr>
        <p:spPr bwMode="auto">
          <a:xfrm>
            <a:off x="3184525" y="1822450"/>
            <a:ext cx="1622425" cy="1776413"/>
          </a:xfrm>
          <a:custGeom>
            <a:avLst/>
            <a:gdLst/>
            <a:ahLst/>
            <a:cxnLst>
              <a:cxn ang="0">
                <a:pos x="82" y="1119"/>
              </a:cxn>
              <a:cxn ang="0">
                <a:pos x="157" y="259"/>
              </a:cxn>
              <a:cxn ang="0">
                <a:pos x="1022" y="0"/>
              </a:cxn>
            </a:cxnLst>
            <a:rect l="0" t="0" r="r" b="b"/>
            <a:pathLst>
              <a:path w="1022" h="1119">
                <a:moveTo>
                  <a:pt x="82" y="1119"/>
                </a:moveTo>
                <a:cubicBezTo>
                  <a:pt x="94" y="976"/>
                  <a:pt x="0" y="446"/>
                  <a:pt x="157" y="259"/>
                </a:cubicBezTo>
                <a:cubicBezTo>
                  <a:pt x="314" y="72"/>
                  <a:pt x="842" y="54"/>
                  <a:pt x="102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63" name="Freeform 39"/>
          <p:cNvSpPr>
            <a:spLocks/>
          </p:cNvSpPr>
          <p:nvPr/>
        </p:nvSpPr>
        <p:spPr bwMode="auto">
          <a:xfrm>
            <a:off x="2233613" y="3446463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64" name="Rectangle 40"/>
          <p:cNvSpPr>
            <a:spLocks noChangeArrowheads="1"/>
          </p:cNvSpPr>
          <p:nvPr/>
        </p:nvSpPr>
        <p:spPr bwMode="auto">
          <a:xfrm>
            <a:off x="2259013" y="1806575"/>
            <a:ext cx="5116512" cy="42148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65" name="Oval 41"/>
          <p:cNvSpPr>
            <a:spLocks noChangeArrowheads="1"/>
          </p:cNvSpPr>
          <p:nvPr/>
        </p:nvSpPr>
        <p:spPr bwMode="auto">
          <a:xfrm>
            <a:off x="3649663" y="494506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66" name="Oval 42"/>
          <p:cNvSpPr>
            <a:spLocks noChangeArrowheads="1"/>
          </p:cNvSpPr>
          <p:nvPr/>
        </p:nvSpPr>
        <p:spPr bwMode="auto">
          <a:xfrm>
            <a:off x="3967163" y="42021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67" name="Oval 43"/>
          <p:cNvSpPr>
            <a:spLocks noChangeArrowheads="1"/>
          </p:cNvSpPr>
          <p:nvPr/>
        </p:nvSpPr>
        <p:spPr bwMode="auto">
          <a:xfrm>
            <a:off x="3236913" y="352266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68" name="Oval 44"/>
          <p:cNvSpPr>
            <a:spLocks noChangeArrowheads="1"/>
          </p:cNvSpPr>
          <p:nvPr/>
        </p:nvSpPr>
        <p:spPr bwMode="auto">
          <a:xfrm>
            <a:off x="3954463" y="27543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69" name="Oval 45"/>
          <p:cNvSpPr>
            <a:spLocks noChangeArrowheads="1"/>
          </p:cNvSpPr>
          <p:nvPr/>
        </p:nvSpPr>
        <p:spPr bwMode="auto">
          <a:xfrm>
            <a:off x="5053013" y="27289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70" name="Oval 46"/>
          <p:cNvSpPr>
            <a:spLocks noChangeArrowheads="1"/>
          </p:cNvSpPr>
          <p:nvPr/>
        </p:nvSpPr>
        <p:spPr bwMode="auto">
          <a:xfrm>
            <a:off x="6189663" y="38465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71" name="Oval 47"/>
          <p:cNvSpPr>
            <a:spLocks noChangeArrowheads="1"/>
          </p:cNvSpPr>
          <p:nvPr/>
        </p:nvSpPr>
        <p:spPr bwMode="auto">
          <a:xfrm>
            <a:off x="5497513" y="42529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72" name="Oval 48"/>
          <p:cNvSpPr>
            <a:spLocks noChangeArrowheads="1"/>
          </p:cNvSpPr>
          <p:nvPr/>
        </p:nvSpPr>
        <p:spPr bwMode="auto">
          <a:xfrm>
            <a:off x="4729163" y="45577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73" name="Oval 49"/>
          <p:cNvSpPr>
            <a:spLocks noChangeArrowheads="1"/>
          </p:cNvSpPr>
          <p:nvPr/>
        </p:nvSpPr>
        <p:spPr bwMode="auto">
          <a:xfrm>
            <a:off x="4392613" y="345916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74" name="Rectangle 50"/>
          <p:cNvSpPr>
            <a:spLocks noChangeArrowheads="1"/>
          </p:cNvSpPr>
          <p:nvPr/>
        </p:nvSpPr>
        <p:spPr bwMode="auto">
          <a:xfrm>
            <a:off x="7288213" y="3824288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75" name="Freeform 51"/>
          <p:cNvSpPr>
            <a:spLocks/>
          </p:cNvSpPr>
          <p:nvPr/>
        </p:nvSpPr>
        <p:spPr bwMode="auto">
          <a:xfrm>
            <a:off x="2257425" y="3884613"/>
            <a:ext cx="1306513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76" name="Rectangle 52"/>
          <p:cNvSpPr>
            <a:spLocks noChangeArrowheads="1"/>
          </p:cNvSpPr>
          <p:nvPr/>
        </p:nvSpPr>
        <p:spPr bwMode="auto">
          <a:xfrm>
            <a:off x="4729163" y="1717675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77" name="Rectangle 53"/>
          <p:cNvSpPr>
            <a:spLocks noChangeArrowheads="1"/>
          </p:cNvSpPr>
          <p:nvPr/>
        </p:nvSpPr>
        <p:spPr bwMode="auto">
          <a:xfrm>
            <a:off x="4729163" y="5932488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8278" name="Rectangle 54"/>
          <p:cNvSpPr>
            <a:spLocks noChangeArrowheads="1"/>
          </p:cNvSpPr>
          <p:nvPr/>
        </p:nvSpPr>
        <p:spPr bwMode="auto">
          <a:xfrm>
            <a:off x="2170113" y="3824288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edge labeling</a:t>
            </a:r>
          </a:p>
        </p:txBody>
      </p:sp>
      <p:grpSp>
        <p:nvGrpSpPr>
          <p:cNvPr id="305156" name="Group 4"/>
          <p:cNvGrpSpPr>
            <a:grpSpLocks/>
          </p:cNvGrpSpPr>
          <p:nvPr/>
        </p:nvGrpSpPr>
        <p:grpSpPr bwMode="auto">
          <a:xfrm>
            <a:off x="3017838" y="2473325"/>
            <a:ext cx="3600450" cy="2879725"/>
            <a:chOff x="1066" y="1253"/>
            <a:chExt cx="2268" cy="1814"/>
          </a:xfrm>
        </p:grpSpPr>
        <p:sp>
          <p:nvSpPr>
            <p:cNvPr id="305157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5158" name="Rectangle 6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5159" name="Rectangle 7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5160" name="Rectangle 8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5161" name="Rectangle 9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5162" name="Rectangle 10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5163" name="Rectangle 11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5164" name="Rectangle 12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5165" name="Rectangle 13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05166" name="Freeform 14"/>
          <p:cNvSpPr>
            <a:spLocks/>
          </p:cNvSpPr>
          <p:nvPr/>
        </p:nvSpPr>
        <p:spPr bwMode="auto">
          <a:xfrm>
            <a:off x="3181350" y="3765550"/>
            <a:ext cx="560388" cy="1271588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67" name="Freeform 15"/>
          <p:cNvSpPr>
            <a:spLocks/>
          </p:cNvSpPr>
          <p:nvPr/>
        </p:nvSpPr>
        <p:spPr bwMode="auto">
          <a:xfrm>
            <a:off x="3730625" y="4443413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68" name="Freeform 16"/>
          <p:cNvSpPr>
            <a:spLocks/>
          </p:cNvSpPr>
          <p:nvPr/>
        </p:nvSpPr>
        <p:spPr bwMode="auto">
          <a:xfrm>
            <a:off x="5286375" y="2970213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69" name="Freeform 17"/>
          <p:cNvSpPr>
            <a:spLocks/>
          </p:cNvSpPr>
          <p:nvPr/>
        </p:nvSpPr>
        <p:spPr bwMode="auto">
          <a:xfrm>
            <a:off x="3741738" y="4846638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70" name="Freeform 18"/>
          <p:cNvSpPr>
            <a:spLocks/>
          </p:cNvSpPr>
          <p:nvPr/>
        </p:nvSpPr>
        <p:spPr bwMode="auto">
          <a:xfrm>
            <a:off x="4122738" y="3028950"/>
            <a:ext cx="342900" cy="534988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71" name="Freeform 19"/>
          <p:cNvSpPr>
            <a:spLocks/>
          </p:cNvSpPr>
          <p:nvPr/>
        </p:nvSpPr>
        <p:spPr bwMode="auto">
          <a:xfrm>
            <a:off x="4465638" y="3563938"/>
            <a:ext cx="1141412" cy="617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72" name="Freeform 20"/>
          <p:cNvSpPr>
            <a:spLocks/>
          </p:cNvSpPr>
          <p:nvPr/>
        </p:nvSpPr>
        <p:spPr bwMode="auto">
          <a:xfrm>
            <a:off x="6283325" y="3919538"/>
            <a:ext cx="938213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73" name="Freeform 21"/>
          <p:cNvSpPr>
            <a:spLocks/>
          </p:cNvSpPr>
          <p:nvPr/>
        </p:nvSpPr>
        <p:spPr bwMode="auto">
          <a:xfrm>
            <a:off x="4051300" y="4287838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74" name="Freeform 22"/>
          <p:cNvSpPr>
            <a:spLocks/>
          </p:cNvSpPr>
          <p:nvPr/>
        </p:nvSpPr>
        <p:spPr bwMode="auto">
          <a:xfrm>
            <a:off x="4062413" y="3694113"/>
            <a:ext cx="344487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75" name="Freeform 23"/>
          <p:cNvSpPr>
            <a:spLocks/>
          </p:cNvSpPr>
          <p:nvPr/>
        </p:nvSpPr>
        <p:spPr bwMode="auto">
          <a:xfrm>
            <a:off x="4597400" y="3706813"/>
            <a:ext cx="225425" cy="938212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76" name="Freeform 24"/>
          <p:cNvSpPr>
            <a:spLocks/>
          </p:cNvSpPr>
          <p:nvPr/>
        </p:nvSpPr>
        <p:spPr bwMode="auto">
          <a:xfrm>
            <a:off x="4051300" y="2816225"/>
            <a:ext cx="938213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77" name="Freeform 25"/>
          <p:cNvSpPr>
            <a:spLocks/>
          </p:cNvSpPr>
          <p:nvPr/>
        </p:nvSpPr>
        <p:spPr bwMode="auto">
          <a:xfrm>
            <a:off x="4478338" y="2957513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78" name="Freeform 26"/>
          <p:cNvSpPr>
            <a:spLocks/>
          </p:cNvSpPr>
          <p:nvPr/>
        </p:nvSpPr>
        <p:spPr bwMode="auto">
          <a:xfrm>
            <a:off x="4822825" y="4419600"/>
            <a:ext cx="617538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79" name="Freeform 27"/>
          <p:cNvSpPr>
            <a:spLocks/>
          </p:cNvSpPr>
          <p:nvPr/>
        </p:nvSpPr>
        <p:spPr bwMode="auto">
          <a:xfrm>
            <a:off x="5594350" y="4038600"/>
            <a:ext cx="534988" cy="296863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80" name="Freeform 28"/>
          <p:cNvSpPr>
            <a:spLocks/>
          </p:cNvSpPr>
          <p:nvPr/>
        </p:nvSpPr>
        <p:spPr bwMode="auto">
          <a:xfrm>
            <a:off x="5143500" y="2827338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81" name="Freeform 29"/>
          <p:cNvSpPr>
            <a:spLocks/>
          </p:cNvSpPr>
          <p:nvPr/>
        </p:nvSpPr>
        <p:spPr bwMode="auto">
          <a:xfrm>
            <a:off x="5000625" y="1889125"/>
            <a:ext cx="1501775" cy="2030413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82" name="Freeform 30"/>
          <p:cNvSpPr>
            <a:spLocks/>
          </p:cNvSpPr>
          <p:nvPr/>
        </p:nvSpPr>
        <p:spPr bwMode="auto">
          <a:xfrm>
            <a:off x="4905375" y="1973263"/>
            <a:ext cx="249238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83" name="Freeform 31"/>
          <p:cNvSpPr>
            <a:spLocks/>
          </p:cNvSpPr>
          <p:nvPr/>
        </p:nvSpPr>
        <p:spPr bwMode="auto">
          <a:xfrm>
            <a:off x="4038600" y="1936750"/>
            <a:ext cx="630238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84" name="Freeform 32"/>
          <p:cNvSpPr>
            <a:spLocks/>
          </p:cNvSpPr>
          <p:nvPr/>
        </p:nvSpPr>
        <p:spPr bwMode="auto">
          <a:xfrm>
            <a:off x="3325813" y="2911475"/>
            <a:ext cx="546100" cy="700088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85" name="Freeform 33"/>
          <p:cNvSpPr>
            <a:spLocks/>
          </p:cNvSpPr>
          <p:nvPr/>
        </p:nvSpPr>
        <p:spPr bwMode="auto">
          <a:xfrm>
            <a:off x="3325813" y="3540125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86" name="Freeform 34"/>
          <p:cNvSpPr>
            <a:spLocks/>
          </p:cNvSpPr>
          <p:nvPr/>
        </p:nvSpPr>
        <p:spPr bwMode="auto">
          <a:xfrm>
            <a:off x="3314700" y="3622675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87" name="Freeform 35"/>
          <p:cNvSpPr>
            <a:spLocks/>
          </p:cNvSpPr>
          <p:nvPr/>
        </p:nvSpPr>
        <p:spPr bwMode="auto">
          <a:xfrm>
            <a:off x="3222625" y="1889125"/>
            <a:ext cx="1362075" cy="1709738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88" name="Freeform 36"/>
          <p:cNvSpPr>
            <a:spLocks/>
          </p:cNvSpPr>
          <p:nvPr/>
        </p:nvSpPr>
        <p:spPr bwMode="auto">
          <a:xfrm>
            <a:off x="2233613" y="3446463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89" name="Rectangle 37"/>
          <p:cNvSpPr>
            <a:spLocks noChangeArrowheads="1"/>
          </p:cNvSpPr>
          <p:nvPr/>
        </p:nvSpPr>
        <p:spPr bwMode="auto">
          <a:xfrm>
            <a:off x="2259013" y="1806575"/>
            <a:ext cx="5116512" cy="42148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90" name="Oval 38"/>
          <p:cNvSpPr>
            <a:spLocks noChangeArrowheads="1"/>
          </p:cNvSpPr>
          <p:nvPr/>
        </p:nvSpPr>
        <p:spPr bwMode="auto">
          <a:xfrm>
            <a:off x="3649663" y="494506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91" name="Oval 39"/>
          <p:cNvSpPr>
            <a:spLocks noChangeArrowheads="1"/>
          </p:cNvSpPr>
          <p:nvPr/>
        </p:nvSpPr>
        <p:spPr bwMode="auto">
          <a:xfrm>
            <a:off x="3967163" y="42021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92" name="Oval 40"/>
          <p:cNvSpPr>
            <a:spLocks noChangeArrowheads="1"/>
          </p:cNvSpPr>
          <p:nvPr/>
        </p:nvSpPr>
        <p:spPr bwMode="auto">
          <a:xfrm>
            <a:off x="3236913" y="352266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93" name="Oval 41"/>
          <p:cNvSpPr>
            <a:spLocks noChangeArrowheads="1"/>
          </p:cNvSpPr>
          <p:nvPr/>
        </p:nvSpPr>
        <p:spPr bwMode="auto">
          <a:xfrm>
            <a:off x="3954463" y="27543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94" name="Oval 42"/>
          <p:cNvSpPr>
            <a:spLocks noChangeArrowheads="1"/>
          </p:cNvSpPr>
          <p:nvPr/>
        </p:nvSpPr>
        <p:spPr bwMode="auto">
          <a:xfrm>
            <a:off x="5053013" y="27289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95" name="Oval 43"/>
          <p:cNvSpPr>
            <a:spLocks noChangeArrowheads="1"/>
          </p:cNvSpPr>
          <p:nvPr/>
        </p:nvSpPr>
        <p:spPr bwMode="auto">
          <a:xfrm>
            <a:off x="6189663" y="38465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96" name="Oval 44"/>
          <p:cNvSpPr>
            <a:spLocks noChangeArrowheads="1"/>
          </p:cNvSpPr>
          <p:nvPr/>
        </p:nvSpPr>
        <p:spPr bwMode="auto">
          <a:xfrm>
            <a:off x="5497513" y="42529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97" name="Oval 45"/>
          <p:cNvSpPr>
            <a:spLocks noChangeArrowheads="1"/>
          </p:cNvSpPr>
          <p:nvPr/>
        </p:nvSpPr>
        <p:spPr bwMode="auto">
          <a:xfrm>
            <a:off x="4729163" y="455771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98" name="Oval 46"/>
          <p:cNvSpPr>
            <a:spLocks noChangeArrowheads="1"/>
          </p:cNvSpPr>
          <p:nvPr/>
        </p:nvSpPr>
        <p:spPr bwMode="auto">
          <a:xfrm>
            <a:off x="4392613" y="345916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199" name="Rectangle 47"/>
          <p:cNvSpPr>
            <a:spLocks noChangeArrowheads="1"/>
          </p:cNvSpPr>
          <p:nvPr/>
        </p:nvSpPr>
        <p:spPr bwMode="auto">
          <a:xfrm>
            <a:off x="7288213" y="3824288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200" name="Freeform 48"/>
          <p:cNvSpPr>
            <a:spLocks/>
          </p:cNvSpPr>
          <p:nvPr/>
        </p:nvSpPr>
        <p:spPr bwMode="auto">
          <a:xfrm>
            <a:off x="3629025" y="5226050"/>
            <a:ext cx="1181100" cy="795338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201" name="Freeform 49"/>
          <p:cNvSpPr>
            <a:spLocks/>
          </p:cNvSpPr>
          <p:nvPr/>
        </p:nvSpPr>
        <p:spPr bwMode="auto">
          <a:xfrm>
            <a:off x="4822825" y="4905375"/>
            <a:ext cx="11113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202" name="Freeform 50"/>
          <p:cNvSpPr>
            <a:spLocks/>
          </p:cNvSpPr>
          <p:nvPr/>
        </p:nvSpPr>
        <p:spPr bwMode="auto">
          <a:xfrm>
            <a:off x="4846638" y="4549775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203" name="Freeform 51"/>
          <p:cNvSpPr>
            <a:spLocks/>
          </p:cNvSpPr>
          <p:nvPr/>
        </p:nvSpPr>
        <p:spPr bwMode="auto">
          <a:xfrm>
            <a:off x="4810125" y="4122738"/>
            <a:ext cx="1565275" cy="1887537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204" name="Freeform 52"/>
          <p:cNvSpPr>
            <a:spLocks/>
          </p:cNvSpPr>
          <p:nvPr/>
        </p:nvSpPr>
        <p:spPr bwMode="auto">
          <a:xfrm>
            <a:off x="2257425" y="3884613"/>
            <a:ext cx="1306513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205" name="Rectangle 53"/>
          <p:cNvSpPr>
            <a:spLocks noChangeArrowheads="1"/>
          </p:cNvSpPr>
          <p:nvPr/>
        </p:nvSpPr>
        <p:spPr bwMode="auto">
          <a:xfrm>
            <a:off x="4729163" y="1717675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206" name="Rectangle 54"/>
          <p:cNvSpPr>
            <a:spLocks noChangeArrowheads="1"/>
          </p:cNvSpPr>
          <p:nvPr/>
        </p:nvSpPr>
        <p:spPr bwMode="auto">
          <a:xfrm>
            <a:off x="4729163" y="5932488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207" name="Rectangle 55"/>
          <p:cNvSpPr>
            <a:spLocks noChangeArrowheads="1"/>
          </p:cNvSpPr>
          <p:nvPr/>
        </p:nvSpPr>
        <p:spPr bwMode="auto">
          <a:xfrm>
            <a:off x="2170113" y="3824288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5208" name="Rectangle 56"/>
          <p:cNvSpPr>
            <a:spLocks noChangeArrowheads="1"/>
          </p:cNvSpPr>
          <p:nvPr/>
        </p:nvSpPr>
        <p:spPr bwMode="auto">
          <a:xfrm>
            <a:off x="1284288" y="2124075"/>
            <a:ext cx="6575425" cy="10445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90000"/>
              <a:buFont typeface="Wingdings" pitchFamily="2" charset="2"/>
              <a:buNone/>
            </a:pPr>
            <a:r>
              <a:rPr lang="en-US" sz="2000">
                <a:solidFill>
                  <a:srgbClr val="FFFF00"/>
                </a:solidFill>
              </a:rPr>
              <a:t>[Kant and He ’97]</a:t>
            </a:r>
            <a:br>
              <a:rPr lang="en-US" sz="2000">
                <a:solidFill>
                  <a:srgbClr val="FFFF00"/>
                </a:solidFill>
              </a:rPr>
            </a:br>
            <a:r>
              <a:rPr lang="en-US" sz="2000">
                <a:solidFill>
                  <a:srgbClr val="FFFF00"/>
                </a:solidFill>
              </a:rPr>
              <a:t>	</a:t>
            </a:r>
            <a:r>
              <a:rPr lang="en-US" sz="2000">
                <a:solidFill>
                  <a:schemeClr val="bg1"/>
                </a:solidFill>
              </a:rPr>
              <a:t>Every regular edge labeling uniquely defines an 	equivalence class of rectangular duals.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20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itle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/>
              <a:t>Layouts that are not one-sided …</a:t>
            </a:r>
            <a:endParaRPr lang="nl-NL"/>
          </a:p>
        </p:txBody>
      </p:sp>
      <p:sp>
        <p:nvSpPr>
          <p:cNvPr id="92" name="TextBox 44"/>
          <p:cNvSpPr txBox="1">
            <a:spLocks noChangeArrowheads="1"/>
          </p:cNvSpPr>
          <p:nvPr/>
        </p:nvSpPr>
        <p:spPr bwMode="auto">
          <a:xfrm>
            <a:off x="1208088" y="5462588"/>
            <a:ext cx="668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search for regular edge labelings without these patterns…</a:t>
            </a:r>
            <a:endParaRPr lang="nl-NL" sz="2000" i="1"/>
          </a:p>
        </p:txBody>
      </p:sp>
      <p:grpSp>
        <p:nvGrpSpPr>
          <p:cNvPr id="294990" name="Group 78"/>
          <p:cNvGrpSpPr>
            <a:grpSpLocks/>
          </p:cNvGrpSpPr>
          <p:nvPr/>
        </p:nvGrpSpPr>
        <p:grpSpPr bwMode="auto">
          <a:xfrm>
            <a:off x="1644650" y="1679575"/>
            <a:ext cx="2479675" cy="3289300"/>
            <a:chOff x="1036" y="1058"/>
            <a:chExt cx="1562" cy="2072"/>
          </a:xfrm>
        </p:grpSpPr>
        <p:sp>
          <p:nvSpPr>
            <p:cNvPr id="294966" name="Rectangle 54"/>
            <p:cNvSpPr>
              <a:spLocks noChangeArrowheads="1"/>
            </p:cNvSpPr>
            <p:nvPr/>
          </p:nvSpPr>
          <p:spPr bwMode="auto">
            <a:xfrm>
              <a:off x="1264" y="1286"/>
              <a:ext cx="794" cy="11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65" name="Rectangle 53"/>
            <p:cNvSpPr>
              <a:spLocks noChangeArrowheads="1"/>
            </p:cNvSpPr>
            <p:nvPr/>
          </p:nvSpPr>
          <p:spPr bwMode="auto">
            <a:xfrm>
              <a:off x="2058" y="1768"/>
              <a:ext cx="539" cy="13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61" name="Rectangle 49"/>
            <p:cNvSpPr>
              <a:spLocks noChangeArrowheads="1"/>
            </p:cNvSpPr>
            <p:nvPr/>
          </p:nvSpPr>
          <p:spPr bwMode="auto">
            <a:xfrm>
              <a:off x="1036" y="1058"/>
              <a:ext cx="1562" cy="2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62" name="Rectangle 50"/>
            <p:cNvSpPr>
              <a:spLocks noChangeArrowheads="1"/>
            </p:cNvSpPr>
            <p:nvPr/>
          </p:nvSpPr>
          <p:spPr bwMode="auto">
            <a:xfrm>
              <a:off x="1037" y="1059"/>
              <a:ext cx="227" cy="13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63" name="Rectangle 51"/>
            <p:cNvSpPr>
              <a:spLocks noChangeArrowheads="1"/>
            </p:cNvSpPr>
            <p:nvPr/>
          </p:nvSpPr>
          <p:spPr bwMode="auto">
            <a:xfrm>
              <a:off x="1264" y="1059"/>
              <a:ext cx="1333" cy="2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64" name="Rectangle 52"/>
            <p:cNvSpPr>
              <a:spLocks noChangeArrowheads="1"/>
            </p:cNvSpPr>
            <p:nvPr/>
          </p:nvSpPr>
          <p:spPr bwMode="auto">
            <a:xfrm>
              <a:off x="2058" y="1286"/>
              <a:ext cx="539" cy="48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67" name="Rectangle 55"/>
            <p:cNvSpPr>
              <a:spLocks noChangeArrowheads="1"/>
            </p:cNvSpPr>
            <p:nvPr/>
          </p:nvSpPr>
          <p:spPr bwMode="auto">
            <a:xfrm>
              <a:off x="1037" y="2392"/>
              <a:ext cx="170" cy="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68" name="Rectangle 56"/>
            <p:cNvSpPr>
              <a:spLocks noChangeArrowheads="1"/>
            </p:cNvSpPr>
            <p:nvPr/>
          </p:nvSpPr>
          <p:spPr bwMode="auto">
            <a:xfrm>
              <a:off x="1207" y="2392"/>
              <a:ext cx="227" cy="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Rounded Rectangle 85"/>
          <p:cNvSpPr>
            <a:spLocks noChangeArrowheads="1"/>
          </p:cNvSpPr>
          <p:nvPr/>
        </p:nvSpPr>
        <p:spPr bwMode="auto">
          <a:xfrm>
            <a:off x="2960688" y="2501900"/>
            <a:ext cx="674687" cy="1566863"/>
          </a:xfrm>
          <a:prstGeom prst="roundRect">
            <a:avLst>
              <a:gd name="adj" fmla="val 16667"/>
            </a:avLst>
          </a:prstGeom>
          <a:solidFill>
            <a:srgbClr val="7B7B7B">
              <a:alpha val="50000"/>
            </a:srgbClr>
          </a:solidFill>
          <a:ln w="25400" algn="ctr">
            <a:solidFill>
              <a:schemeClr val="folHlink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nl-NL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Rounded Rectangle 84"/>
          <p:cNvSpPr>
            <a:spLocks noChangeArrowheads="1"/>
          </p:cNvSpPr>
          <p:nvPr/>
        </p:nvSpPr>
        <p:spPr bwMode="auto">
          <a:xfrm>
            <a:off x="1751013" y="3467100"/>
            <a:ext cx="395287" cy="658813"/>
          </a:xfrm>
          <a:prstGeom prst="roundRect">
            <a:avLst>
              <a:gd name="adj" fmla="val 16667"/>
            </a:avLst>
          </a:prstGeom>
          <a:solidFill>
            <a:srgbClr val="7B7B7B">
              <a:alpha val="50000"/>
            </a:srgbClr>
          </a:solidFill>
          <a:ln w="25400" algn="ctr">
            <a:solidFill>
              <a:schemeClr val="folHlink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nl-NL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294989" name="Group 77"/>
          <p:cNvGrpSpPr>
            <a:grpSpLocks/>
          </p:cNvGrpSpPr>
          <p:nvPr/>
        </p:nvGrpSpPr>
        <p:grpSpPr bwMode="auto">
          <a:xfrm>
            <a:off x="5610225" y="3527425"/>
            <a:ext cx="1217613" cy="1227138"/>
            <a:chOff x="3534" y="2222"/>
            <a:chExt cx="767" cy="773"/>
          </a:xfrm>
        </p:grpSpPr>
        <p:sp>
          <p:nvSpPr>
            <p:cNvPr id="53" name="Rounded Rectangle 52"/>
            <p:cNvSpPr>
              <a:spLocks noChangeArrowheads="1"/>
            </p:cNvSpPr>
            <p:nvPr/>
          </p:nvSpPr>
          <p:spPr bwMode="auto">
            <a:xfrm>
              <a:off x="3534" y="2222"/>
              <a:ext cx="767" cy="773"/>
            </a:xfrm>
            <a:prstGeom prst="roundRect">
              <a:avLst>
                <a:gd name="adj" fmla="val 16667"/>
              </a:avLst>
            </a:prstGeom>
            <a:solidFill>
              <a:srgbClr val="7B7B7B">
                <a:alpha val="50000"/>
              </a:srgbClr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nl-NL" dirty="0">
                <a:solidFill>
                  <a:schemeClr val="lt1"/>
                </a:solidFill>
                <a:latin typeface="+mn-lt"/>
              </a:endParaRPr>
            </a:p>
          </p:txBody>
        </p:sp>
        <p:cxnSp>
          <p:nvCxnSpPr>
            <p:cNvPr id="71" name="Straight Connector 70"/>
            <p:cNvCxnSpPr>
              <a:cxnSpLocks noChangeShapeType="1"/>
            </p:cNvCxnSpPr>
            <p:nvPr/>
          </p:nvCxnSpPr>
          <p:spPr bwMode="auto">
            <a:xfrm>
              <a:off x="3614" y="2593"/>
              <a:ext cx="664" cy="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Straight Connector 71"/>
            <p:cNvCxnSpPr>
              <a:cxnSpLocks noChangeShapeType="1"/>
            </p:cNvCxnSpPr>
            <p:nvPr/>
          </p:nvCxnSpPr>
          <p:spPr bwMode="auto">
            <a:xfrm>
              <a:off x="3929" y="2590"/>
              <a:ext cx="0" cy="3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>
              <a:off x="3821" y="2278"/>
              <a:ext cx="0" cy="31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4974" name="Oval 62"/>
            <p:cNvSpPr>
              <a:spLocks noChangeArrowheads="1"/>
            </p:cNvSpPr>
            <p:nvPr/>
          </p:nvSpPr>
          <p:spPr bwMode="auto">
            <a:xfrm>
              <a:off x="4127" y="2307"/>
              <a:ext cx="120" cy="12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77" name="Freeform 65"/>
            <p:cNvSpPr>
              <a:spLocks/>
            </p:cNvSpPr>
            <p:nvPr/>
          </p:nvSpPr>
          <p:spPr bwMode="auto">
            <a:xfrm>
              <a:off x="3672" y="2790"/>
              <a:ext cx="424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24" y="0"/>
                </a:cxn>
              </a:cxnLst>
              <a:rect l="0" t="0" r="r" b="b"/>
              <a:pathLst>
                <a:path w="424" h="4">
                  <a:moveTo>
                    <a:pt x="0" y="4"/>
                  </a:moveTo>
                  <a:cubicBezTo>
                    <a:pt x="71" y="3"/>
                    <a:pt x="336" y="1"/>
                    <a:pt x="424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78" name="Freeform 66"/>
            <p:cNvSpPr>
              <a:spLocks/>
            </p:cNvSpPr>
            <p:nvPr/>
          </p:nvSpPr>
          <p:spPr bwMode="auto">
            <a:xfrm>
              <a:off x="4184" y="2462"/>
              <a:ext cx="4" cy="336"/>
            </a:xfrm>
            <a:custGeom>
              <a:avLst/>
              <a:gdLst/>
              <a:ahLst/>
              <a:cxnLst>
                <a:cxn ang="0">
                  <a:pos x="4" y="336"/>
                </a:cxn>
                <a:cxn ang="0">
                  <a:pos x="0" y="0"/>
                </a:cxn>
              </a:cxnLst>
              <a:rect l="0" t="0" r="r" b="b"/>
              <a:pathLst>
                <a:path w="4" h="336">
                  <a:moveTo>
                    <a:pt x="4" y="336"/>
                  </a:moveTo>
                  <a:cubicBezTo>
                    <a:pt x="3" y="280"/>
                    <a:pt x="1" y="7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80" name="Freeform 68"/>
            <p:cNvSpPr>
              <a:spLocks/>
            </p:cNvSpPr>
            <p:nvPr/>
          </p:nvSpPr>
          <p:spPr bwMode="auto">
            <a:xfrm>
              <a:off x="3672" y="2364"/>
              <a:ext cx="424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24" y="0"/>
                </a:cxn>
              </a:cxnLst>
              <a:rect l="0" t="0" r="r" b="b"/>
              <a:pathLst>
                <a:path w="424" h="4">
                  <a:moveTo>
                    <a:pt x="0" y="4"/>
                  </a:moveTo>
                  <a:cubicBezTo>
                    <a:pt x="71" y="3"/>
                    <a:pt x="336" y="1"/>
                    <a:pt x="424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73" name="Oval 61"/>
            <p:cNvSpPr>
              <a:spLocks noChangeArrowheads="1"/>
            </p:cNvSpPr>
            <p:nvPr/>
          </p:nvSpPr>
          <p:spPr bwMode="auto">
            <a:xfrm>
              <a:off x="3617" y="2307"/>
              <a:ext cx="120" cy="12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84" name="Freeform 72"/>
            <p:cNvSpPr>
              <a:spLocks/>
            </p:cNvSpPr>
            <p:nvPr/>
          </p:nvSpPr>
          <p:spPr bwMode="auto">
            <a:xfrm>
              <a:off x="3674" y="2462"/>
              <a:ext cx="4" cy="336"/>
            </a:xfrm>
            <a:custGeom>
              <a:avLst/>
              <a:gdLst/>
              <a:ahLst/>
              <a:cxnLst>
                <a:cxn ang="0">
                  <a:pos x="4" y="336"/>
                </a:cxn>
                <a:cxn ang="0">
                  <a:pos x="0" y="0"/>
                </a:cxn>
              </a:cxnLst>
              <a:rect l="0" t="0" r="r" b="b"/>
              <a:pathLst>
                <a:path w="4" h="336">
                  <a:moveTo>
                    <a:pt x="4" y="336"/>
                  </a:moveTo>
                  <a:cubicBezTo>
                    <a:pt x="3" y="280"/>
                    <a:pt x="1" y="7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85" name="Freeform 73"/>
            <p:cNvSpPr>
              <a:spLocks/>
            </p:cNvSpPr>
            <p:nvPr/>
          </p:nvSpPr>
          <p:spPr bwMode="auto">
            <a:xfrm>
              <a:off x="3676" y="2438"/>
              <a:ext cx="436" cy="360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436" y="0"/>
                </a:cxn>
              </a:cxnLst>
              <a:rect l="0" t="0" r="r" b="b"/>
              <a:pathLst>
                <a:path w="436" h="360">
                  <a:moveTo>
                    <a:pt x="0" y="360"/>
                  </a:moveTo>
                  <a:cubicBezTo>
                    <a:pt x="73" y="300"/>
                    <a:pt x="345" y="75"/>
                    <a:pt x="436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76" name="Oval 64"/>
            <p:cNvSpPr>
              <a:spLocks noChangeArrowheads="1"/>
            </p:cNvSpPr>
            <p:nvPr/>
          </p:nvSpPr>
          <p:spPr bwMode="auto">
            <a:xfrm>
              <a:off x="4127" y="2732"/>
              <a:ext cx="120" cy="12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75" name="Oval 63"/>
            <p:cNvSpPr>
              <a:spLocks noChangeArrowheads="1"/>
            </p:cNvSpPr>
            <p:nvPr/>
          </p:nvSpPr>
          <p:spPr bwMode="auto">
            <a:xfrm>
              <a:off x="3617" y="2732"/>
              <a:ext cx="120" cy="12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4988" name="Group 76"/>
          <p:cNvGrpSpPr>
            <a:grpSpLocks/>
          </p:cNvGrpSpPr>
          <p:nvPr/>
        </p:nvGrpSpPr>
        <p:grpSpPr bwMode="auto">
          <a:xfrm>
            <a:off x="5592763" y="1885950"/>
            <a:ext cx="1217612" cy="1225550"/>
            <a:chOff x="3523" y="1188"/>
            <a:chExt cx="767" cy="772"/>
          </a:xfrm>
        </p:grpSpPr>
        <p:sp>
          <p:nvSpPr>
            <p:cNvPr id="84" name="Rounded Rectangle 83"/>
            <p:cNvSpPr>
              <a:spLocks noChangeArrowheads="1"/>
            </p:cNvSpPr>
            <p:nvPr/>
          </p:nvSpPr>
          <p:spPr bwMode="auto">
            <a:xfrm>
              <a:off x="3523" y="1188"/>
              <a:ext cx="767" cy="772"/>
            </a:xfrm>
            <a:prstGeom prst="roundRect">
              <a:avLst>
                <a:gd name="adj" fmla="val 16667"/>
              </a:avLst>
            </a:prstGeom>
            <a:solidFill>
              <a:srgbClr val="7B7B7B">
                <a:alpha val="50000"/>
              </a:srgbClr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nl-NL" dirty="0">
                <a:solidFill>
                  <a:schemeClr val="lt1"/>
                </a:solidFill>
                <a:latin typeface="+mn-lt"/>
              </a:endParaRPr>
            </a:p>
          </p:txBody>
        </p: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 rot="5400000">
              <a:off x="3537" y="1584"/>
              <a:ext cx="717" cy="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9" name="Straight Connector 58"/>
            <p:cNvCxnSpPr>
              <a:cxnSpLocks noChangeShapeType="1"/>
            </p:cNvCxnSpPr>
            <p:nvPr/>
          </p:nvCxnSpPr>
          <p:spPr bwMode="auto">
            <a:xfrm>
              <a:off x="3895" y="1695"/>
              <a:ext cx="290" cy="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" name="Straight Connector 59"/>
            <p:cNvCxnSpPr>
              <a:cxnSpLocks noChangeShapeType="1"/>
            </p:cNvCxnSpPr>
            <p:nvPr/>
          </p:nvCxnSpPr>
          <p:spPr bwMode="auto">
            <a:xfrm>
              <a:off x="3589" y="1541"/>
              <a:ext cx="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4971" name="Oval 59"/>
            <p:cNvSpPr>
              <a:spLocks noChangeArrowheads="1"/>
            </p:cNvSpPr>
            <p:nvPr/>
          </p:nvSpPr>
          <p:spPr bwMode="auto">
            <a:xfrm>
              <a:off x="4036" y="1400"/>
              <a:ext cx="120" cy="12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81" name="Freeform 69"/>
            <p:cNvSpPr>
              <a:spLocks/>
            </p:cNvSpPr>
            <p:nvPr/>
          </p:nvSpPr>
          <p:spPr bwMode="auto">
            <a:xfrm>
              <a:off x="3708" y="1514"/>
              <a:ext cx="308" cy="20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308" y="0"/>
                </a:cxn>
              </a:cxnLst>
              <a:rect l="0" t="0" r="r" b="b"/>
              <a:pathLst>
                <a:path w="308" h="200">
                  <a:moveTo>
                    <a:pt x="0" y="200"/>
                  </a:moveTo>
                  <a:cubicBezTo>
                    <a:pt x="51" y="167"/>
                    <a:pt x="244" y="42"/>
                    <a:pt x="308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82" name="Freeform 70"/>
            <p:cNvSpPr>
              <a:spLocks/>
            </p:cNvSpPr>
            <p:nvPr/>
          </p:nvSpPr>
          <p:spPr bwMode="auto">
            <a:xfrm>
              <a:off x="3704" y="1722"/>
              <a:ext cx="292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2" y="84"/>
                </a:cxn>
              </a:cxnLst>
              <a:rect l="0" t="0" r="r" b="b"/>
              <a:pathLst>
                <a:path w="292" h="84">
                  <a:moveTo>
                    <a:pt x="0" y="0"/>
                  </a:moveTo>
                  <a:cubicBezTo>
                    <a:pt x="49" y="14"/>
                    <a:pt x="231" y="67"/>
                    <a:pt x="292" y="84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83" name="Freeform 71"/>
            <p:cNvSpPr>
              <a:spLocks/>
            </p:cNvSpPr>
            <p:nvPr/>
          </p:nvSpPr>
          <p:spPr bwMode="auto">
            <a:xfrm>
              <a:off x="3700" y="1314"/>
              <a:ext cx="308" cy="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92"/>
                </a:cxn>
              </a:cxnLst>
              <a:rect l="0" t="0" r="r" b="b"/>
              <a:pathLst>
                <a:path w="308" h="92">
                  <a:moveTo>
                    <a:pt x="0" y="0"/>
                  </a:moveTo>
                  <a:cubicBezTo>
                    <a:pt x="51" y="15"/>
                    <a:pt x="244" y="73"/>
                    <a:pt x="308" y="92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86" name="Freeform 74"/>
            <p:cNvSpPr>
              <a:spLocks/>
            </p:cNvSpPr>
            <p:nvPr/>
          </p:nvSpPr>
          <p:spPr bwMode="auto">
            <a:xfrm>
              <a:off x="4096" y="1562"/>
              <a:ext cx="3" cy="259"/>
            </a:xfrm>
            <a:custGeom>
              <a:avLst/>
              <a:gdLst/>
              <a:ahLst/>
              <a:cxnLst>
                <a:cxn ang="0">
                  <a:pos x="3" y="259"/>
                </a:cxn>
                <a:cxn ang="0">
                  <a:pos x="0" y="0"/>
                </a:cxn>
              </a:cxnLst>
              <a:rect l="0" t="0" r="r" b="b"/>
              <a:pathLst>
                <a:path w="3" h="259">
                  <a:moveTo>
                    <a:pt x="3" y="259"/>
                  </a:moveTo>
                  <a:cubicBezTo>
                    <a:pt x="3" y="216"/>
                    <a:pt x="1" y="5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87" name="Freeform 75"/>
            <p:cNvSpPr>
              <a:spLocks/>
            </p:cNvSpPr>
            <p:nvPr/>
          </p:nvSpPr>
          <p:spPr bwMode="auto">
            <a:xfrm>
              <a:off x="3700" y="1402"/>
              <a:ext cx="4" cy="316"/>
            </a:xfrm>
            <a:custGeom>
              <a:avLst/>
              <a:gdLst/>
              <a:ahLst/>
              <a:cxnLst>
                <a:cxn ang="0">
                  <a:pos x="4" y="316"/>
                </a:cxn>
                <a:cxn ang="0">
                  <a:pos x="0" y="0"/>
                </a:cxn>
              </a:cxnLst>
              <a:rect l="0" t="0" r="r" b="b"/>
              <a:pathLst>
                <a:path w="4" h="316">
                  <a:moveTo>
                    <a:pt x="4" y="316"/>
                  </a:moveTo>
                  <a:cubicBezTo>
                    <a:pt x="3" y="263"/>
                    <a:pt x="1" y="6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59" name="Oval 47"/>
            <p:cNvSpPr>
              <a:spLocks noChangeArrowheads="1"/>
            </p:cNvSpPr>
            <p:nvPr/>
          </p:nvSpPr>
          <p:spPr bwMode="auto">
            <a:xfrm>
              <a:off x="3645" y="1655"/>
              <a:ext cx="120" cy="12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70" name="Oval 58"/>
            <p:cNvSpPr>
              <a:spLocks noChangeArrowheads="1"/>
            </p:cNvSpPr>
            <p:nvPr/>
          </p:nvSpPr>
          <p:spPr bwMode="auto">
            <a:xfrm>
              <a:off x="3645" y="1258"/>
              <a:ext cx="120" cy="12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4972" name="Oval 60"/>
            <p:cNvSpPr>
              <a:spLocks noChangeArrowheads="1"/>
            </p:cNvSpPr>
            <p:nvPr/>
          </p:nvSpPr>
          <p:spPr bwMode="auto">
            <a:xfrm>
              <a:off x="4036" y="1768"/>
              <a:ext cx="120" cy="12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86" grpId="0" animBg="1"/>
      <p:bldP spid="8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itle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/>
              <a:t>Distributive lattice of RELs</a:t>
            </a:r>
            <a:endParaRPr lang="nl-NL"/>
          </a:p>
        </p:txBody>
      </p:sp>
      <p:pic>
        <p:nvPicPr>
          <p:cNvPr id="295984" name="Picture 9" descr="8layouts-compact-thi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906463"/>
            <a:ext cx="4794250" cy="587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5985" name="Rectangle 103"/>
          <p:cNvSpPr>
            <a:spLocks noChangeArrowheads="1"/>
          </p:cNvSpPr>
          <p:nvPr/>
        </p:nvSpPr>
        <p:spPr bwMode="auto">
          <a:xfrm>
            <a:off x="190500" y="6303963"/>
            <a:ext cx="128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[Fusy ’05]</a:t>
            </a:r>
            <a:endParaRPr lang="nl-NL" sz="2000">
              <a:solidFill>
                <a:schemeClr val="accent1"/>
              </a:solidFill>
            </a:endParaRPr>
          </a:p>
        </p:txBody>
      </p:sp>
      <p:grpSp>
        <p:nvGrpSpPr>
          <p:cNvPr id="296043" name="Group 107"/>
          <p:cNvGrpSpPr>
            <a:grpSpLocks/>
          </p:cNvGrpSpPr>
          <p:nvPr/>
        </p:nvGrpSpPr>
        <p:grpSpPr bwMode="auto">
          <a:xfrm>
            <a:off x="5608638" y="1854200"/>
            <a:ext cx="3013075" cy="3148013"/>
            <a:chOff x="3334" y="1168"/>
            <a:chExt cx="1898" cy="1983"/>
          </a:xfrm>
        </p:grpSpPr>
        <p:sp>
          <p:nvSpPr>
            <p:cNvPr id="295986" name="Rectangle 50"/>
            <p:cNvSpPr>
              <a:spLocks noChangeArrowheads="1"/>
            </p:cNvSpPr>
            <p:nvPr/>
          </p:nvSpPr>
          <p:spPr bwMode="auto">
            <a:xfrm>
              <a:off x="3390" y="1224"/>
              <a:ext cx="1786" cy="187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6006" name="Line 70"/>
            <p:cNvSpPr>
              <a:spLocks noChangeShapeType="1"/>
            </p:cNvSpPr>
            <p:nvPr/>
          </p:nvSpPr>
          <p:spPr bwMode="auto">
            <a:xfrm flipV="1">
              <a:off x="3389" y="1593"/>
              <a:ext cx="483" cy="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07" name="Line 71"/>
            <p:cNvSpPr>
              <a:spLocks noChangeShapeType="1"/>
            </p:cNvSpPr>
            <p:nvPr/>
          </p:nvSpPr>
          <p:spPr bwMode="auto">
            <a:xfrm flipV="1">
              <a:off x="3872" y="1224"/>
              <a:ext cx="397" cy="3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08" name="Line 72"/>
            <p:cNvSpPr>
              <a:spLocks noChangeShapeType="1"/>
            </p:cNvSpPr>
            <p:nvPr/>
          </p:nvSpPr>
          <p:spPr bwMode="auto">
            <a:xfrm>
              <a:off x="4269" y="1224"/>
              <a:ext cx="28" cy="3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16" name="Line 80"/>
            <p:cNvSpPr>
              <a:spLocks noChangeShapeType="1"/>
            </p:cNvSpPr>
            <p:nvPr/>
          </p:nvSpPr>
          <p:spPr bwMode="auto">
            <a:xfrm>
              <a:off x="4269" y="1224"/>
              <a:ext cx="567" cy="5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17" name="Line 81"/>
            <p:cNvSpPr>
              <a:spLocks noChangeShapeType="1"/>
            </p:cNvSpPr>
            <p:nvPr/>
          </p:nvSpPr>
          <p:spPr bwMode="auto">
            <a:xfrm>
              <a:off x="4836" y="1763"/>
              <a:ext cx="340" cy="3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18" name="Freeform 82"/>
            <p:cNvSpPr>
              <a:spLocks/>
            </p:cNvSpPr>
            <p:nvPr/>
          </p:nvSpPr>
          <p:spPr bwMode="auto">
            <a:xfrm>
              <a:off x="4848" y="2132"/>
              <a:ext cx="328" cy="424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424"/>
                </a:cxn>
              </a:cxnLst>
              <a:rect l="0" t="0" r="r" b="b"/>
              <a:pathLst>
                <a:path w="328" h="424">
                  <a:moveTo>
                    <a:pt x="328" y="0"/>
                  </a:moveTo>
                  <a:lnTo>
                    <a:pt x="0" y="4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19" name="Line 83"/>
            <p:cNvSpPr>
              <a:spLocks noChangeShapeType="1"/>
            </p:cNvSpPr>
            <p:nvPr/>
          </p:nvSpPr>
          <p:spPr bwMode="auto">
            <a:xfrm>
              <a:off x="3390" y="2132"/>
              <a:ext cx="482" cy="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20" name="Line 84"/>
            <p:cNvSpPr>
              <a:spLocks noChangeShapeType="1"/>
            </p:cNvSpPr>
            <p:nvPr/>
          </p:nvSpPr>
          <p:spPr bwMode="auto">
            <a:xfrm>
              <a:off x="3872" y="2670"/>
              <a:ext cx="397" cy="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21" name="Line 85"/>
            <p:cNvSpPr>
              <a:spLocks noChangeShapeType="1"/>
            </p:cNvSpPr>
            <p:nvPr/>
          </p:nvSpPr>
          <p:spPr bwMode="auto">
            <a:xfrm flipV="1">
              <a:off x="4269" y="2557"/>
              <a:ext cx="567" cy="5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27" name="Line 91"/>
            <p:cNvSpPr>
              <a:spLocks noChangeShapeType="1"/>
            </p:cNvSpPr>
            <p:nvPr/>
          </p:nvSpPr>
          <p:spPr bwMode="auto">
            <a:xfrm>
              <a:off x="3390" y="2132"/>
              <a:ext cx="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28" name="Line 92"/>
            <p:cNvSpPr>
              <a:spLocks noChangeShapeType="1"/>
            </p:cNvSpPr>
            <p:nvPr/>
          </p:nvSpPr>
          <p:spPr bwMode="auto">
            <a:xfrm flipV="1">
              <a:off x="4269" y="2642"/>
              <a:ext cx="28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29" name="Line 93"/>
            <p:cNvSpPr>
              <a:spLocks noChangeShapeType="1"/>
            </p:cNvSpPr>
            <p:nvPr/>
          </p:nvSpPr>
          <p:spPr bwMode="auto">
            <a:xfrm>
              <a:off x="4808" y="1735"/>
              <a:ext cx="28" cy="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30" name="Line 94"/>
            <p:cNvSpPr>
              <a:spLocks noChangeShapeType="1"/>
            </p:cNvSpPr>
            <p:nvPr/>
          </p:nvSpPr>
          <p:spPr bwMode="auto">
            <a:xfrm flipH="1" flipV="1">
              <a:off x="4524" y="2103"/>
              <a:ext cx="312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31" name="Line 95"/>
            <p:cNvSpPr>
              <a:spLocks noChangeShapeType="1"/>
            </p:cNvSpPr>
            <p:nvPr/>
          </p:nvSpPr>
          <p:spPr bwMode="auto">
            <a:xfrm flipV="1">
              <a:off x="4524" y="1735"/>
              <a:ext cx="284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32" name="Line 96"/>
            <p:cNvSpPr>
              <a:spLocks noChangeShapeType="1"/>
            </p:cNvSpPr>
            <p:nvPr/>
          </p:nvSpPr>
          <p:spPr bwMode="auto">
            <a:xfrm flipH="1" flipV="1">
              <a:off x="4297" y="1621"/>
              <a:ext cx="227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33" name="Line 97"/>
            <p:cNvSpPr>
              <a:spLocks noChangeShapeType="1"/>
            </p:cNvSpPr>
            <p:nvPr/>
          </p:nvSpPr>
          <p:spPr bwMode="auto">
            <a:xfrm>
              <a:off x="4297" y="1621"/>
              <a:ext cx="0" cy="10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34" name="Line 98"/>
            <p:cNvSpPr>
              <a:spLocks noChangeShapeType="1"/>
            </p:cNvSpPr>
            <p:nvPr/>
          </p:nvSpPr>
          <p:spPr bwMode="auto">
            <a:xfrm flipH="1" flipV="1">
              <a:off x="3872" y="2132"/>
              <a:ext cx="425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35" name="Line 99"/>
            <p:cNvSpPr>
              <a:spLocks noChangeShapeType="1"/>
            </p:cNvSpPr>
            <p:nvPr/>
          </p:nvSpPr>
          <p:spPr bwMode="auto">
            <a:xfrm flipV="1">
              <a:off x="3872" y="1621"/>
              <a:ext cx="425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36" name="Line 100"/>
            <p:cNvSpPr>
              <a:spLocks noChangeShapeType="1"/>
            </p:cNvSpPr>
            <p:nvPr/>
          </p:nvSpPr>
          <p:spPr bwMode="auto">
            <a:xfrm flipH="1">
              <a:off x="3844" y="1621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37" name="Line 101"/>
            <p:cNvSpPr>
              <a:spLocks noChangeShapeType="1"/>
            </p:cNvSpPr>
            <p:nvPr/>
          </p:nvSpPr>
          <p:spPr bwMode="auto">
            <a:xfrm>
              <a:off x="3844" y="1621"/>
              <a:ext cx="28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38" name="Line 102"/>
            <p:cNvSpPr>
              <a:spLocks noChangeShapeType="1"/>
            </p:cNvSpPr>
            <p:nvPr/>
          </p:nvSpPr>
          <p:spPr bwMode="auto">
            <a:xfrm flipH="1">
              <a:off x="3816" y="2132"/>
              <a:ext cx="56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39" name="Line 103"/>
            <p:cNvSpPr>
              <a:spLocks noChangeShapeType="1"/>
            </p:cNvSpPr>
            <p:nvPr/>
          </p:nvSpPr>
          <p:spPr bwMode="auto">
            <a:xfrm>
              <a:off x="3816" y="2614"/>
              <a:ext cx="481" cy="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40" name="Line 104"/>
            <p:cNvSpPr>
              <a:spLocks noChangeShapeType="1"/>
            </p:cNvSpPr>
            <p:nvPr/>
          </p:nvSpPr>
          <p:spPr bwMode="auto">
            <a:xfrm flipV="1">
              <a:off x="4297" y="2557"/>
              <a:ext cx="539" cy="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41" name="Line 105"/>
            <p:cNvSpPr>
              <a:spLocks noChangeShapeType="1"/>
            </p:cNvSpPr>
            <p:nvPr/>
          </p:nvSpPr>
          <p:spPr bwMode="auto">
            <a:xfrm flipV="1">
              <a:off x="4297" y="2103"/>
              <a:ext cx="227" cy="5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042" name="Line 106"/>
            <p:cNvSpPr>
              <a:spLocks noChangeShapeType="1"/>
            </p:cNvSpPr>
            <p:nvPr/>
          </p:nvSpPr>
          <p:spPr bwMode="auto">
            <a:xfrm>
              <a:off x="4297" y="1621"/>
              <a:ext cx="511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5988" name="Rectangle 52"/>
            <p:cNvSpPr>
              <a:spLocks noChangeArrowheads="1"/>
            </p:cNvSpPr>
            <p:nvPr/>
          </p:nvSpPr>
          <p:spPr bwMode="auto">
            <a:xfrm>
              <a:off x="4212" y="1168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5989" name="Rectangle 53"/>
            <p:cNvSpPr>
              <a:spLocks noChangeArrowheads="1"/>
            </p:cNvSpPr>
            <p:nvPr/>
          </p:nvSpPr>
          <p:spPr bwMode="auto">
            <a:xfrm>
              <a:off x="4212" y="3039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5990" name="Rectangle 54"/>
            <p:cNvSpPr>
              <a:spLocks noChangeArrowheads="1"/>
            </p:cNvSpPr>
            <p:nvPr/>
          </p:nvSpPr>
          <p:spPr bwMode="auto">
            <a:xfrm>
              <a:off x="3334" y="2075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5991" name="Rectangle 55"/>
            <p:cNvSpPr>
              <a:spLocks noChangeArrowheads="1"/>
            </p:cNvSpPr>
            <p:nvPr/>
          </p:nvSpPr>
          <p:spPr bwMode="auto">
            <a:xfrm>
              <a:off x="5120" y="2075"/>
              <a:ext cx="112" cy="112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6025" name="Oval 89"/>
            <p:cNvSpPr>
              <a:spLocks noChangeArrowheads="1"/>
            </p:cNvSpPr>
            <p:nvPr/>
          </p:nvSpPr>
          <p:spPr bwMode="auto">
            <a:xfrm>
              <a:off x="4779" y="2500"/>
              <a:ext cx="120" cy="12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6026" name="Oval 90"/>
            <p:cNvSpPr>
              <a:spLocks noChangeArrowheads="1"/>
            </p:cNvSpPr>
            <p:nvPr/>
          </p:nvSpPr>
          <p:spPr bwMode="auto">
            <a:xfrm>
              <a:off x="3759" y="2557"/>
              <a:ext cx="120" cy="12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95994" name="Group 58"/>
            <p:cNvGrpSpPr>
              <a:grpSpLocks/>
            </p:cNvGrpSpPr>
            <p:nvPr/>
          </p:nvGrpSpPr>
          <p:grpSpPr bwMode="auto">
            <a:xfrm>
              <a:off x="4178" y="1492"/>
              <a:ext cx="227" cy="231"/>
              <a:chOff x="3078" y="1492"/>
              <a:chExt cx="227" cy="231"/>
            </a:xfrm>
          </p:grpSpPr>
          <p:sp>
            <p:nvSpPr>
              <p:cNvPr id="295987" name="Oval 51"/>
              <p:cNvSpPr>
                <a:spLocks noChangeArrowheads="1"/>
              </p:cNvSpPr>
              <p:nvPr/>
            </p:nvSpPr>
            <p:spPr bwMode="auto">
              <a:xfrm>
                <a:off x="3078" y="1494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5993" name="Text Box 57"/>
              <p:cNvSpPr txBox="1">
                <a:spLocks noChangeArrowheads="1"/>
              </p:cNvSpPr>
              <p:nvPr/>
            </p:nvSpPr>
            <p:spPr bwMode="auto">
              <a:xfrm>
                <a:off x="3103" y="1492"/>
                <a:ext cx="14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</a:p>
            </p:txBody>
          </p:sp>
        </p:grpSp>
        <p:grpSp>
          <p:nvGrpSpPr>
            <p:cNvPr id="295998" name="Group 62"/>
            <p:cNvGrpSpPr>
              <a:grpSpLocks/>
            </p:cNvGrpSpPr>
            <p:nvPr/>
          </p:nvGrpSpPr>
          <p:grpSpPr bwMode="auto">
            <a:xfrm>
              <a:off x="3767" y="1985"/>
              <a:ext cx="227" cy="237"/>
              <a:chOff x="4191" y="729"/>
              <a:chExt cx="227" cy="237"/>
            </a:xfrm>
          </p:grpSpPr>
          <p:sp>
            <p:nvSpPr>
              <p:cNvPr id="295996" name="Oval 60"/>
              <p:cNvSpPr>
                <a:spLocks noChangeArrowheads="1"/>
              </p:cNvSpPr>
              <p:nvPr/>
            </p:nvSpPr>
            <p:spPr bwMode="auto">
              <a:xfrm>
                <a:off x="4191" y="739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5997" name="Text Box 61"/>
              <p:cNvSpPr txBox="1">
                <a:spLocks noChangeArrowheads="1"/>
              </p:cNvSpPr>
              <p:nvPr/>
            </p:nvSpPr>
            <p:spPr bwMode="auto">
              <a:xfrm>
                <a:off x="4205" y="729"/>
                <a:ext cx="14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</a:p>
            </p:txBody>
          </p:sp>
        </p:grpSp>
        <p:grpSp>
          <p:nvGrpSpPr>
            <p:cNvPr id="296005" name="Group 69"/>
            <p:cNvGrpSpPr>
              <a:grpSpLocks/>
            </p:cNvGrpSpPr>
            <p:nvPr/>
          </p:nvGrpSpPr>
          <p:grpSpPr bwMode="auto">
            <a:xfrm>
              <a:off x="4180" y="2518"/>
              <a:ext cx="227" cy="237"/>
              <a:chOff x="4832" y="750"/>
              <a:chExt cx="227" cy="237"/>
            </a:xfrm>
          </p:grpSpPr>
          <p:sp>
            <p:nvSpPr>
              <p:cNvPr id="296000" name="Oval 64"/>
              <p:cNvSpPr>
                <a:spLocks noChangeArrowheads="1"/>
              </p:cNvSpPr>
              <p:nvPr/>
            </p:nvSpPr>
            <p:spPr bwMode="auto">
              <a:xfrm>
                <a:off x="4832" y="760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6001" name="Text Box 65"/>
              <p:cNvSpPr txBox="1">
                <a:spLocks noChangeArrowheads="1"/>
              </p:cNvSpPr>
              <p:nvPr/>
            </p:nvSpPr>
            <p:spPr bwMode="auto">
              <a:xfrm>
                <a:off x="4854" y="750"/>
                <a:ext cx="14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</a:p>
            </p:txBody>
          </p:sp>
        </p:grpSp>
        <p:grpSp>
          <p:nvGrpSpPr>
            <p:cNvPr id="296004" name="Group 68"/>
            <p:cNvGrpSpPr>
              <a:grpSpLocks/>
            </p:cNvGrpSpPr>
            <p:nvPr/>
          </p:nvGrpSpPr>
          <p:grpSpPr bwMode="auto">
            <a:xfrm>
              <a:off x="4425" y="1987"/>
              <a:ext cx="227" cy="237"/>
              <a:chOff x="5309" y="799"/>
              <a:chExt cx="227" cy="237"/>
            </a:xfrm>
          </p:grpSpPr>
          <p:sp>
            <p:nvSpPr>
              <p:cNvPr id="296002" name="Oval 66"/>
              <p:cNvSpPr>
                <a:spLocks noChangeArrowheads="1"/>
              </p:cNvSpPr>
              <p:nvPr/>
            </p:nvSpPr>
            <p:spPr bwMode="auto">
              <a:xfrm>
                <a:off x="5309" y="809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6003" name="Text Box 67"/>
              <p:cNvSpPr txBox="1">
                <a:spLocks noChangeArrowheads="1"/>
              </p:cNvSpPr>
              <p:nvPr/>
            </p:nvSpPr>
            <p:spPr bwMode="auto">
              <a:xfrm>
                <a:off x="5319" y="799"/>
                <a:ext cx="14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</a:p>
            </p:txBody>
          </p:sp>
        </p:grpSp>
        <p:sp>
          <p:nvSpPr>
            <p:cNvPr id="296023" name="Oval 87"/>
            <p:cNvSpPr>
              <a:spLocks noChangeArrowheads="1"/>
            </p:cNvSpPr>
            <p:nvPr/>
          </p:nvSpPr>
          <p:spPr bwMode="auto">
            <a:xfrm>
              <a:off x="3787" y="1565"/>
              <a:ext cx="120" cy="12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6024" name="Oval 88"/>
            <p:cNvSpPr>
              <a:spLocks noChangeArrowheads="1"/>
            </p:cNvSpPr>
            <p:nvPr/>
          </p:nvSpPr>
          <p:spPr bwMode="auto">
            <a:xfrm>
              <a:off x="4751" y="1678"/>
              <a:ext cx="120" cy="12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8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8" name="Rectangle 88"/>
          <p:cNvSpPr>
            <a:spLocks noChangeArrowheads="1"/>
          </p:cNvSpPr>
          <p:nvPr/>
        </p:nvSpPr>
        <p:spPr bwMode="auto">
          <a:xfrm>
            <a:off x="6821488" y="6084888"/>
            <a:ext cx="2322512" cy="773112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6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Distributive lattice of RELs</a:t>
            </a:r>
            <a:endParaRPr lang="nl-NL"/>
          </a:p>
        </p:txBody>
      </p:sp>
      <p:pic>
        <p:nvPicPr>
          <p:cNvPr id="296963" name="Picture 9" descr="8layouts-compact-thi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906463"/>
            <a:ext cx="4794250" cy="587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64" name="TextBox 173"/>
          <p:cNvSpPr txBox="1">
            <a:spLocks noChangeArrowheads="1"/>
          </p:cNvSpPr>
          <p:nvPr/>
        </p:nvSpPr>
        <p:spPr bwMode="auto">
          <a:xfrm rot="-217235">
            <a:off x="4248150" y="2528888"/>
            <a:ext cx="131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edge move</a:t>
            </a:r>
            <a:endParaRPr lang="nl-NL"/>
          </a:p>
        </p:txBody>
      </p:sp>
      <p:sp>
        <p:nvSpPr>
          <p:cNvPr id="296965" name="TextBox 174"/>
          <p:cNvSpPr txBox="1">
            <a:spLocks noChangeArrowheads="1"/>
          </p:cNvSpPr>
          <p:nvPr/>
        </p:nvSpPr>
        <p:spPr bwMode="auto">
          <a:xfrm rot="550179">
            <a:off x="4481513" y="5132388"/>
            <a:ext cx="142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vertex move</a:t>
            </a:r>
            <a:endParaRPr lang="nl-NL"/>
          </a:p>
        </p:txBody>
      </p:sp>
      <p:grpSp>
        <p:nvGrpSpPr>
          <p:cNvPr id="297053" name="Group 93"/>
          <p:cNvGrpSpPr>
            <a:grpSpLocks/>
          </p:cNvGrpSpPr>
          <p:nvPr/>
        </p:nvGrpSpPr>
        <p:grpSpPr bwMode="auto">
          <a:xfrm>
            <a:off x="6240463" y="4114800"/>
            <a:ext cx="1217612" cy="2505075"/>
            <a:chOff x="3931" y="2592"/>
            <a:chExt cx="767" cy="1578"/>
          </a:xfrm>
        </p:grpSpPr>
        <p:sp>
          <p:nvSpPr>
            <p:cNvPr id="177" name="Rounded Rectangle 176"/>
            <p:cNvSpPr>
              <a:spLocks noChangeArrowheads="1"/>
            </p:cNvSpPr>
            <p:nvPr/>
          </p:nvSpPr>
          <p:spPr bwMode="auto">
            <a:xfrm>
              <a:off x="3931" y="2592"/>
              <a:ext cx="767" cy="157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nl-NL" dirty="0">
                <a:solidFill>
                  <a:schemeClr val="lt1"/>
                </a:solidFill>
                <a:latin typeface="+mn-lt"/>
              </a:endParaRPr>
            </a:p>
          </p:txBody>
        </p:sp>
        <p:grpSp>
          <p:nvGrpSpPr>
            <p:cNvPr id="296971" name="Group 153"/>
            <p:cNvGrpSpPr>
              <a:grpSpLocks/>
            </p:cNvGrpSpPr>
            <p:nvPr/>
          </p:nvGrpSpPr>
          <p:grpSpPr bwMode="auto">
            <a:xfrm rot="16200000" flipV="1">
              <a:off x="3995" y="3499"/>
              <a:ext cx="608" cy="560"/>
              <a:chOff x="5638393" y="4006526"/>
              <a:chExt cx="1204285" cy="1200792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5638393" y="4804195"/>
                <a:ext cx="800216" cy="214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rot="5400000" flipH="1" flipV="1">
                <a:off x="5998625" y="4761391"/>
                <a:ext cx="889872" cy="1981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5400000" flipH="1" flipV="1">
                <a:off x="5554413" y="4405443"/>
                <a:ext cx="799814" cy="198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5955311" y="4317445"/>
                <a:ext cx="889349" cy="214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/>
            <p:cNvSpPr/>
            <p:nvPr/>
          </p:nvSpPr>
          <p:spPr>
            <a:xfrm>
              <a:off x="4038" y="3499"/>
              <a:ext cx="84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124" name="Oval 123"/>
            <p:cNvSpPr/>
            <p:nvPr/>
          </p:nvSpPr>
          <p:spPr>
            <a:xfrm>
              <a:off x="4496" y="3499"/>
              <a:ext cx="83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125" name="Oval 124"/>
            <p:cNvSpPr/>
            <p:nvPr/>
          </p:nvSpPr>
          <p:spPr>
            <a:xfrm>
              <a:off x="4496" y="3993"/>
              <a:ext cx="83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38" y="3993"/>
              <a:ext cx="84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cxnSp>
          <p:nvCxnSpPr>
            <p:cNvPr id="127" name="Straight Arrow Connector 126"/>
            <p:cNvCxnSpPr>
              <a:cxnSpLocks noChangeShapeType="1"/>
              <a:stCxn id="126" idx="0"/>
              <a:endCxn id="123" idx="4"/>
            </p:cNvCxnSpPr>
            <p:nvPr/>
          </p:nvCxnSpPr>
          <p:spPr bwMode="auto">
            <a:xfrm rot="5400000" flipH="1" flipV="1">
              <a:off x="3877" y="3792"/>
              <a:ext cx="405" cy="0"/>
            </a:xfrm>
            <a:prstGeom prst="straightConnector1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cxnSp>
          <p:nvCxnSpPr>
            <p:cNvPr id="128" name="Straight Arrow Connector 127"/>
            <p:cNvCxnSpPr>
              <a:cxnSpLocks noChangeShapeType="1"/>
              <a:stCxn id="125" idx="0"/>
              <a:endCxn id="124" idx="4"/>
            </p:cNvCxnSpPr>
            <p:nvPr/>
          </p:nvCxnSpPr>
          <p:spPr bwMode="auto">
            <a:xfrm rot="5400000" flipH="1" flipV="1">
              <a:off x="4334" y="3792"/>
              <a:ext cx="405" cy="0"/>
            </a:xfrm>
            <a:prstGeom prst="straightConnector1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cxnSp>
          <p:nvCxnSpPr>
            <p:cNvPr id="129" name="Straight Arrow Connector 128"/>
            <p:cNvCxnSpPr>
              <a:cxnSpLocks noChangeShapeType="1"/>
              <a:stCxn id="119" idx="1"/>
              <a:endCxn id="123" idx="5"/>
            </p:cNvCxnSpPr>
            <p:nvPr/>
          </p:nvCxnSpPr>
          <p:spPr bwMode="auto">
            <a:xfrm flipH="1" flipV="1">
              <a:off x="4110" y="3584"/>
              <a:ext cx="169" cy="167"/>
            </a:xfrm>
            <a:prstGeom prst="straightConnector1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cxnSp>
          <p:nvCxnSpPr>
            <p:cNvPr id="130" name="Straight Arrow Connector 129"/>
            <p:cNvCxnSpPr>
              <a:cxnSpLocks noChangeShapeType="1"/>
              <a:stCxn id="123" idx="6"/>
              <a:endCxn id="124" idx="2"/>
            </p:cNvCxnSpPr>
            <p:nvPr/>
          </p:nvCxnSpPr>
          <p:spPr bwMode="auto">
            <a:xfrm>
              <a:off x="4122" y="3544"/>
              <a:ext cx="374" cy="1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triangle" w="lg" len="lg"/>
            </a:ln>
          </p:spPr>
        </p:cxnSp>
        <p:cxnSp>
          <p:nvCxnSpPr>
            <p:cNvPr id="131" name="Straight Arrow Connector 130"/>
            <p:cNvCxnSpPr>
              <a:cxnSpLocks noChangeShapeType="1"/>
              <a:stCxn id="126" idx="6"/>
              <a:endCxn id="125" idx="2"/>
            </p:cNvCxnSpPr>
            <p:nvPr/>
          </p:nvCxnSpPr>
          <p:spPr bwMode="auto">
            <a:xfrm>
              <a:off x="4122" y="4038"/>
              <a:ext cx="374" cy="1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triangle" w="lg" len="lg"/>
            </a:ln>
          </p:spPr>
        </p:cxnSp>
        <p:sp>
          <p:nvSpPr>
            <p:cNvPr id="119" name="Oval 118"/>
            <p:cNvSpPr/>
            <p:nvPr/>
          </p:nvSpPr>
          <p:spPr>
            <a:xfrm>
              <a:off x="4267" y="3746"/>
              <a:ext cx="84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cxnSp>
          <p:nvCxnSpPr>
            <p:cNvPr id="120" name="Straight Arrow Connector 119"/>
            <p:cNvCxnSpPr>
              <a:cxnSpLocks noChangeShapeType="1"/>
              <a:stCxn id="125" idx="1"/>
              <a:endCxn id="119" idx="5"/>
            </p:cNvCxnSpPr>
            <p:nvPr/>
          </p:nvCxnSpPr>
          <p:spPr bwMode="auto">
            <a:xfrm flipH="1" flipV="1">
              <a:off x="4339" y="3831"/>
              <a:ext cx="169" cy="167"/>
            </a:xfrm>
            <a:prstGeom prst="straightConnector1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cxnSp>
          <p:nvCxnSpPr>
            <p:cNvPr id="121" name="Straight Arrow Connector 120"/>
            <p:cNvCxnSpPr>
              <a:cxnSpLocks noChangeShapeType="1"/>
              <a:stCxn id="119" idx="7"/>
              <a:endCxn id="124" idx="3"/>
            </p:cNvCxnSpPr>
            <p:nvPr/>
          </p:nvCxnSpPr>
          <p:spPr bwMode="auto">
            <a:xfrm flipV="1">
              <a:off x="4339" y="3584"/>
              <a:ext cx="169" cy="167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triangle" w="lg" len="lg"/>
            </a:ln>
          </p:spPr>
        </p:cxnSp>
        <p:cxnSp>
          <p:nvCxnSpPr>
            <p:cNvPr id="122" name="Straight Arrow Connector 121"/>
            <p:cNvCxnSpPr>
              <a:cxnSpLocks noChangeShapeType="1"/>
              <a:stCxn id="126" idx="7"/>
              <a:endCxn id="119" idx="3"/>
            </p:cNvCxnSpPr>
            <p:nvPr/>
          </p:nvCxnSpPr>
          <p:spPr bwMode="auto">
            <a:xfrm flipV="1">
              <a:off x="4110" y="3831"/>
              <a:ext cx="169" cy="167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triangle" w="lg" len="lg"/>
            </a:ln>
          </p:spPr>
        </p:cxnSp>
        <p:grpSp>
          <p:nvGrpSpPr>
            <p:cNvPr id="296992" name="Group 152"/>
            <p:cNvGrpSpPr>
              <a:grpSpLocks/>
            </p:cNvGrpSpPr>
            <p:nvPr/>
          </p:nvGrpSpPr>
          <p:grpSpPr bwMode="auto">
            <a:xfrm>
              <a:off x="4051" y="2681"/>
              <a:ext cx="559" cy="606"/>
              <a:chOff x="5595154" y="4050892"/>
              <a:chExt cx="1198811" cy="1200326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5595154" y="4849128"/>
                <a:ext cx="797778" cy="1981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5949329" y="4805470"/>
                <a:ext cx="889351" cy="214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5400000" flipH="1" flipV="1">
                <a:off x="5504935" y="4449928"/>
                <a:ext cx="800217" cy="214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5906115" y="4361867"/>
                <a:ext cx="887850" cy="1981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Oval 102"/>
            <p:cNvSpPr/>
            <p:nvPr/>
          </p:nvSpPr>
          <p:spPr>
            <a:xfrm>
              <a:off x="4051" y="2659"/>
              <a:ext cx="83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104" name="Oval 103"/>
            <p:cNvSpPr/>
            <p:nvPr/>
          </p:nvSpPr>
          <p:spPr>
            <a:xfrm>
              <a:off x="4507" y="2659"/>
              <a:ext cx="83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07" y="3152"/>
              <a:ext cx="83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106" name="Oval 105"/>
            <p:cNvSpPr/>
            <p:nvPr/>
          </p:nvSpPr>
          <p:spPr>
            <a:xfrm>
              <a:off x="4051" y="3152"/>
              <a:ext cx="83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cxnSp>
          <p:nvCxnSpPr>
            <p:cNvPr id="107" name="Straight Arrow Connector 106"/>
            <p:cNvCxnSpPr>
              <a:cxnSpLocks noChangeShapeType="1"/>
              <a:stCxn id="106" idx="0"/>
              <a:endCxn id="103" idx="4"/>
            </p:cNvCxnSpPr>
            <p:nvPr/>
          </p:nvCxnSpPr>
          <p:spPr bwMode="auto">
            <a:xfrm rot="5400000" flipH="1" flipV="1">
              <a:off x="3891" y="2950"/>
              <a:ext cx="404" cy="1"/>
            </a:xfrm>
            <a:prstGeom prst="straightConnector1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cxnSp>
          <p:nvCxnSpPr>
            <p:cNvPr id="108" name="Straight Arrow Connector 107"/>
            <p:cNvCxnSpPr>
              <a:cxnSpLocks noChangeShapeType="1"/>
              <a:stCxn id="105" idx="0"/>
              <a:endCxn id="104" idx="4"/>
            </p:cNvCxnSpPr>
            <p:nvPr/>
          </p:nvCxnSpPr>
          <p:spPr bwMode="auto">
            <a:xfrm rot="5400000" flipH="1" flipV="1">
              <a:off x="4347" y="2950"/>
              <a:ext cx="404" cy="1"/>
            </a:xfrm>
            <a:prstGeom prst="straightConnector1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cxnSp>
          <p:nvCxnSpPr>
            <p:cNvPr id="109" name="Straight Arrow Connector 108"/>
            <p:cNvCxnSpPr>
              <a:cxnSpLocks noChangeShapeType="1"/>
              <a:stCxn id="106" idx="7"/>
              <a:endCxn id="99" idx="3"/>
            </p:cNvCxnSpPr>
            <p:nvPr/>
          </p:nvCxnSpPr>
          <p:spPr bwMode="auto">
            <a:xfrm flipV="1">
              <a:off x="4122" y="2990"/>
              <a:ext cx="169" cy="167"/>
            </a:xfrm>
            <a:prstGeom prst="straightConnector1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cxnSp>
          <p:nvCxnSpPr>
            <p:cNvPr id="110" name="Straight Arrow Connector 109"/>
            <p:cNvCxnSpPr>
              <a:cxnSpLocks noChangeShapeType="1"/>
              <a:stCxn id="103" idx="6"/>
              <a:endCxn id="104" idx="2"/>
            </p:cNvCxnSpPr>
            <p:nvPr/>
          </p:nvCxnSpPr>
          <p:spPr bwMode="auto">
            <a:xfrm>
              <a:off x="4134" y="2704"/>
              <a:ext cx="373" cy="1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triangle" w="lg" len="lg"/>
            </a:ln>
          </p:spPr>
        </p:cxnSp>
        <p:cxnSp>
          <p:nvCxnSpPr>
            <p:cNvPr id="111" name="Straight Arrow Connector 110"/>
            <p:cNvCxnSpPr>
              <a:cxnSpLocks noChangeShapeType="1"/>
              <a:stCxn id="106" idx="6"/>
              <a:endCxn id="105" idx="2"/>
            </p:cNvCxnSpPr>
            <p:nvPr/>
          </p:nvCxnSpPr>
          <p:spPr bwMode="auto">
            <a:xfrm>
              <a:off x="4134" y="3197"/>
              <a:ext cx="373" cy="1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triangle" w="lg" len="lg"/>
            </a:ln>
          </p:spPr>
        </p:cxnSp>
        <p:sp>
          <p:nvSpPr>
            <p:cNvPr id="99" name="Oval 98"/>
            <p:cNvSpPr/>
            <p:nvPr/>
          </p:nvSpPr>
          <p:spPr>
            <a:xfrm>
              <a:off x="4279" y="2906"/>
              <a:ext cx="83" cy="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cxnSp>
          <p:nvCxnSpPr>
            <p:cNvPr id="100" name="Straight Arrow Connector 99"/>
            <p:cNvCxnSpPr>
              <a:cxnSpLocks noChangeShapeType="1"/>
              <a:stCxn id="99" idx="7"/>
              <a:endCxn id="104" idx="3"/>
            </p:cNvCxnSpPr>
            <p:nvPr/>
          </p:nvCxnSpPr>
          <p:spPr bwMode="auto">
            <a:xfrm flipV="1">
              <a:off x="4350" y="2744"/>
              <a:ext cx="169" cy="167"/>
            </a:xfrm>
            <a:prstGeom prst="straightConnector1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cxnSp>
          <p:nvCxnSpPr>
            <p:cNvPr id="101" name="Straight Arrow Connector 100"/>
            <p:cNvCxnSpPr>
              <a:cxnSpLocks noChangeShapeType="1"/>
              <a:stCxn id="99" idx="5"/>
              <a:endCxn id="105" idx="1"/>
            </p:cNvCxnSpPr>
            <p:nvPr/>
          </p:nvCxnSpPr>
          <p:spPr bwMode="auto">
            <a:xfrm>
              <a:off x="4350" y="2990"/>
              <a:ext cx="169" cy="167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triangle" w="lg" len="lg"/>
            </a:ln>
          </p:spPr>
        </p:cxnSp>
        <p:cxnSp>
          <p:nvCxnSpPr>
            <p:cNvPr id="102" name="Straight Arrow Connector 101"/>
            <p:cNvCxnSpPr>
              <a:cxnSpLocks noChangeShapeType="1"/>
              <a:stCxn id="103" idx="5"/>
              <a:endCxn id="99" idx="1"/>
            </p:cNvCxnSpPr>
            <p:nvPr/>
          </p:nvCxnSpPr>
          <p:spPr bwMode="auto">
            <a:xfrm>
              <a:off x="4122" y="2744"/>
              <a:ext cx="169" cy="167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triangle" w="lg" len="lg"/>
            </a:ln>
          </p:spPr>
        </p:cxnSp>
        <p:cxnSp>
          <p:nvCxnSpPr>
            <p:cNvPr id="174" name="Straight Arrow Connector 173"/>
            <p:cNvCxnSpPr/>
            <p:nvPr/>
          </p:nvCxnSpPr>
          <p:spPr>
            <a:xfrm rot="5400000" flipH="1" flipV="1">
              <a:off x="4179" y="3370"/>
              <a:ext cx="138" cy="0"/>
            </a:xfrm>
            <a:prstGeom prst="straightConnector1">
              <a:avLst/>
            </a:prstGeom>
            <a:ln w="28575">
              <a:solidFill>
                <a:srgbClr val="CC66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rot="5400000" flipH="1" flipV="1">
              <a:off x="4267" y="3370"/>
              <a:ext cx="138" cy="1"/>
            </a:xfrm>
            <a:prstGeom prst="straightConnector1">
              <a:avLst/>
            </a:prstGeom>
            <a:ln w="28575">
              <a:solidFill>
                <a:srgbClr val="CC66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52" name="Group 92"/>
          <p:cNvGrpSpPr>
            <a:grpSpLocks/>
          </p:cNvGrpSpPr>
          <p:nvPr/>
        </p:nvGrpSpPr>
        <p:grpSpPr bwMode="auto">
          <a:xfrm>
            <a:off x="6240463" y="1185863"/>
            <a:ext cx="1217612" cy="2647950"/>
            <a:chOff x="3931" y="747"/>
            <a:chExt cx="767" cy="1668"/>
          </a:xfrm>
        </p:grpSpPr>
        <p:sp>
          <p:nvSpPr>
            <p:cNvPr id="178" name="Rounded Rectangle 177"/>
            <p:cNvSpPr>
              <a:spLocks noChangeArrowheads="1"/>
            </p:cNvSpPr>
            <p:nvPr/>
          </p:nvSpPr>
          <p:spPr bwMode="auto">
            <a:xfrm>
              <a:off x="3931" y="747"/>
              <a:ext cx="767" cy="166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nl-NL" dirty="0">
                <a:solidFill>
                  <a:schemeClr val="lt1"/>
                </a:solidFill>
                <a:latin typeface="+mn-lt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4011" y="1117"/>
              <a:ext cx="664" cy="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>
              <a:off x="4291" y="1274"/>
              <a:ext cx="314" cy="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>
              <a:off x="4061" y="960"/>
              <a:ext cx="314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>
              <a:off x="4073" y="848"/>
              <a:ext cx="83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158" name="Oval 157"/>
            <p:cNvSpPr/>
            <p:nvPr/>
          </p:nvSpPr>
          <p:spPr>
            <a:xfrm>
              <a:off x="4488" y="848"/>
              <a:ext cx="84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88" y="1296"/>
              <a:ext cx="84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160" name="Oval 159"/>
            <p:cNvSpPr/>
            <p:nvPr/>
          </p:nvSpPr>
          <p:spPr>
            <a:xfrm>
              <a:off x="4073" y="1296"/>
              <a:ext cx="83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cxnSp>
          <p:nvCxnSpPr>
            <p:cNvPr id="161" name="Straight Arrow Connector 65"/>
            <p:cNvCxnSpPr>
              <a:cxnSpLocks noChangeShapeType="1"/>
              <a:stCxn id="160" idx="0"/>
              <a:endCxn id="157" idx="4"/>
            </p:cNvCxnSpPr>
            <p:nvPr/>
          </p:nvCxnSpPr>
          <p:spPr bwMode="auto">
            <a:xfrm rot="5400000" flipH="1" flipV="1">
              <a:off x="3935" y="1118"/>
              <a:ext cx="359" cy="0"/>
            </a:xfrm>
            <a:prstGeom prst="straightConnector1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cxnSp>
          <p:nvCxnSpPr>
            <p:cNvPr id="162" name="Straight Arrow Connector 161"/>
            <p:cNvCxnSpPr>
              <a:cxnSpLocks noChangeShapeType="1"/>
              <a:stCxn id="159" idx="0"/>
              <a:endCxn id="158" idx="4"/>
            </p:cNvCxnSpPr>
            <p:nvPr/>
          </p:nvCxnSpPr>
          <p:spPr bwMode="auto">
            <a:xfrm rot="5400000" flipH="1" flipV="1">
              <a:off x="4350" y="1118"/>
              <a:ext cx="359" cy="0"/>
            </a:xfrm>
            <a:prstGeom prst="straightConnector1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cxnSp>
          <p:nvCxnSpPr>
            <p:cNvPr id="163" name="Straight Arrow Connector 162"/>
            <p:cNvCxnSpPr>
              <a:cxnSpLocks noChangeShapeType="1"/>
              <a:stCxn id="160" idx="7"/>
              <a:endCxn id="158" idx="3"/>
            </p:cNvCxnSpPr>
            <p:nvPr/>
          </p:nvCxnSpPr>
          <p:spPr bwMode="auto">
            <a:xfrm rot="5400000" flipH="1" flipV="1">
              <a:off x="4131" y="938"/>
              <a:ext cx="384" cy="357"/>
            </a:xfrm>
            <a:prstGeom prst="straightConnector1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cxnSp>
          <p:nvCxnSpPr>
            <p:cNvPr id="164" name="Straight Arrow Connector 163"/>
            <p:cNvCxnSpPr>
              <a:cxnSpLocks noChangeShapeType="1"/>
              <a:stCxn id="157" idx="6"/>
              <a:endCxn id="158" idx="2"/>
            </p:cNvCxnSpPr>
            <p:nvPr/>
          </p:nvCxnSpPr>
          <p:spPr bwMode="auto">
            <a:xfrm>
              <a:off x="4156" y="893"/>
              <a:ext cx="332" cy="1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triangle" w="lg" len="lg"/>
            </a:ln>
          </p:spPr>
        </p:cxnSp>
        <p:cxnSp>
          <p:nvCxnSpPr>
            <p:cNvPr id="165" name="Straight Arrow Connector 164"/>
            <p:cNvCxnSpPr>
              <a:cxnSpLocks noChangeShapeType="1"/>
              <a:stCxn id="160" idx="6"/>
              <a:endCxn id="159" idx="2"/>
            </p:cNvCxnSpPr>
            <p:nvPr/>
          </p:nvCxnSpPr>
          <p:spPr bwMode="auto">
            <a:xfrm>
              <a:off x="4156" y="1341"/>
              <a:ext cx="332" cy="1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triangle" w="lg" len="lg"/>
            </a:ln>
          </p:spPr>
        </p:cxnSp>
        <p:cxnSp>
          <p:nvCxnSpPr>
            <p:cNvPr id="140" name="Straight Connector 139"/>
            <p:cNvCxnSpPr/>
            <p:nvPr/>
          </p:nvCxnSpPr>
          <p:spPr>
            <a:xfrm rot="5400000">
              <a:off x="3969" y="2031"/>
              <a:ext cx="71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328" y="2142"/>
              <a:ext cx="290" cy="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037" y="1896"/>
              <a:ext cx="291" cy="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079" y="1739"/>
              <a:ext cx="83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145" name="Oval 144"/>
            <p:cNvSpPr/>
            <p:nvPr/>
          </p:nvSpPr>
          <p:spPr>
            <a:xfrm>
              <a:off x="4493" y="1739"/>
              <a:ext cx="83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146" name="Oval 145"/>
            <p:cNvSpPr/>
            <p:nvPr/>
          </p:nvSpPr>
          <p:spPr>
            <a:xfrm>
              <a:off x="4493" y="2188"/>
              <a:ext cx="83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147" name="Oval 146"/>
            <p:cNvSpPr/>
            <p:nvPr/>
          </p:nvSpPr>
          <p:spPr>
            <a:xfrm>
              <a:off x="4079" y="2188"/>
              <a:ext cx="83" cy="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cxnSp>
          <p:nvCxnSpPr>
            <p:cNvPr id="148" name="Straight Arrow Connector 147"/>
            <p:cNvCxnSpPr>
              <a:cxnSpLocks noChangeShapeType="1"/>
              <a:stCxn id="147" idx="0"/>
              <a:endCxn id="144" idx="4"/>
            </p:cNvCxnSpPr>
            <p:nvPr/>
          </p:nvCxnSpPr>
          <p:spPr bwMode="auto">
            <a:xfrm rot="5400000" flipH="1" flipV="1">
              <a:off x="3941" y="2008"/>
              <a:ext cx="360" cy="1"/>
            </a:xfrm>
            <a:prstGeom prst="straightConnector1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cxnSp>
          <p:nvCxnSpPr>
            <p:cNvPr id="149" name="Straight Arrow Connector 148"/>
            <p:cNvCxnSpPr>
              <a:cxnSpLocks noChangeShapeType="1"/>
              <a:stCxn id="146" idx="0"/>
              <a:endCxn id="145" idx="4"/>
            </p:cNvCxnSpPr>
            <p:nvPr/>
          </p:nvCxnSpPr>
          <p:spPr bwMode="auto">
            <a:xfrm rot="5400000" flipH="1" flipV="1">
              <a:off x="4355" y="2008"/>
              <a:ext cx="360" cy="1"/>
            </a:xfrm>
            <a:prstGeom prst="straightConnector1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cxnSp>
          <p:nvCxnSpPr>
            <p:cNvPr id="150" name="Straight Arrow Connector 149"/>
            <p:cNvCxnSpPr>
              <a:cxnSpLocks noChangeShapeType="1"/>
              <a:stCxn id="147" idx="7"/>
              <a:endCxn id="145" idx="3"/>
            </p:cNvCxnSpPr>
            <p:nvPr/>
          </p:nvCxnSpPr>
          <p:spPr bwMode="auto">
            <a:xfrm rot="5400000" flipH="1" flipV="1">
              <a:off x="4135" y="1831"/>
              <a:ext cx="385" cy="355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triangle" w="lg" len="lg"/>
            </a:ln>
          </p:spPr>
        </p:cxnSp>
        <p:cxnSp>
          <p:nvCxnSpPr>
            <p:cNvPr id="151" name="Straight Arrow Connector 150"/>
            <p:cNvCxnSpPr>
              <a:cxnSpLocks noChangeShapeType="1"/>
              <a:stCxn id="144" idx="6"/>
              <a:endCxn id="145" idx="2"/>
            </p:cNvCxnSpPr>
            <p:nvPr/>
          </p:nvCxnSpPr>
          <p:spPr bwMode="auto">
            <a:xfrm>
              <a:off x="4162" y="1784"/>
              <a:ext cx="331" cy="1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triangle" w="lg" len="lg"/>
            </a:ln>
          </p:spPr>
        </p:cxnSp>
        <p:cxnSp>
          <p:nvCxnSpPr>
            <p:cNvPr id="152" name="Straight Arrow Connector 151"/>
            <p:cNvCxnSpPr>
              <a:cxnSpLocks noChangeShapeType="1"/>
              <a:stCxn id="147" idx="6"/>
              <a:endCxn id="146" idx="2"/>
            </p:cNvCxnSpPr>
            <p:nvPr/>
          </p:nvCxnSpPr>
          <p:spPr bwMode="auto">
            <a:xfrm>
              <a:off x="4162" y="2233"/>
              <a:ext cx="331" cy="1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triangle" w="lg" len="lg"/>
            </a:ln>
          </p:spPr>
        </p:cxnSp>
        <p:cxnSp>
          <p:nvCxnSpPr>
            <p:cNvPr id="179" name="Straight Arrow Connector 178"/>
            <p:cNvCxnSpPr/>
            <p:nvPr/>
          </p:nvCxnSpPr>
          <p:spPr>
            <a:xfrm rot="5400000" flipH="1" flipV="1">
              <a:off x="4212" y="1560"/>
              <a:ext cx="138" cy="1"/>
            </a:xfrm>
            <a:prstGeom prst="straightConnector1">
              <a:avLst/>
            </a:prstGeom>
            <a:ln w="28575">
              <a:solidFill>
                <a:srgbClr val="CC66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rot="5400000" flipH="1" flipV="1">
              <a:off x="4301" y="1560"/>
              <a:ext cx="138" cy="1"/>
            </a:xfrm>
            <a:prstGeom prst="straightConnector1">
              <a:avLst/>
            </a:prstGeom>
            <a:ln w="28575">
              <a:solidFill>
                <a:srgbClr val="CC66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47" name="Rectangle 103"/>
          <p:cNvSpPr>
            <a:spLocks noChangeArrowheads="1"/>
          </p:cNvSpPr>
          <p:nvPr/>
        </p:nvSpPr>
        <p:spPr bwMode="auto">
          <a:xfrm>
            <a:off x="190500" y="6303963"/>
            <a:ext cx="128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[Fusy ’05]</a:t>
            </a:r>
            <a:endParaRPr lang="nl-NL" sz="2000">
              <a:solidFill>
                <a:schemeClr val="accent1"/>
              </a:solidFill>
            </a:endParaRPr>
          </a:p>
        </p:txBody>
      </p:sp>
      <p:sp>
        <p:nvSpPr>
          <p:cNvPr id="297050" name="Freeform 90"/>
          <p:cNvSpPr>
            <a:spLocks/>
          </p:cNvSpPr>
          <p:nvPr/>
        </p:nvSpPr>
        <p:spPr bwMode="auto">
          <a:xfrm>
            <a:off x="3349625" y="2374900"/>
            <a:ext cx="2789238" cy="261938"/>
          </a:xfrm>
          <a:custGeom>
            <a:avLst/>
            <a:gdLst/>
            <a:ahLst/>
            <a:cxnLst>
              <a:cxn ang="0">
                <a:pos x="0" y="165"/>
              </a:cxn>
              <a:cxn ang="0">
                <a:pos x="1757" y="0"/>
              </a:cxn>
            </a:cxnLst>
            <a:rect l="0" t="0" r="r" b="b"/>
            <a:pathLst>
              <a:path w="1757" h="165">
                <a:moveTo>
                  <a:pt x="0" y="165"/>
                </a:moveTo>
                <a:lnTo>
                  <a:pt x="1757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1" name="Freeform 91"/>
          <p:cNvSpPr>
            <a:spLocks/>
          </p:cNvSpPr>
          <p:nvPr/>
        </p:nvSpPr>
        <p:spPr bwMode="auto">
          <a:xfrm>
            <a:off x="4211638" y="4914900"/>
            <a:ext cx="1951037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9" y="248"/>
              </a:cxn>
            </a:cxnLst>
            <a:rect l="0" t="0" r="r" b="b"/>
            <a:pathLst>
              <a:path w="1229" h="248">
                <a:moveTo>
                  <a:pt x="0" y="0"/>
                </a:moveTo>
                <a:lnTo>
                  <a:pt x="1229" y="248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/>
      <p:bldP spid="296965" grpId="0"/>
      <p:bldP spid="297050" grpId="0" animBg="1"/>
      <p:bldP spid="29705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one-sided layouts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SzTx/>
              <a:buFont typeface="Wingdings" pitchFamily="2" charset="2"/>
              <a:buAutoNum type="arabicPeriod"/>
            </a:pPr>
            <a:r>
              <a:rPr lang="en-US"/>
              <a:t>Partition graph on </a:t>
            </a:r>
            <a:r>
              <a:rPr lang="en-US">
                <a:solidFill>
                  <a:schemeClr val="hlink"/>
                </a:solidFill>
              </a:rPr>
              <a:t>separating four-cycles</a:t>
            </a:r>
          </a:p>
          <a:p>
            <a:pPr marL="381000" indent="-381000">
              <a:buSzTx/>
              <a:buFont typeface="Wingdings" pitchFamily="2" charset="2"/>
              <a:buAutoNum type="arabicPeriod"/>
            </a:pPr>
            <a:r>
              <a:rPr lang="en-US"/>
              <a:t>Represent family of all layouts as </a:t>
            </a:r>
            <a:r>
              <a:rPr lang="en-US">
                <a:solidFill>
                  <a:schemeClr val="folHlink"/>
                </a:solidFill>
              </a:rPr>
              <a:t>distributive lattice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[Fusy ’06]</a:t>
            </a:r>
          </a:p>
          <a:p>
            <a:pPr marL="381000" indent="-381000">
              <a:buSzTx/>
              <a:buFont typeface="Wingdings" pitchFamily="2" charset="2"/>
              <a:buAutoNum type="arabicPeriod"/>
            </a:pPr>
            <a:r>
              <a:rPr lang="en-US"/>
              <a:t>Represent elements of distributive lattice as partitions of a partial order according to </a:t>
            </a:r>
            <a:r>
              <a:rPr lang="en-US">
                <a:solidFill>
                  <a:srgbClr val="FF9933"/>
                </a:solidFill>
              </a:rPr>
              <a:t>Birkhoff’s theorem</a:t>
            </a:r>
          </a:p>
          <a:p>
            <a:pPr marL="381000" indent="-381000">
              <a:buSzTx/>
              <a:buFont typeface="Wingdings" pitchFamily="2" charset="2"/>
              <a:buAutoNum type="arabicPeriod"/>
            </a:pPr>
            <a:r>
              <a:rPr lang="en-US"/>
              <a:t>Characterize the </a:t>
            </a:r>
            <a:r>
              <a:rPr lang="en-US">
                <a:solidFill>
                  <a:srgbClr val="6666FF"/>
                </a:solidFill>
              </a:rPr>
              <a:t>ordered partitions</a:t>
            </a:r>
            <a:r>
              <a:rPr lang="en-US"/>
              <a:t> that correspond to one-sided layouts</a:t>
            </a:r>
          </a:p>
          <a:p>
            <a:pPr marL="381000" indent="-381000">
              <a:buSzTx/>
              <a:buFont typeface="Wingdings" pitchFamily="2" charset="2"/>
              <a:buAutoNum type="arabicPeriod"/>
            </a:pPr>
            <a:r>
              <a:rPr lang="en-US"/>
              <a:t>Search in the partial order for partitions of this type</a:t>
            </a:r>
          </a:p>
        </p:txBody>
      </p:sp>
      <p:sp>
        <p:nvSpPr>
          <p:cNvPr id="310276" name="AutoShape 4"/>
          <p:cNvSpPr>
            <a:spLocks noChangeArrowheads="1"/>
          </p:cNvSpPr>
          <p:nvPr/>
        </p:nvSpPr>
        <p:spPr bwMode="auto">
          <a:xfrm>
            <a:off x="3859213" y="4013200"/>
            <a:ext cx="404812" cy="641350"/>
          </a:xfrm>
          <a:prstGeom prst="downArrow">
            <a:avLst>
              <a:gd name="adj1" fmla="val 38037"/>
              <a:gd name="adj2" fmla="val 6313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1976438" y="4857750"/>
            <a:ext cx="473868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Fixed-parameter tractable</a:t>
            </a:r>
            <a:r>
              <a:rPr lang="en-US" sz="2000"/>
              <a:t> algorithm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one-sided layouts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Theorem</a:t>
            </a:r>
          </a:p>
          <a:p>
            <a:pPr>
              <a:buFont typeface="Wingdings" pitchFamily="2" charset="2"/>
              <a:buNone/>
            </a:pPr>
            <a:r>
              <a:rPr lang="en-US"/>
              <a:t>	We can find an area-universal layout (if it exists) in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O(2</a:t>
            </a:r>
            <a:r>
              <a:rPr lang="en-US" baseline="30000">
                <a:solidFill>
                  <a:schemeClr val="accent1"/>
                </a:solidFill>
              </a:rPr>
              <a:t>O(K  ) </a:t>
            </a:r>
            <a:r>
              <a:rPr lang="en-US">
                <a:solidFill>
                  <a:schemeClr val="accent1"/>
                </a:solidFill>
              </a:rPr>
              <a:t>n</a:t>
            </a:r>
            <a:r>
              <a:rPr lang="en-US" baseline="30000">
                <a:solidFill>
                  <a:schemeClr val="accent1"/>
                </a:solidFill>
              </a:rPr>
              <a:t>O(1)</a:t>
            </a:r>
            <a:r>
              <a:rPr lang="en-US">
                <a:solidFill>
                  <a:schemeClr val="accent1"/>
                </a:solidFill>
              </a:rPr>
              <a:t>)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time.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chemeClr val="accent1"/>
                </a:solidFill>
              </a:rPr>
              <a:t>K</a:t>
            </a:r>
            <a:r>
              <a:rPr lang="en-US"/>
              <a:t> = # degree-four vertices in adjacency graph</a:t>
            </a:r>
            <a:endParaRPr lang="en-US">
              <a:solidFill>
                <a:schemeClr val="tx2"/>
              </a:solidFill>
            </a:endParaRPr>
          </a:p>
          <a:p>
            <a:endParaRPr lang="en-US">
              <a:solidFill>
                <a:schemeClr val="tx2"/>
              </a:solidFill>
            </a:endParaRPr>
          </a:p>
          <a:p>
            <a:endParaRPr lang="en-US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Open problems</a:t>
            </a:r>
          </a:p>
          <a:p>
            <a:pPr>
              <a:buFont typeface="Wingdings" pitchFamily="2" charset="2"/>
              <a:buNone/>
            </a:pPr>
            <a:endParaRPr lang="en-US" sz="1200"/>
          </a:p>
          <a:p>
            <a:pPr lvl="1"/>
            <a:r>
              <a:rPr lang="en-US"/>
              <a:t>Polynomial time algorithm to find area-universal layouts</a:t>
            </a:r>
          </a:p>
          <a:p>
            <a:pPr lvl="1"/>
            <a:endParaRPr lang="en-US" sz="1200"/>
          </a:p>
          <a:p>
            <a:pPr lvl="1"/>
            <a:r>
              <a:rPr lang="en-US"/>
              <a:t>Can a given area assignment be realized if adjacency graph has no area-universal layout?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317444" name="TextBox 25"/>
          <p:cNvSpPr txBox="1">
            <a:spLocks noChangeArrowheads="1"/>
          </p:cNvSpPr>
          <p:nvPr/>
        </p:nvSpPr>
        <p:spPr bwMode="auto">
          <a:xfrm>
            <a:off x="7092950" y="13684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2</a:t>
            </a:r>
            <a:endParaRPr lang="nl-NL"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6530975" y="6348413"/>
            <a:ext cx="2613025" cy="50958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Rectangular Cartograms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introduced by Raisz in 1934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900" y="2073275"/>
            <a:ext cx="7143750" cy="4606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Floorplans</a:t>
            </a:r>
            <a:r>
              <a:rPr lang="en-US"/>
              <a:t/>
            </a:r>
            <a:br>
              <a:rPr lang="en-US"/>
            </a:br>
            <a:r>
              <a:rPr lang="en-US"/>
              <a:t>building architecture or VLSI layout</a:t>
            </a:r>
          </a:p>
        </p:txBody>
      </p:sp>
      <p:pic>
        <p:nvPicPr>
          <p:cNvPr id="265220" name="Picture 4" descr="ground-floor-plans-villas_LR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2988" y="1281113"/>
            <a:ext cx="6831012" cy="5576887"/>
          </a:xfrm>
          <a:prstGeom prst="rect">
            <a:avLst/>
          </a:prstGeom>
          <a:noFill/>
        </p:spPr>
      </p:pic>
      <p:pic>
        <p:nvPicPr>
          <p:cNvPr id="265221" name="Picture 5" descr="chip_layout-308x2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" y="2309813"/>
            <a:ext cx="2933700" cy="252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Area-universal layouts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Area-universal layout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/>
            </a:r>
            <a:br>
              <a:rPr lang="en-US"/>
            </a:br>
            <a:r>
              <a:rPr lang="en-US"/>
              <a:t>for every assignment of weights to the areas of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> there is a layout </a:t>
            </a:r>
            <a:r>
              <a:rPr lang="en-US">
                <a:solidFill>
                  <a:schemeClr val="accent1"/>
                </a:solidFill>
              </a:rPr>
              <a:t>L’</a:t>
            </a:r>
            <a:r>
              <a:rPr lang="en-US"/>
              <a:t> equivalent to</a:t>
            </a:r>
            <a:r>
              <a:rPr lang="en-US">
                <a:solidFill>
                  <a:schemeClr val="accent1"/>
                </a:solidFill>
              </a:rPr>
              <a:t> L</a:t>
            </a:r>
            <a:r>
              <a:rPr lang="en-US"/>
              <a:t> such that the areas of </a:t>
            </a:r>
            <a:r>
              <a:rPr lang="en-US">
                <a:solidFill>
                  <a:schemeClr val="accent1"/>
                </a:solidFill>
              </a:rPr>
              <a:t>L’</a:t>
            </a:r>
            <a:r>
              <a:rPr lang="en-US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 sz="80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Uses</a:t>
            </a:r>
            <a:r>
              <a:rPr lang="en-US"/>
              <a:t/>
            </a:r>
            <a:br>
              <a:rPr lang="en-US"/>
            </a:br>
            <a:r>
              <a:rPr lang="en-US"/>
              <a:t>animations; morphs; layout first – function later</a:t>
            </a:r>
          </a:p>
        </p:txBody>
      </p:sp>
      <p:grpSp>
        <p:nvGrpSpPr>
          <p:cNvPr id="266244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6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3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4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5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256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6257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8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9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61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Area-universal layouts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Area-universal layout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/>
            </a:r>
            <a:br>
              <a:rPr lang="en-US"/>
            </a:br>
            <a:r>
              <a:rPr lang="en-US"/>
              <a:t>for every assignment of weights to the areas of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> there is a layout </a:t>
            </a:r>
            <a:r>
              <a:rPr lang="en-US">
                <a:solidFill>
                  <a:schemeClr val="accent1"/>
                </a:solidFill>
              </a:rPr>
              <a:t>L’</a:t>
            </a:r>
            <a:r>
              <a:rPr lang="en-US"/>
              <a:t> equivalent to</a:t>
            </a:r>
            <a:r>
              <a:rPr lang="en-US">
                <a:solidFill>
                  <a:schemeClr val="accent1"/>
                </a:solidFill>
              </a:rPr>
              <a:t> L</a:t>
            </a:r>
            <a:r>
              <a:rPr lang="en-US"/>
              <a:t> such that the areas of </a:t>
            </a:r>
            <a:r>
              <a:rPr lang="en-US">
                <a:solidFill>
                  <a:schemeClr val="accent1"/>
                </a:solidFill>
              </a:rPr>
              <a:t>L’</a:t>
            </a:r>
            <a:r>
              <a:rPr lang="en-US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 sz="800"/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Theorem</a:t>
            </a:r>
            <a:r>
              <a:rPr lang="en-US"/>
              <a:t/>
            </a:r>
            <a:br>
              <a:rPr lang="en-US"/>
            </a:br>
            <a:r>
              <a:rPr lang="en-US"/>
              <a:t>A layout is area-universal, if an only if it is </a:t>
            </a:r>
            <a:r>
              <a:rPr lang="en-US">
                <a:solidFill>
                  <a:schemeClr val="accent1"/>
                </a:solidFill>
              </a:rPr>
              <a:t>one-sided</a:t>
            </a:r>
            <a:r>
              <a:rPr lang="en-US"/>
              <a:t>.</a:t>
            </a:r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1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3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7275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6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7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8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2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3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4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5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layouts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One-sided layout L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every maximal line segment of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> must be the side of a least one rectangle</a:t>
            </a:r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2555875" y="2565400"/>
            <a:ext cx="4176713" cy="3024188"/>
            <a:chOff x="1564" y="1586"/>
            <a:chExt cx="2631" cy="1905"/>
          </a:xfrm>
        </p:grpSpPr>
        <p:sp>
          <p:nvSpPr>
            <p:cNvPr id="268293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9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3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8304" name="Line 16"/>
          <p:cNvSpPr>
            <a:spLocks noChangeShapeType="1"/>
          </p:cNvSpPr>
          <p:nvPr/>
        </p:nvSpPr>
        <p:spPr bwMode="auto">
          <a:xfrm>
            <a:off x="6283325" y="2565400"/>
            <a:ext cx="0" cy="26130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6872288" y="3303588"/>
            <a:ext cx="119697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maximal </a:t>
            </a:r>
            <a:br>
              <a:rPr lang="en-US" sz="2000">
                <a:solidFill>
                  <a:schemeClr val="folHlink"/>
                </a:solidFill>
              </a:rPr>
            </a:br>
            <a:r>
              <a:rPr lang="en-US" sz="2000">
                <a:solidFill>
                  <a:schemeClr val="folHlink"/>
                </a:solidFill>
              </a:rPr>
              <a:t>vertical </a:t>
            </a:r>
            <a:br>
              <a:rPr lang="en-US" sz="2000">
                <a:solidFill>
                  <a:schemeClr val="folHlink"/>
                </a:solidFill>
              </a:rPr>
            </a:br>
            <a:r>
              <a:rPr lang="en-US" sz="2000">
                <a:solidFill>
                  <a:schemeClr val="folHlink"/>
                </a:solidFill>
              </a:rPr>
              <a:t>segment</a:t>
            </a:r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2554288" y="4251325"/>
            <a:ext cx="37052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1074738" y="3721100"/>
            <a:ext cx="1282700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maximal</a:t>
            </a:r>
            <a:br>
              <a:rPr lang="en-US" sz="2000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horizontal</a:t>
            </a:r>
            <a:br>
              <a:rPr lang="en-US" sz="2000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4" grpId="0" animBg="1"/>
      <p:bldP spid="268305" grpId="0"/>
      <p:bldP spid="268306" grpId="0" animBg="1"/>
      <p:bldP spid="2683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layouts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One-sided layout L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every maximal line segment of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> must be the side of a least one rectangle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2555875" y="2565400"/>
            <a:ext cx="4176713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555875" y="2565400"/>
            <a:ext cx="431800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2987675" y="5157788"/>
            <a:ext cx="3744913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2987675" y="2565400"/>
            <a:ext cx="3168650" cy="5032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6156325" y="2565400"/>
            <a:ext cx="576263" cy="25923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3635375" y="4508500"/>
            <a:ext cx="2520950" cy="6492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3635375" y="3789363"/>
            <a:ext cx="12969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987675" y="3789363"/>
            <a:ext cx="647700" cy="13684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987675" y="3068638"/>
            <a:ext cx="1944688" cy="7207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3635375" y="3789363"/>
            <a:ext cx="6492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4932363" y="3068638"/>
            <a:ext cx="576262" cy="14398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5508625" y="3068638"/>
            <a:ext cx="647700" cy="10810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5364163" y="5157788"/>
            <a:ext cx="1368425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2987675" y="5157788"/>
            <a:ext cx="374491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9" grpId="0" animBg="1"/>
    </p:bldLst>
  </p:timing>
</p:sld>
</file>

<file path=ppt/theme/theme1.xml><?xml version="1.0" encoding="utf-8"?>
<a:theme xmlns:a="http://schemas.openxmlformats.org/drawingml/2006/main" name="TUe special blue">
  <a:themeElements>
    <a:clrScheme name="TUe special blue 7">
      <a:dk1>
        <a:srgbClr val="000000"/>
      </a:dk1>
      <a:lt1>
        <a:srgbClr val="FFFFFF"/>
      </a:lt1>
      <a:dk2>
        <a:srgbClr val="101073"/>
      </a:dk2>
      <a:lt2>
        <a:srgbClr val="FF9A00"/>
      </a:lt2>
      <a:accent1>
        <a:srgbClr val="0066CB"/>
      </a:accent1>
      <a:accent2>
        <a:srgbClr val="D6004A"/>
      </a:accent2>
      <a:accent3>
        <a:srgbClr val="FFFFFF"/>
      </a:accent3>
      <a:accent4>
        <a:srgbClr val="000000"/>
      </a:accent4>
      <a:accent5>
        <a:srgbClr val="AAB8E2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TUE Met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2">
        <a:dk1>
          <a:srgbClr val="000000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3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4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5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6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7">
        <a:dk1>
          <a:srgbClr val="000000"/>
        </a:dk1>
        <a:lt1>
          <a:srgbClr val="FFFFFF"/>
        </a:lt1>
        <a:dk2>
          <a:srgbClr val="101073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369</TotalTime>
  <Words>390</Words>
  <Application>Microsoft Office PowerPoint</Application>
  <PresentationFormat>On-screen Show (4:3)</PresentationFormat>
  <Paragraphs>135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TUE Meta</vt:lpstr>
      <vt:lpstr>Wingdings</vt:lpstr>
      <vt:lpstr>TUe special blue</vt:lpstr>
      <vt:lpstr>Area-Universal  Rectangular Layouts</vt:lpstr>
      <vt:lpstr>Rectangular Layout</vt:lpstr>
      <vt:lpstr>Applications</vt:lpstr>
      <vt:lpstr>Applications</vt:lpstr>
      <vt:lpstr>Applications</vt:lpstr>
      <vt:lpstr>Area-universal layouts</vt:lpstr>
      <vt:lpstr>Area-universal layouts</vt:lpstr>
      <vt:lpstr>One-sided layouts</vt:lpstr>
      <vt:lpstr>One-sided layouts</vt:lpstr>
      <vt:lpstr>One-sided layouts</vt:lpstr>
      <vt:lpstr>Equivalent layouts</vt:lpstr>
      <vt:lpstr>Equivalent layouts</vt:lpstr>
      <vt:lpstr>Equivalent layouts</vt:lpstr>
      <vt:lpstr>Equivalent layouts</vt:lpstr>
      <vt:lpstr>Equivalent layouts</vt:lpstr>
      <vt:lpstr>Equivalent layouts</vt:lpstr>
      <vt:lpstr>Equivalent layouts</vt:lpstr>
      <vt:lpstr>Order-equivalent layouts</vt:lpstr>
      <vt:lpstr>Order-equivalent layouts</vt:lpstr>
      <vt:lpstr>There can be only one … </vt:lpstr>
      <vt:lpstr>… and there always is one. </vt:lpstr>
      <vt:lpstr>Area-universality and one-sidedness</vt:lpstr>
      <vt:lpstr>Rectangular duals</vt:lpstr>
      <vt:lpstr>Rectangular duals</vt:lpstr>
      <vt:lpstr>One-sided duals?</vt:lpstr>
      <vt:lpstr>Finding one-sided layouts</vt:lpstr>
      <vt:lpstr>Remove non-trivial separating four-cycles</vt:lpstr>
      <vt:lpstr>Remove non-trivial separating four-cycles</vt:lpstr>
      <vt:lpstr>Regular edge labeling</vt:lpstr>
      <vt:lpstr>Regular edge labeling</vt:lpstr>
      <vt:lpstr>Regular edge labeling</vt:lpstr>
      <vt:lpstr>Layouts that are not one-sided …</vt:lpstr>
      <vt:lpstr>Distributive lattice of RELs</vt:lpstr>
      <vt:lpstr>Distributive lattice of RELs</vt:lpstr>
      <vt:lpstr>Finding one-sided layouts</vt:lpstr>
      <vt:lpstr>Finding one-sided layouts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Area-Universal  Rectangular Layouts</dc:title>
  <dc:creator>BCF</dc:creator>
  <dc:description>Design by Volle Kracht_x000d_
Template by Orange Pepper BV_x000d_
Copyright 2008</dc:description>
  <cp:lastModifiedBy>Speckmann, B.</cp:lastModifiedBy>
  <cp:revision>22</cp:revision>
  <dcterms:created xsi:type="dcterms:W3CDTF">2009-03-30T17:10:16Z</dcterms:created>
  <dcterms:modified xsi:type="dcterms:W3CDTF">2016-12-06T16:33:36Z</dcterms:modified>
</cp:coreProperties>
</file>