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83" r:id="rId12"/>
    <p:sldId id="286" r:id="rId13"/>
    <p:sldId id="280" r:id="rId14"/>
    <p:sldId id="287" r:id="rId15"/>
    <p:sldId id="281" r:id="rId16"/>
    <p:sldId id="270" r:id="rId17"/>
    <p:sldId id="285" r:id="rId18"/>
    <p:sldId id="288" r:id="rId19"/>
    <p:sldId id="289" r:id="rId20"/>
    <p:sldId id="290" r:id="rId21"/>
    <p:sldId id="282" r:id="rId22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5" autoAdjust="0"/>
  </p:normalViewPr>
  <p:slideViewPr>
    <p:cSldViewPr>
      <p:cViewPr varScale="1">
        <p:scale>
          <a:sx n="85" d="100"/>
          <a:sy n="85" d="100"/>
        </p:scale>
        <p:origin x="6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9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44F71-8CC5-45E4-9D22-0BD56B383FE3}" type="slidenum">
              <a:rPr lang="nl-NL"/>
              <a:pPr/>
              <a:t>2</a:t>
            </a:fld>
            <a:endParaRPr lang="nl-NL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question in our</a:t>
            </a:r>
            <a:r>
              <a:rPr lang="en-US" baseline="0" dirty="0" smtClean="0"/>
              <a:t> quest </a:t>
            </a:r>
            <a:r>
              <a:rPr lang="en-US" baseline="0" smtClean="0"/>
              <a:t>for area-universal duals</a:t>
            </a:r>
            <a:endParaRPr lang="en-US" smtClean="0"/>
          </a:p>
          <a:p>
            <a:r>
              <a:rPr lang="en-US" dirty="0" smtClean="0"/>
              <a:t>Via </a:t>
            </a:r>
            <a:r>
              <a:rPr lang="en-US" dirty="0" smtClean="0"/>
              <a:t>enumeration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42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24B0F-BB38-4557-BF8E-799F7D2720F1}" type="slidenum">
              <a:rPr lang="nl-NL"/>
              <a:pPr/>
              <a:t>3</a:t>
            </a:fld>
            <a:endParaRPr lang="nl-NL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 Limit 1, Aspect 12, zero error</a:t>
            </a:r>
          </a:p>
        </p:txBody>
      </p:sp>
    </p:spTree>
    <p:extLst>
      <p:ext uri="{BB962C8B-B14F-4D97-AF65-F5344CB8AC3E}">
        <p14:creationId xmlns:p14="http://schemas.microsoft.com/office/powerpoint/2010/main" val="1947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7C068-FB1C-4B68-987E-42F97794D7B9}" type="slidenum">
              <a:rPr lang="nl-NL"/>
              <a:pPr/>
              <a:t>12</a:t>
            </a:fld>
            <a:endParaRPr lang="nl-NL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703263"/>
            <a:ext cx="4594225" cy="3444875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57688"/>
            <a:ext cx="5033963" cy="4075112"/>
          </a:xfrm>
        </p:spPr>
        <p:txBody>
          <a:bodyPr/>
          <a:lstStyle/>
          <a:p>
            <a:r>
              <a:rPr lang="en-GB" dirty="0" smtClean="0"/>
              <a:t>Specify adjacencies of</a:t>
            </a:r>
            <a:r>
              <a:rPr lang="en-GB" baseline="0" dirty="0" smtClean="0"/>
              <a:t>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91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Nonequivalent layouts!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51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Given a rectangular dual we get a REL</a:t>
            </a:r>
          </a:p>
          <a:p>
            <a:r>
              <a:rPr lang="en-US" baseline="0" dirty="0" smtClean="0"/>
              <a:t>Equivalent duals same REL</a:t>
            </a:r>
          </a:p>
          <a:p>
            <a:r>
              <a:rPr lang="en-US" baseline="0" dirty="0" smtClean="0"/>
              <a:t>We </a:t>
            </a:r>
            <a:r>
              <a:rPr lang="en-US" baseline="0" dirty="0" smtClean="0"/>
              <a:t>will use this a lot, so properties …  </a:t>
            </a:r>
            <a:endParaRPr lang="en-US" baseline="0" dirty="0" smtClean="0"/>
          </a:p>
          <a:p>
            <a:endParaRPr lang="en-US" baseline="0" dirty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determines a eq. class of layouts (by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of layout equivalence)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corresponds to an equivalence class of layouts</a:t>
            </a:r>
          </a:p>
          <a:p>
            <a:r>
              <a:rPr lang="en-US" baseline="0" dirty="0" smtClean="0"/>
              <a:t>We will use this a lot, </a:t>
            </a:r>
            <a:r>
              <a:rPr lang="en-US" baseline="0" smtClean="0"/>
              <a:t>so properties … 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1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corresponds to an equivalence class of layouts</a:t>
            </a:r>
          </a:p>
          <a:p>
            <a:r>
              <a:rPr lang="en-US" baseline="0" dirty="0" smtClean="0"/>
              <a:t>We will use this a lot, </a:t>
            </a:r>
            <a:r>
              <a:rPr lang="en-US" baseline="0" smtClean="0"/>
              <a:t>so properties … 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92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soon as one is determined, the rest follows</a:t>
            </a:r>
          </a:p>
          <a:p>
            <a:r>
              <a:rPr lang="en-US" baseline="0" dirty="0" smtClean="0"/>
              <a:t>“The space not occupied by any of the 4 rectangles is again a rectangle. At least one rectangle must border on each side of this rectangle and no rectangle can border it on two sides. Because we have only 4 rectangles every sided is </a:t>
            </a:r>
            <a:r>
              <a:rPr lang="en-US" baseline="0" dirty="0" err="1" smtClean="0"/>
              <a:t>borderded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exacly</a:t>
            </a:r>
            <a:r>
              <a:rPr lang="en-US" baseline="0" dirty="0" smtClean="0"/>
              <a:t> one rectangle. So if we, for example know which rectangle lies above the interior we also know the orientation of all other rectangles with respect to the </a:t>
            </a:r>
            <a:r>
              <a:rPr lang="en-US" baseline="0" dirty="0" err="1" smtClean="0"/>
              <a:t>intrior</a:t>
            </a:r>
            <a:r>
              <a:rPr lang="en-US" baseline="0" dirty="0" smtClean="0"/>
              <a:t> rectangle.”</a:t>
            </a:r>
          </a:p>
          <a:p>
            <a:r>
              <a:rPr lang="en-US" baseline="0" dirty="0" smtClean="0"/>
              <a:t>We can do a vertex flip here  (might show it, probably distracting.)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09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can see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 vertex as special case of this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69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 one-sided rectangular duals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Bettina </a:t>
            </a: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Speckmann         </a:t>
            </a:r>
            <a:br>
              <a:rPr lang="en-US" sz="1800" b="1" dirty="0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Kevin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Verbeek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Sander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Beekhuis</a:t>
            </a:r>
            <a:endParaRPr lang="en-US" sz="1800" b="1" dirty="0">
              <a:solidFill>
                <a:schemeClr val="bg1"/>
              </a:solidFill>
              <a:latin typeface="TUE Meta" pitchFamily="34" charset="0"/>
            </a:endParaRPr>
          </a:p>
          <a:p>
            <a:r>
              <a:rPr lang="en-US" sz="1800" dirty="0">
                <a:solidFill>
                  <a:srgbClr val="53A9FF"/>
                </a:solidFill>
                <a:latin typeface="TUE Meta" pitchFamily="34" charset="0"/>
              </a:rPr>
              <a:t>TU Eindhoven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735013" y="1676400"/>
            <a:ext cx="2016125" cy="1366838"/>
            <a:chOff x="612" y="981"/>
            <a:chExt cx="1270" cy="861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612" y="981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612" y="981"/>
              <a:ext cx="771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1383" y="981"/>
              <a:ext cx="499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612" y="1434"/>
              <a:ext cx="454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066" y="1434"/>
              <a:ext cx="816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1369" name="Group 9"/>
          <p:cNvGrpSpPr>
            <a:grpSpLocks/>
          </p:cNvGrpSpPr>
          <p:nvPr/>
        </p:nvGrpSpPr>
        <p:grpSpPr bwMode="auto">
          <a:xfrm>
            <a:off x="3614738" y="1676400"/>
            <a:ext cx="2016125" cy="1366838"/>
            <a:chOff x="2562" y="1027"/>
            <a:chExt cx="1270" cy="861"/>
          </a:xfrm>
        </p:grpSpPr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562" y="1027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562" y="1027"/>
              <a:ext cx="499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3061" y="1027"/>
              <a:ext cx="771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562" y="1480"/>
              <a:ext cx="726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3288" y="1480"/>
              <a:ext cx="54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1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3538538"/>
            <a:ext cx="8207375" cy="262731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These layouts are </a:t>
            </a:r>
            <a:r>
              <a:rPr lang="en-US">
                <a:solidFill>
                  <a:schemeClr val="accent2"/>
                </a:solidFill>
              </a:rPr>
              <a:t>not</a:t>
            </a:r>
            <a:r>
              <a:rPr lang="en-US"/>
              <a:t> equivalent!</a:t>
            </a:r>
            <a:endParaRPr lang="en-US" sz="800"/>
          </a:p>
        </p:txBody>
      </p: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6494463" y="1676400"/>
            <a:ext cx="2016125" cy="1366838"/>
            <a:chOff x="3797" y="952"/>
            <a:chExt cx="1270" cy="861"/>
          </a:xfrm>
        </p:grpSpPr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3797" y="952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797" y="952"/>
              <a:ext cx="716" cy="34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4513" y="952"/>
              <a:ext cx="554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3797" y="1298"/>
              <a:ext cx="716" cy="51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13" y="1405"/>
              <a:ext cx="55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Assumption(TODO)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every graph </a:t>
            </a:r>
            <a:r>
              <a:rPr lang="en-US" dirty="0" smtClean="0"/>
              <a:t>has </a:t>
            </a:r>
            <a:r>
              <a:rPr lang="en-US" dirty="0" smtClean="0"/>
              <a:t>4 vertices incident to the outer face</a:t>
            </a:r>
            <a:r>
              <a:rPr lang="en-US" dirty="0" smtClean="0"/>
              <a:t>. (poles)</a:t>
            </a:r>
            <a:endParaRPr lang="en-US" dirty="0" smtClean="0"/>
          </a:p>
          <a:p>
            <a:pPr lvl="1"/>
            <a:r>
              <a:rPr lang="en-US" dirty="0" smtClean="0"/>
              <a:t>Otherwise we can sometimes make this true</a:t>
            </a:r>
          </a:p>
          <a:p>
            <a:pPr lvl="2"/>
            <a:r>
              <a:rPr lang="en-US" dirty="0" smtClean="0"/>
              <a:t>Sometimes in multiple ways</a:t>
            </a:r>
          </a:p>
          <a:p>
            <a:pPr lvl="1"/>
            <a:r>
              <a:rPr lang="en-US" dirty="0" smtClean="0"/>
              <a:t>Often we don’t really care about adjacencies between these outer </a:t>
            </a:r>
            <a:r>
              <a:rPr lang="en-US" dirty="0" smtClean="0"/>
              <a:t>rectangles</a:t>
            </a:r>
            <a:endParaRPr lang="en-US" dirty="0" smtClean="0"/>
          </a:p>
          <a:p>
            <a:pPr lvl="1"/>
            <a:r>
              <a:rPr lang="en-US" dirty="0" smtClean="0"/>
              <a:t>The inside of the 4 outer rectangles is a rectangle (USEFULL FOR LATER SLIDE) (if the graph has at least 5 vertices)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59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separating cycle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78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448675" cy="225583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Kozminski</a:t>
            </a:r>
            <a:r>
              <a:rPr lang="en-US" dirty="0">
                <a:solidFill>
                  <a:schemeClr val="accent1"/>
                </a:solidFill>
              </a:rPr>
              <a:t> &amp; </a:t>
            </a:r>
            <a:r>
              <a:rPr lang="en-US" dirty="0" err="1">
                <a:solidFill>
                  <a:schemeClr val="accent1"/>
                </a:solidFill>
              </a:rPr>
              <a:t>Kinnen</a:t>
            </a:r>
            <a:r>
              <a:rPr lang="en-US" dirty="0">
                <a:solidFill>
                  <a:schemeClr val="accent1"/>
                </a:solidFill>
              </a:rPr>
              <a:t> ’85]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planar graph G has a </a:t>
            </a:r>
            <a:r>
              <a:rPr lang="en-US" dirty="0">
                <a:solidFill>
                  <a:schemeClr val="accent1"/>
                </a:solidFill>
              </a:rPr>
              <a:t>rectangular dual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rectangles on the boundary if and only if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every interior face is a triangle and the exterior face is a quadrangle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G has no separating triangles</a:t>
            </a:r>
            <a:endParaRPr lang="nl-NL" dirty="0"/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1038225" y="3935413"/>
            <a:ext cx="1600200" cy="1828800"/>
            <a:chOff x="624" y="2784"/>
            <a:chExt cx="1008" cy="1152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00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152" y="2928"/>
              <a:ext cx="336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768" y="2928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624" y="2784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488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4" y="3792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3119438" y="3821113"/>
            <a:ext cx="2438400" cy="2057400"/>
            <a:chOff x="1776" y="2736"/>
            <a:chExt cx="1536" cy="1296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1" name="Freeform 23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2" name="Freeform 24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3" name="Freeform 25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5" name="Oval 2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6" name="Oval 28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7" name="Oval 29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8" name="Oval 30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3686" name="Group 38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3687" name="Oval 39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8" name="Oval 40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9" name="Oval 41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0" name="Oval 42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1" name="Oval 4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36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grpSp>
        <p:nvGrpSpPr>
          <p:cNvPr id="283693" name="Group 45"/>
          <p:cNvGrpSpPr>
            <a:grpSpLocks/>
          </p:cNvGrpSpPr>
          <p:nvPr/>
        </p:nvGrpSpPr>
        <p:grpSpPr bwMode="auto">
          <a:xfrm>
            <a:off x="6038850" y="3821113"/>
            <a:ext cx="2438400" cy="2057400"/>
            <a:chOff x="3804" y="2736"/>
            <a:chExt cx="1536" cy="1296"/>
          </a:xfrm>
        </p:grpSpPr>
        <p:sp>
          <p:nvSpPr>
            <p:cNvPr id="283694" name="Line 46"/>
            <p:cNvSpPr>
              <a:spLocks noChangeShapeType="1"/>
            </p:cNvSpPr>
            <p:nvPr/>
          </p:nvSpPr>
          <p:spPr bwMode="auto">
            <a:xfrm flipV="1">
              <a:off x="4332" y="3600"/>
              <a:ext cx="528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5" name="Line 47"/>
            <p:cNvSpPr>
              <a:spLocks noChangeShapeType="1"/>
            </p:cNvSpPr>
            <p:nvPr/>
          </p:nvSpPr>
          <p:spPr bwMode="auto">
            <a:xfrm flipH="1">
              <a:off x="4332" y="3168"/>
              <a:ext cx="288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6" name="Line 48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240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 flipH="1" flipV="1">
              <a:off x="433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8" name="Line 50"/>
            <p:cNvSpPr>
              <a:spLocks noChangeShapeType="1"/>
            </p:cNvSpPr>
            <p:nvPr/>
          </p:nvSpPr>
          <p:spPr bwMode="auto">
            <a:xfrm flipH="1" flipV="1">
              <a:off x="4284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9" name="Line 51"/>
            <p:cNvSpPr>
              <a:spLocks noChangeShapeType="1"/>
            </p:cNvSpPr>
            <p:nvPr/>
          </p:nvSpPr>
          <p:spPr bwMode="auto">
            <a:xfrm flipH="1">
              <a:off x="385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0" name="Line 52"/>
            <p:cNvSpPr>
              <a:spLocks noChangeShapeType="1"/>
            </p:cNvSpPr>
            <p:nvPr/>
          </p:nvSpPr>
          <p:spPr bwMode="auto">
            <a:xfrm>
              <a:off x="3852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 flipH="1">
              <a:off x="4332" y="3504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2" name="Line 54"/>
            <p:cNvSpPr>
              <a:spLocks noChangeShapeType="1"/>
            </p:cNvSpPr>
            <p:nvPr/>
          </p:nvSpPr>
          <p:spPr bwMode="auto">
            <a:xfrm flipV="1">
              <a:off x="4284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>
              <a:off x="4524" y="2784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4284" y="3168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4620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4620" y="3504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 flipH="1">
              <a:off x="4476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 flipV="1">
              <a:off x="4860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9" name="Line 61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0" name="Freeform 62"/>
            <p:cNvSpPr>
              <a:spLocks/>
            </p:cNvSpPr>
            <p:nvPr/>
          </p:nvSpPr>
          <p:spPr bwMode="auto">
            <a:xfrm>
              <a:off x="4476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4524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3836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3" name="Freeform 65"/>
            <p:cNvSpPr>
              <a:spLocks/>
            </p:cNvSpPr>
            <p:nvPr/>
          </p:nvSpPr>
          <p:spPr bwMode="auto">
            <a:xfrm>
              <a:off x="3852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4" name="Oval 66"/>
            <p:cNvSpPr>
              <a:spLocks noChangeArrowheads="1"/>
            </p:cNvSpPr>
            <p:nvPr/>
          </p:nvSpPr>
          <p:spPr bwMode="auto">
            <a:xfrm>
              <a:off x="380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5" name="Oval 67"/>
            <p:cNvSpPr>
              <a:spLocks noChangeArrowheads="1"/>
            </p:cNvSpPr>
            <p:nvPr/>
          </p:nvSpPr>
          <p:spPr bwMode="auto">
            <a:xfrm>
              <a:off x="4236" y="3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6" name="Oval 68"/>
            <p:cNvSpPr>
              <a:spLocks noChangeArrowheads="1"/>
            </p:cNvSpPr>
            <p:nvPr/>
          </p:nvSpPr>
          <p:spPr bwMode="auto">
            <a:xfrm>
              <a:off x="524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7" name="Oval 69"/>
            <p:cNvSpPr>
              <a:spLocks noChangeArrowheads="1"/>
            </p:cNvSpPr>
            <p:nvPr/>
          </p:nvSpPr>
          <p:spPr bwMode="auto">
            <a:xfrm>
              <a:off x="4428" y="39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8" name="Oval 70"/>
            <p:cNvSpPr>
              <a:spLocks noChangeArrowheads="1"/>
            </p:cNvSpPr>
            <p:nvPr/>
          </p:nvSpPr>
          <p:spPr bwMode="auto">
            <a:xfrm>
              <a:off x="4572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9" name="Oval 71"/>
            <p:cNvSpPr>
              <a:spLocks noChangeArrowheads="1"/>
            </p:cNvSpPr>
            <p:nvPr/>
          </p:nvSpPr>
          <p:spPr bwMode="auto">
            <a:xfrm>
              <a:off x="4812" y="355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0" name="Oval 72"/>
            <p:cNvSpPr>
              <a:spLocks noChangeArrowheads="1"/>
            </p:cNvSpPr>
            <p:nvPr/>
          </p:nvSpPr>
          <p:spPr bwMode="auto">
            <a:xfrm>
              <a:off x="4476" y="27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1" name="Oval 73"/>
            <p:cNvSpPr>
              <a:spLocks noChangeArrowheads="1"/>
            </p:cNvSpPr>
            <p:nvPr/>
          </p:nvSpPr>
          <p:spPr bwMode="auto">
            <a:xfrm>
              <a:off x="4572" y="312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2" name="Oval 74"/>
            <p:cNvSpPr>
              <a:spLocks noChangeArrowheads="1"/>
            </p:cNvSpPr>
            <p:nvPr/>
          </p:nvSpPr>
          <p:spPr bwMode="auto">
            <a:xfrm>
              <a:off x="4284" y="36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a </a:t>
            </a:r>
            <a:r>
              <a:rPr lang="en-US" dirty="0" err="1" smtClean="0"/>
              <a:t>sep</a:t>
            </a:r>
            <a:r>
              <a:rPr lang="en-US" dirty="0" smtClean="0"/>
              <a:t> 3-cycle not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56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rectangular dual is not unique</a:t>
            </a:r>
            <a:br>
              <a:rPr lang="en-US" dirty="0"/>
            </a:br>
            <a:endParaRPr lang="en-US" dirty="0"/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803275" y="2320925"/>
            <a:ext cx="1944688" cy="2209800"/>
            <a:chOff x="1152" y="1488"/>
            <a:chExt cx="1225" cy="1392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1327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1619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1911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1794" y="1662"/>
              <a:ext cx="408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1327" y="1662"/>
              <a:ext cx="467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152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115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20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152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6396038" y="2320925"/>
            <a:ext cx="1944687" cy="2209800"/>
            <a:chOff x="2903" y="1488"/>
            <a:chExt cx="1225" cy="1392"/>
          </a:xfrm>
        </p:grpSpPr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3078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3369" y="2184"/>
              <a:ext cx="234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603" y="2300"/>
              <a:ext cx="350" cy="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3603" y="1662"/>
              <a:ext cx="350" cy="6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3078" y="1662"/>
              <a:ext cx="525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903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290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395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2903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3352800" y="2398713"/>
            <a:ext cx="2438400" cy="2057400"/>
            <a:chOff x="1776" y="2736"/>
            <a:chExt cx="1536" cy="1296"/>
          </a:xfrm>
        </p:grpSpPr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0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1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2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3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4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5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6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7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8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9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1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2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4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5745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5746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7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8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9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50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Edge Labelling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vertex condition 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4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43525" y="4084638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5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Layout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Rectangular Layout</a:t>
            </a:r>
            <a:r>
              <a:rPr lang="en-US"/>
              <a:t/>
            </a:r>
            <a:br>
              <a:rPr lang="en-US"/>
            </a:br>
            <a:r>
              <a:rPr lang="en-US"/>
              <a:t>partition of a rectangle into finitely many interior-disjoint rectangles.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482850" y="2517775"/>
            <a:ext cx="4176713" cy="3024188"/>
            <a:chOff x="1564" y="1586"/>
            <a:chExt cx="2631" cy="190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2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2424113"/>
            <a:ext cx="4005262" cy="40862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86756" name="Rounded Rectangle 286755"/>
          <p:cNvSpPr/>
          <p:nvPr/>
        </p:nvSpPr>
        <p:spPr bwMode="auto">
          <a:xfrm>
            <a:off x="2186734" y="2348880"/>
            <a:ext cx="4950551" cy="342038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32113" y="3071813"/>
            <a:ext cx="3254375" cy="1627187"/>
            <a:chOff x="1847" y="2005"/>
            <a:chExt cx="2050" cy="1025"/>
          </a:xfrm>
        </p:grpSpPr>
        <p:sp>
          <p:nvSpPr>
            <p:cNvPr id="286724" name="Line 4"/>
            <p:cNvSpPr>
              <a:spLocks noChangeShapeType="1"/>
            </p:cNvSpPr>
            <p:nvPr/>
          </p:nvSpPr>
          <p:spPr bwMode="auto">
            <a:xfrm flipH="1" flipV="1">
              <a:off x="2558" y="2020"/>
              <a:ext cx="352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5" name="Line 5"/>
            <p:cNvSpPr>
              <a:spLocks noChangeShapeType="1"/>
            </p:cNvSpPr>
            <p:nvPr/>
          </p:nvSpPr>
          <p:spPr bwMode="auto">
            <a:xfrm flipH="1">
              <a:off x="2162" y="2020"/>
              <a:ext cx="396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Line 6"/>
            <p:cNvSpPr>
              <a:spLocks noChangeShapeType="1"/>
            </p:cNvSpPr>
            <p:nvPr/>
          </p:nvSpPr>
          <p:spPr bwMode="auto">
            <a:xfrm flipH="1">
              <a:off x="1847" y="2319"/>
              <a:ext cx="315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1855" y="2580"/>
              <a:ext cx="54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 flipH="1" flipV="1">
              <a:off x="2169" y="2319"/>
              <a:ext cx="232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169" y="2319"/>
              <a:ext cx="748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 flipH="1">
              <a:off x="2401" y="2521"/>
              <a:ext cx="51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2386" y="2820"/>
              <a:ext cx="516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 flipV="1">
              <a:off x="2902" y="2521"/>
              <a:ext cx="8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3" name="Line 13"/>
            <p:cNvSpPr>
              <a:spLocks noChangeShapeType="1"/>
            </p:cNvSpPr>
            <p:nvPr/>
          </p:nvSpPr>
          <p:spPr bwMode="auto">
            <a:xfrm flipV="1">
              <a:off x="2910" y="2005"/>
              <a:ext cx="307" cy="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4" name="Line 14"/>
            <p:cNvSpPr>
              <a:spLocks noChangeShapeType="1"/>
            </p:cNvSpPr>
            <p:nvPr/>
          </p:nvSpPr>
          <p:spPr bwMode="auto">
            <a:xfrm>
              <a:off x="3217" y="2005"/>
              <a:ext cx="359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 flipH="1">
              <a:off x="2917" y="2304"/>
              <a:ext cx="6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2917" y="2513"/>
              <a:ext cx="517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 flipH="1">
              <a:off x="2887" y="2775"/>
              <a:ext cx="54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V="1">
              <a:off x="3426" y="2297"/>
              <a:ext cx="15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3576" y="2297"/>
              <a:ext cx="321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3419" y="2618"/>
              <a:ext cx="4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duals?</a:t>
            </a:r>
          </a:p>
        </p:txBody>
      </p:sp>
      <p:sp>
        <p:nvSpPr>
          <p:cNvPr id="286742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[Rinsma ’87]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There exists an outer-planar triangulated graph that does have rectangular duals, but no one-sided dual.</a:t>
            </a:r>
          </a:p>
        </p:txBody>
      </p:sp>
      <p:sp>
        <p:nvSpPr>
          <p:cNvPr id="286743" name="Oval 23"/>
          <p:cNvSpPr>
            <a:spLocks noChangeArrowheads="1"/>
          </p:cNvSpPr>
          <p:nvPr/>
        </p:nvSpPr>
        <p:spPr bwMode="auto">
          <a:xfrm>
            <a:off x="5041900" y="298926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4529138" y="46259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5" name="Oval 25"/>
          <p:cNvSpPr>
            <a:spLocks noChangeArrowheads="1"/>
          </p:cNvSpPr>
          <p:nvPr/>
        </p:nvSpPr>
        <p:spPr bwMode="auto">
          <a:xfrm>
            <a:off x="5599113" y="34861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Oval 26"/>
          <p:cNvSpPr>
            <a:spLocks noChangeArrowheads="1"/>
          </p:cNvSpPr>
          <p:nvPr/>
        </p:nvSpPr>
        <p:spPr bwMode="auto">
          <a:xfrm>
            <a:off x="4546600" y="38163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983038" y="3011488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5372100" y="42227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9" name="Oval 29"/>
          <p:cNvSpPr>
            <a:spLocks noChangeArrowheads="1"/>
          </p:cNvSpPr>
          <p:nvPr/>
        </p:nvSpPr>
        <p:spPr bwMode="auto">
          <a:xfrm>
            <a:off x="6108700" y="397351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Oval 30"/>
          <p:cNvSpPr>
            <a:spLocks noChangeArrowheads="1"/>
          </p:cNvSpPr>
          <p:nvPr/>
        </p:nvSpPr>
        <p:spPr bwMode="auto">
          <a:xfrm>
            <a:off x="3738563" y="4279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1" name="Oval 31"/>
          <p:cNvSpPr>
            <a:spLocks noChangeArrowheads="1"/>
          </p:cNvSpPr>
          <p:nvPr/>
        </p:nvSpPr>
        <p:spPr bwMode="auto">
          <a:xfrm>
            <a:off x="3359150" y="34956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2873375" y="3898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2102644" y="338455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4529138" y="22606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045961" y="3514183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4523424" y="568036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stCxn id="34" idx="3"/>
            <a:endCxn id="286752" idx="1"/>
          </p:cNvCxnSpPr>
          <p:nvPr/>
        </p:nvCxnSpPr>
        <p:spPr bwMode="auto">
          <a:xfrm>
            <a:off x="2280444" y="3473450"/>
            <a:ext cx="615249" cy="4477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86722" idx="0"/>
            <a:endCxn id="286747" idx="7"/>
          </p:cNvCxnSpPr>
          <p:nvPr/>
        </p:nvCxnSpPr>
        <p:spPr bwMode="auto">
          <a:xfrm flipH="1">
            <a:off x="4113120" y="2424113"/>
            <a:ext cx="494599" cy="60969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35" idx="2"/>
            <a:endCxn id="286746" idx="0"/>
          </p:cNvCxnSpPr>
          <p:nvPr/>
        </p:nvCxnSpPr>
        <p:spPr bwMode="auto">
          <a:xfrm>
            <a:off x="4618038" y="2438400"/>
            <a:ext cx="4762" cy="13779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35" idx="2"/>
            <a:endCxn id="286743" idx="1"/>
          </p:cNvCxnSpPr>
          <p:nvPr/>
        </p:nvCxnSpPr>
        <p:spPr bwMode="auto">
          <a:xfrm>
            <a:off x="4618038" y="2438400"/>
            <a:ext cx="446180" cy="5731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34" idx="3"/>
            <a:endCxn id="286751" idx="1"/>
          </p:cNvCxnSpPr>
          <p:nvPr/>
        </p:nvCxnSpPr>
        <p:spPr bwMode="auto">
          <a:xfrm>
            <a:off x="2280444" y="3473450"/>
            <a:ext cx="1101024" cy="445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86747" idx="2"/>
          </p:cNvCxnSpPr>
          <p:nvPr/>
        </p:nvCxnSpPr>
        <p:spPr bwMode="auto">
          <a:xfrm flipV="1">
            <a:off x="2280444" y="3087688"/>
            <a:ext cx="1702594" cy="38576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86752" idx="5"/>
            <a:endCxn id="37" idx="0"/>
          </p:cNvCxnSpPr>
          <p:nvPr/>
        </p:nvCxnSpPr>
        <p:spPr bwMode="auto">
          <a:xfrm>
            <a:off x="3003457" y="4028982"/>
            <a:ext cx="1608867" cy="1651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86750" idx="5"/>
            <a:endCxn id="37" idx="0"/>
          </p:cNvCxnSpPr>
          <p:nvPr/>
        </p:nvCxnSpPr>
        <p:spPr bwMode="auto">
          <a:xfrm>
            <a:off x="3868645" y="4409982"/>
            <a:ext cx="743679" cy="1270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7" idx="0"/>
            <a:endCxn id="286744" idx="4"/>
          </p:cNvCxnSpPr>
          <p:nvPr/>
        </p:nvCxnSpPr>
        <p:spPr bwMode="auto">
          <a:xfrm flipH="1" flipV="1">
            <a:off x="4605338" y="4778375"/>
            <a:ext cx="6986" cy="9019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37" idx="0"/>
            <a:endCxn id="286748" idx="4"/>
          </p:cNvCxnSpPr>
          <p:nvPr/>
        </p:nvCxnSpPr>
        <p:spPr bwMode="auto">
          <a:xfrm flipV="1">
            <a:off x="4612324" y="4375150"/>
            <a:ext cx="835976" cy="13052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37" idx="0"/>
            <a:endCxn id="286749" idx="3"/>
          </p:cNvCxnSpPr>
          <p:nvPr/>
        </p:nvCxnSpPr>
        <p:spPr bwMode="auto">
          <a:xfrm flipV="1">
            <a:off x="4612324" y="4103595"/>
            <a:ext cx="1518694" cy="15767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86749" idx="6"/>
            <a:endCxn id="36" idx="1"/>
          </p:cNvCxnSpPr>
          <p:nvPr/>
        </p:nvCxnSpPr>
        <p:spPr bwMode="auto">
          <a:xfrm flipV="1">
            <a:off x="6261100" y="3603083"/>
            <a:ext cx="784861" cy="4466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20" name="Straight Connector 286719"/>
          <p:cNvCxnSpPr>
            <a:stCxn id="286745" idx="6"/>
            <a:endCxn id="36" idx="1"/>
          </p:cNvCxnSpPr>
          <p:nvPr/>
        </p:nvCxnSpPr>
        <p:spPr bwMode="auto">
          <a:xfrm>
            <a:off x="5751513" y="3562350"/>
            <a:ext cx="1294448" cy="4073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53" name="Straight Connector 286752"/>
          <p:cNvCxnSpPr>
            <a:stCxn id="286743" idx="6"/>
            <a:endCxn id="36" idx="1"/>
          </p:cNvCxnSpPr>
          <p:nvPr/>
        </p:nvCxnSpPr>
        <p:spPr bwMode="auto">
          <a:xfrm>
            <a:off x="5194300" y="3065463"/>
            <a:ext cx="1851661" cy="5376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3" grpId="0" animBg="1"/>
      <p:bldP spid="286744" grpId="0" animBg="1"/>
      <p:bldP spid="286745" grpId="0" animBg="1"/>
      <p:bldP spid="286746" grpId="0" animBg="1"/>
      <p:bldP spid="286747" grpId="0" animBg="1"/>
      <p:bldP spid="286748" grpId="0" animBg="1"/>
      <p:bldP spid="286749" grpId="0" animBg="1"/>
      <p:bldP spid="286750" grpId="0" animBg="1"/>
      <p:bldP spid="286751" grpId="0" animBg="1"/>
      <p:bldP spid="2867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6530975" y="6264275"/>
            <a:ext cx="2613025" cy="5937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visualize statistical data about sets of regions; regions are rectangles; area proportional to some geographic variable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 cstate="print"/>
          <a:srcRect l="19583" t="14038" r="18167" b="6470"/>
          <a:stretch>
            <a:fillRect/>
          </a:stretch>
        </p:blipFill>
        <p:spPr bwMode="auto">
          <a:xfrm>
            <a:off x="1538288" y="2371725"/>
            <a:ext cx="6151562" cy="426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530975" y="6348413"/>
            <a:ext cx="2613025" cy="5095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Rectangular Cartograms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introduced by Raisz in 1934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900" y="2073275"/>
            <a:ext cx="7143750" cy="4606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Floorplans</a:t>
            </a:r>
            <a:r>
              <a:rPr lang="en-US"/>
              <a:t/>
            </a:r>
            <a:br>
              <a:rPr lang="en-US"/>
            </a:br>
            <a:r>
              <a:rPr lang="en-US"/>
              <a:t>building architecture or VLSI layout</a:t>
            </a:r>
          </a:p>
        </p:txBody>
      </p:sp>
      <p:pic>
        <p:nvPicPr>
          <p:cNvPr id="265220" name="Picture 4" descr="ground-floor-plans-villas_LR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988" y="1281113"/>
            <a:ext cx="6831012" cy="5576887"/>
          </a:xfrm>
          <a:prstGeom prst="rect">
            <a:avLst/>
          </a:prstGeom>
          <a:noFill/>
        </p:spPr>
      </p:pic>
      <p:pic>
        <p:nvPicPr>
          <p:cNvPr id="265221" name="Picture 5" descr="chip_layout-308x2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2309813"/>
            <a:ext cx="29337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Area-universal layout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/>
            </a:r>
            <a:br>
              <a:rPr lang="en-US"/>
            </a:br>
            <a:r>
              <a:rPr lang="en-US"/>
              <a:t>for every assignment of weights to the areas of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there is a layout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equivalent to</a:t>
            </a:r>
            <a:r>
              <a:rPr lang="en-US">
                <a:solidFill>
                  <a:schemeClr val="accent1"/>
                </a:solidFill>
              </a:rPr>
              <a:t> L</a:t>
            </a:r>
            <a:r>
              <a:rPr lang="en-US"/>
              <a:t> such that the areas of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80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Uses</a:t>
            </a:r>
            <a:r>
              <a:rPr lang="en-US"/>
              <a:t/>
            </a:r>
            <a:br>
              <a:rPr lang="en-US"/>
            </a:br>
            <a:r>
              <a:rPr lang="en-US"/>
              <a:t>animations; morphs; layout first – function later</a:t>
            </a:r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assignment of weights to the areas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there is a layout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equivalent to</a:t>
            </a:r>
            <a:r>
              <a:rPr lang="en-US" dirty="0">
                <a:solidFill>
                  <a:schemeClr val="accent1"/>
                </a:solidFill>
              </a:rPr>
              <a:t> L</a:t>
            </a:r>
            <a:r>
              <a:rPr lang="en-US" dirty="0"/>
              <a:t> such that the areas of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/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Eppstein</a:t>
            </a:r>
            <a:r>
              <a:rPr lang="en-US" dirty="0" smtClean="0">
                <a:solidFill>
                  <a:schemeClr val="accent1"/>
                </a:solidFill>
              </a:rPr>
              <a:t> et al., 2012]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layout is area-universal, if an only if it is </a:t>
            </a:r>
            <a:r>
              <a:rPr lang="en-US" dirty="0">
                <a:solidFill>
                  <a:schemeClr val="accent1"/>
                </a:solidFill>
              </a:rPr>
              <a:t>one-sided</a:t>
            </a:r>
            <a:r>
              <a:rPr lang="en-US" dirty="0"/>
              <a:t>.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side of a </a:t>
            </a:r>
            <a:r>
              <a:rPr lang="en-US" dirty="0" smtClean="0"/>
              <a:t>single </a:t>
            </a:r>
            <a:r>
              <a:rPr lang="en-US" dirty="0"/>
              <a:t>rectangle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3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maximal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vertical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maximal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horizontal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4" grpId="0" animBg="1"/>
      <p:bldP spid="268305" grpId="0"/>
      <p:bldP spid="268306" grpId="0" animBg="1"/>
      <p:bldP spid="2683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is the side of a single rectangle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55875" y="2565400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55875" y="2565400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2987675" y="5157788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2987675" y="2565400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156325" y="2565400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3635375" y="4508500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3635375" y="3789363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987675" y="3789363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987675" y="3068638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3635375" y="3789363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932363" y="3068638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5508625" y="3068638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64163" y="5157788"/>
            <a:ext cx="1368425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2987675" y="5157788"/>
            <a:ext cx="37449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9" grpId="0" animBg="1"/>
    </p:bld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460</TotalTime>
  <Words>394</Words>
  <Application>Microsoft Office PowerPoint</Application>
  <PresentationFormat>On-screen Show (4:3)</PresentationFormat>
  <Paragraphs>87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TUE Meta</vt:lpstr>
      <vt:lpstr>Wingdings</vt:lpstr>
      <vt:lpstr>TUe special blue</vt:lpstr>
      <vt:lpstr>Pseudo one-sided rectangular duals</vt:lpstr>
      <vt:lpstr>Rectangular Layout</vt:lpstr>
      <vt:lpstr>Applications</vt:lpstr>
      <vt:lpstr>Applications</vt:lpstr>
      <vt:lpstr>Applications</vt:lpstr>
      <vt:lpstr>Area-universal layouts</vt:lpstr>
      <vt:lpstr>Area-universal layouts</vt:lpstr>
      <vt:lpstr>One-sided layouts</vt:lpstr>
      <vt:lpstr>One-sided layouts</vt:lpstr>
      <vt:lpstr>Equivalent layouts</vt:lpstr>
      <vt:lpstr>Assumption(TODO)</vt:lpstr>
      <vt:lpstr>What is a separating cycle</vt:lpstr>
      <vt:lpstr>Rectangular duals</vt:lpstr>
      <vt:lpstr>Why does a sep 3-cycle not work</vt:lpstr>
      <vt:lpstr>Rectangular duals</vt:lpstr>
      <vt:lpstr>Regular Edge Labelling</vt:lpstr>
      <vt:lpstr>Exterior vertex condition </vt:lpstr>
      <vt:lpstr>Interior vertex condition</vt:lpstr>
      <vt:lpstr>Separating 4-cycle</vt:lpstr>
      <vt:lpstr>Separating 4-cycle</vt:lpstr>
      <vt:lpstr>One-sided duals?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Beekhuis, S.J.</cp:lastModifiedBy>
  <cp:revision>36</cp:revision>
  <dcterms:created xsi:type="dcterms:W3CDTF">2009-03-30T17:10:16Z</dcterms:created>
  <dcterms:modified xsi:type="dcterms:W3CDTF">2016-12-09T22:15:23Z</dcterms:modified>
</cp:coreProperties>
</file>