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83" r:id="rId12"/>
    <p:sldId id="286" r:id="rId13"/>
    <p:sldId id="280" r:id="rId14"/>
    <p:sldId id="287" r:id="rId15"/>
    <p:sldId id="281" r:id="rId16"/>
    <p:sldId id="270" r:id="rId17"/>
    <p:sldId id="285" r:id="rId18"/>
    <p:sldId id="288" r:id="rId19"/>
    <p:sldId id="289" r:id="rId20"/>
    <p:sldId id="290" r:id="rId21"/>
    <p:sldId id="291" r:id="rId22"/>
    <p:sldId id="292" r:id="rId23"/>
    <p:sldId id="282" r:id="rId24"/>
    <p:sldId id="293" r:id="rId2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>
      <p:cViewPr varScale="1">
        <p:scale>
          <a:sx n="85" d="100"/>
          <a:sy n="85" d="100"/>
        </p:scale>
        <p:origin x="10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question in our</a:t>
            </a:r>
            <a:r>
              <a:rPr lang="en-US" baseline="0" dirty="0" smtClean="0"/>
              <a:t> quest </a:t>
            </a:r>
            <a:r>
              <a:rPr lang="en-US" baseline="0" smtClean="0"/>
              <a:t>for area-universal duals</a:t>
            </a:r>
            <a:endParaRPr lang="en-US" smtClean="0"/>
          </a:p>
          <a:p>
            <a:r>
              <a:rPr lang="en-US" dirty="0" smtClean="0"/>
              <a:t>Via enumeration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Hopfully</a:t>
            </a:r>
            <a:r>
              <a:rPr lang="en-US" smtClean="0"/>
              <a:t> small k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9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 Limit 1, Aspect 12, zero error</a:t>
            </a:r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12</a:t>
            </a:fld>
            <a:endParaRPr lang="nl-NL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703263"/>
            <a:ext cx="4594225" cy="3444875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57688"/>
            <a:ext cx="5033963" cy="4075112"/>
          </a:xfrm>
        </p:spPr>
        <p:txBody>
          <a:bodyPr/>
          <a:lstStyle/>
          <a:p>
            <a:r>
              <a:rPr lang="en-GB" dirty="0" smtClean="0"/>
              <a:t>Specify adjacencies of</a:t>
            </a:r>
            <a:r>
              <a:rPr lang="en-GB" baseline="0" dirty="0" smtClean="0"/>
              <a:t>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Nonequivalent layouts!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Given a rectangular dual we get a REL</a:t>
            </a:r>
          </a:p>
          <a:p>
            <a:r>
              <a:rPr lang="en-US" baseline="0" dirty="0" smtClean="0"/>
              <a:t>Equivalent duals same REL</a:t>
            </a:r>
          </a:p>
          <a:p>
            <a:r>
              <a:rPr lang="en-US" baseline="0" dirty="0" smtClean="0"/>
              <a:t>We will use this a lot, so properties …  </a:t>
            </a:r>
          </a:p>
          <a:p>
            <a:endParaRPr lang="en-US" baseline="0" dirty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determines a eq. class of layouts (by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of layout equivalence)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soon as one is determined, the rest follows</a:t>
            </a:r>
          </a:p>
          <a:p>
            <a:r>
              <a:rPr lang="en-US" baseline="0" dirty="0" smtClean="0"/>
              <a:t>“The space not occupied by any of the 4 rectangles is again a rectangle. At least one rectangle must border on each side of this rectangle and no rectangle can border it on two sides. Because we have only 4 rectangles every sided is </a:t>
            </a:r>
            <a:r>
              <a:rPr lang="en-US" baseline="0" dirty="0" err="1" smtClean="0"/>
              <a:t>borderded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exacly</a:t>
            </a:r>
            <a:r>
              <a:rPr lang="en-US" baseline="0" dirty="0" smtClean="0"/>
              <a:t> one rectangle. So if we, for example know which rectangle lies above the interior we also know the orientation of all other rectangles with respect to the </a:t>
            </a:r>
            <a:r>
              <a:rPr lang="en-US" baseline="0" dirty="0" err="1" smtClean="0"/>
              <a:t>intrior</a:t>
            </a:r>
            <a:r>
              <a:rPr lang="en-US" baseline="0" dirty="0" smtClean="0"/>
              <a:t> rectangle.”</a:t>
            </a:r>
          </a:p>
          <a:p>
            <a:r>
              <a:rPr lang="en-US" baseline="0" dirty="0" smtClean="0"/>
              <a:t>We can do a vertex flip here  (might show it, probably distracting.)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see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 vertex as special case of this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one-sided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These layouts are </a:t>
            </a:r>
            <a:r>
              <a:rPr lang="en-US">
                <a:solidFill>
                  <a:schemeClr val="accent2"/>
                </a:solidFill>
              </a:rPr>
              <a:t>not</a:t>
            </a:r>
            <a:r>
              <a:rPr lang="en-US"/>
              <a:t> equivalent!</a:t>
            </a:r>
            <a:endParaRPr lang="en-US" sz="80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Assumption(TODO)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every graph has 4 vertices incident to the outer face. (poles)</a:t>
            </a:r>
          </a:p>
          <a:p>
            <a:pPr lvl="1"/>
            <a:r>
              <a:rPr lang="en-US" dirty="0" smtClean="0"/>
              <a:t>Otherwise we can sometimes make this true</a:t>
            </a:r>
          </a:p>
          <a:p>
            <a:pPr lvl="2"/>
            <a:r>
              <a:rPr lang="en-US" dirty="0" smtClean="0"/>
              <a:t>Sometimes in multiple ways</a:t>
            </a:r>
          </a:p>
          <a:p>
            <a:pPr lvl="1"/>
            <a:r>
              <a:rPr lang="en-US" dirty="0" smtClean="0"/>
              <a:t>Often we don’t really care about adjacencies between these outer rectangles</a:t>
            </a:r>
          </a:p>
          <a:p>
            <a:pPr lvl="1"/>
            <a:r>
              <a:rPr lang="en-US" dirty="0" smtClean="0"/>
              <a:t>The inside of the 4 outer rectangles is a rectangle (USEFULL FOR LATER SLIDE) (if the graph has at least 5 vertices)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separating cycle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8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Kozminski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 err="1">
                <a:solidFill>
                  <a:schemeClr val="accent1"/>
                </a:solidFill>
              </a:rPr>
              <a:t>Kinnen</a:t>
            </a:r>
            <a:r>
              <a:rPr lang="en-US" dirty="0">
                <a:solidFill>
                  <a:schemeClr val="accent1"/>
                </a:solidFill>
              </a:rPr>
              <a:t>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a </a:t>
            </a:r>
            <a:r>
              <a:rPr lang="en-US" dirty="0" err="1" smtClean="0"/>
              <a:t>sep</a:t>
            </a:r>
            <a:r>
              <a:rPr lang="en-US" dirty="0" smtClean="0"/>
              <a:t> 3-cycle not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56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rectangular dual is not unique</a:t>
            </a:r>
            <a:br>
              <a:rPr lang="en-US" dirty="0"/>
            </a:br>
            <a:endParaRPr lang="en-US" dirty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flows</a:t>
            </a:r>
            <a:endParaRPr lang="nl-NL" dirty="0"/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3867189" y="318202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" name="Oval 39"/>
          <p:cNvSpPr>
            <a:spLocks noChangeArrowheads="1"/>
          </p:cNvSpPr>
          <p:nvPr/>
        </p:nvSpPr>
        <p:spPr bwMode="auto">
          <a:xfrm>
            <a:off x="4813818" y="30283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 bwMode="auto">
          <a:xfrm flipV="1">
            <a:off x="4057689" y="3123605"/>
            <a:ext cx="756129" cy="15366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4770329" y="244155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65" name="Straight Arrow Connector 64"/>
          <p:cNvCxnSpPr>
            <a:stCxn id="51" idx="0"/>
            <a:endCxn id="64" idx="4"/>
          </p:cNvCxnSpPr>
          <p:nvPr/>
        </p:nvCxnSpPr>
        <p:spPr bwMode="auto">
          <a:xfrm flipH="1" flipV="1">
            <a:off x="4865579" y="2632058"/>
            <a:ext cx="43489" cy="39629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68" name="Straight Arrow Connector 67"/>
          <p:cNvCxnSpPr>
            <a:stCxn id="64" idx="2"/>
            <a:endCxn id="78" idx="6"/>
          </p:cNvCxnSpPr>
          <p:nvPr/>
        </p:nvCxnSpPr>
        <p:spPr bwMode="auto">
          <a:xfrm flipH="1">
            <a:off x="3990167" y="2536808"/>
            <a:ext cx="780162" cy="12063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3799667" y="25621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>
            <a:stCxn id="78" idx="4"/>
            <a:endCxn id="50" idx="0"/>
          </p:cNvCxnSpPr>
          <p:nvPr/>
        </p:nvCxnSpPr>
        <p:spPr bwMode="auto">
          <a:xfrm>
            <a:off x="3894917" y="2752690"/>
            <a:ext cx="67522" cy="429334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2366755" y="1718810"/>
            <a:ext cx="3930661" cy="2675993"/>
            <a:chOff x="3521659" y="1237010"/>
            <a:chExt cx="3930661" cy="267599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4762340" y="3261639"/>
              <a:ext cx="559396" cy="2637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172"/>
                </a:cxn>
              </a:cxnLst>
              <a:rect l="0" t="0" r="r" b="b"/>
              <a:pathLst>
                <a:path w="374" h="172">
                  <a:moveTo>
                    <a:pt x="0" y="0"/>
                  </a:moveTo>
                  <a:cubicBezTo>
                    <a:pt x="62" y="29"/>
                    <a:pt x="296" y="136"/>
                    <a:pt x="374" y="1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auto">
            <a:xfrm>
              <a:off x="4740474" y="1548669"/>
              <a:ext cx="938212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91" y="0"/>
                </a:cxn>
              </a:cxnLst>
              <a:rect l="0" t="0" r="r" b="b"/>
              <a:pathLst>
                <a:path w="591" h="22">
                  <a:moveTo>
                    <a:pt x="0" y="22"/>
                  </a:moveTo>
                  <a:cubicBezTo>
                    <a:pt x="0" y="22"/>
                    <a:pt x="295" y="11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5433535" y="3322185"/>
              <a:ext cx="617537" cy="22542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89" y="0"/>
                </a:cxn>
              </a:cxnLst>
              <a:rect l="0" t="0" r="r" b="b"/>
              <a:pathLst>
                <a:path w="389" h="142">
                  <a:moveTo>
                    <a:pt x="0" y="142"/>
                  </a:moveTo>
                  <a:cubicBezTo>
                    <a:pt x="0" y="142"/>
                    <a:pt x="194" y="71"/>
                    <a:pt x="389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6205060" y="2941185"/>
              <a:ext cx="534987" cy="29686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37" y="0"/>
                </a:cxn>
              </a:cxnLst>
              <a:rect l="0" t="0" r="r" b="b"/>
              <a:pathLst>
                <a:path w="337" h="187">
                  <a:moveTo>
                    <a:pt x="0" y="187"/>
                  </a:moveTo>
                  <a:cubicBezTo>
                    <a:pt x="0" y="187"/>
                    <a:pt x="168" y="93"/>
                    <a:pt x="337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5924204" y="1538790"/>
              <a:ext cx="986253" cy="12204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112"/>
                </a:cxn>
                <a:cxn ang="0">
                  <a:pos x="718" y="606"/>
                </a:cxn>
              </a:cxnLst>
              <a:rect l="0" t="0" r="r" b="b"/>
              <a:pathLst>
                <a:path w="718" h="606">
                  <a:moveTo>
                    <a:pt x="0" y="0"/>
                  </a:moveTo>
                  <a:cubicBezTo>
                    <a:pt x="89" y="19"/>
                    <a:pt x="411" y="11"/>
                    <a:pt x="531" y="112"/>
                  </a:cubicBezTo>
                  <a:cubicBezTo>
                    <a:pt x="651" y="213"/>
                    <a:pt x="679" y="503"/>
                    <a:pt x="718" y="60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3941930" y="1603587"/>
              <a:ext cx="601315" cy="790298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90" y="127"/>
                </a:cxn>
                <a:cxn ang="0">
                  <a:pos x="344" y="0"/>
                </a:cxn>
              </a:cxnLst>
              <a:rect l="0" t="0" r="r" b="b"/>
              <a:pathLst>
                <a:path w="344" h="441">
                  <a:moveTo>
                    <a:pt x="0" y="441"/>
                  </a:moveTo>
                  <a:cubicBezTo>
                    <a:pt x="15" y="389"/>
                    <a:pt x="33" y="200"/>
                    <a:pt x="90" y="127"/>
                  </a:cubicBezTo>
                  <a:cubicBezTo>
                    <a:pt x="147" y="54"/>
                    <a:pt x="291" y="26"/>
                    <a:pt x="34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3925410" y="2525260"/>
              <a:ext cx="593725" cy="736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374" y="449"/>
                </a:cxn>
              </a:cxnLst>
              <a:rect l="0" t="0" r="r" b="b"/>
              <a:pathLst>
                <a:path w="374" h="464">
                  <a:moveTo>
                    <a:pt x="0" y="0"/>
                  </a:moveTo>
                  <a:cubicBezTo>
                    <a:pt x="15" y="65"/>
                    <a:pt x="28" y="314"/>
                    <a:pt x="90" y="389"/>
                  </a:cubicBezTo>
                  <a:cubicBezTo>
                    <a:pt x="152" y="464"/>
                    <a:pt x="315" y="437"/>
                    <a:pt x="374" y="44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4577872" y="31046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3847622" y="242524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4543246" y="151229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5701521" y="146257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6800372" y="27490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6108222" y="31554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5339872" y="34602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stCxn id="12" idx="6"/>
              <a:endCxn id="50" idx="1"/>
            </p:cNvCxnSpPr>
            <p:nvPr/>
          </p:nvCxnSpPr>
          <p:spPr bwMode="auto">
            <a:xfrm>
              <a:off x="4038122" y="2520497"/>
              <a:ext cx="1011869" cy="20762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13" idx="4"/>
            </p:cNvCxnSpPr>
            <p:nvPr/>
          </p:nvCxnSpPr>
          <p:spPr bwMode="auto">
            <a:xfrm>
              <a:off x="4638496" y="1702798"/>
              <a:ext cx="140525" cy="30525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4" idx="4"/>
            </p:cNvCxnSpPr>
            <p:nvPr/>
          </p:nvCxnSpPr>
          <p:spPr bwMode="auto">
            <a:xfrm flipH="1">
              <a:off x="5779929" y="1653078"/>
              <a:ext cx="16842" cy="37331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3" name="Straight Arrow Connector 32"/>
            <p:cNvCxnSpPr>
              <a:stCxn id="15" idx="2"/>
            </p:cNvCxnSpPr>
            <p:nvPr/>
          </p:nvCxnSpPr>
          <p:spPr bwMode="auto">
            <a:xfrm flipH="1" flipV="1">
              <a:off x="6417330" y="2749097"/>
              <a:ext cx="383042" cy="9525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7" name="Straight Arrow Connector 36"/>
            <p:cNvCxnSpPr>
              <a:stCxn id="16" idx="1"/>
            </p:cNvCxnSpPr>
            <p:nvPr/>
          </p:nvCxnSpPr>
          <p:spPr bwMode="auto">
            <a:xfrm flipH="1" flipV="1">
              <a:off x="6027459" y="2930076"/>
              <a:ext cx="108661" cy="25331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>
              <a:stCxn id="17" idx="0"/>
            </p:cNvCxnSpPr>
            <p:nvPr/>
          </p:nvCxnSpPr>
          <p:spPr bwMode="auto">
            <a:xfrm flipH="1" flipV="1">
              <a:off x="5410972" y="3132595"/>
              <a:ext cx="24150" cy="32770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>
              <a:stCxn id="11" idx="0"/>
            </p:cNvCxnSpPr>
            <p:nvPr/>
          </p:nvCxnSpPr>
          <p:spPr bwMode="auto">
            <a:xfrm flipV="1">
              <a:off x="4673122" y="2890724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V="1">
              <a:off x="4700397" y="3393512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5452451" y="3699030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6247444" y="3393511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flipH="1" flipV="1">
              <a:off x="7092280" y="2930076"/>
              <a:ext cx="360040" cy="159541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H="1">
              <a:off x="5829726" y="1237010"/>
              <a:ext cx="180020" cy="17758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405313" y="1327034"/>
              <a:ext cx="171873" cy="18526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>
              <a:off x="3521659" y="2530835"/>
              <a:ext cx="300926" cy="9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81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uiExpand="1" animBg="1"/>
      <p:bldP spid="64" grpId="0" uiExpand="1" animBg="1"/>
      <p:bldP spid="78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mono-colored triangles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096725" y="2348880"/>
            <a:ext cx="3378162" cy="955585"/>
            <a:chOff x="1961710" y="4914165"/>
            <a:chExt cx="3378162" cy="955585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1961710" y="4914165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149372" y="4939204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576872" y="5679250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 bwMode="auto">
            <a:xfrm>
              <a:off x="2152210" y="5009415"/>
              <a:ext cx="2997162" cy="250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2"/>
            </p:cNvCxnSpPr>
            <p:nvPr/>
          </p:nvCxnSpPr>
          <p:spPr bwMode="auto">
            <a:xfrm>
              <a:off x="2124312" y="5076767"/>
              <a:ext cx="1452560" cy="6977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7" idx="6"/>
              <a:endCxn id="6" idx="3"/>
            </p:cNvCxnSpPr>
            <p:nvPr/>
          </p:nvCxnSpPr>
          <p:spPr bwMode="auto">
            <a:xfrm flipV="1">
              <a:off x="3767372" y="5101806"/>
              <a:ext cx="1409898" cy="6726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11" name="Straight Arrow Connector 10"/>
          <p:cNvCxnSpPr/>
          <p:nvPr/>
        </p:nvCxnSpPr>
        <p:spPr bwMode="auto">
          <a:xfrm flipV="1">
            <a:off x="3785806" y="3304008"/>
            <a:ext cx="11856" cy="35744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V="1">
            <a:off x="3807137" y="2860348"/>
            <a:ext cx="0" cy="25361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3369" y="2481741"/>
            <a:ext cx="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k-sided duals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 smtClean="0">
                <a:solidFill>
                  <a:schemeClr val="accent1"/>
                </a:solidFill>
              </a:rPr>
              <a:t>-sided dual</a:t>
            </a:r>
          </a:p>
          <a:p>
            <a:pPr marL="269875" lvl="1" indent="0">
              <a:buNone/>
            </a:pPr>
            <a:r>
              <a:rPr lang="en-US" dirty="0" smtClean="0"/>
              <a:t>Every maximal segment is the boundary of at most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rectangles all on the same side of the segment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701570" y="2798930"/>
            <a:ext cx="3105345" cy="1980220"/>
            <a:chOff x="701570" y="2798930"/>
            <a:chExt cx="3105345" cy="198022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6645" y="2798930"/>
              <a:ext cx="72008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96725" y="2798930"/>
              <a:ext cx="81009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6775" y="4059070"/>
              <a:ext cx="126014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6645" y="4059070"/>
              <a:ext cx="117013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570" y="2798930"/>
              <a:ext cx="198022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1830" y="2798930"/>
              <a:ext cx="75795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12" y="5814265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 graphs without an </a:t>
            </a:r>
            <a:r>
              <a:rPr lang="en-US" sz="2000" dirty="0"/>
              <a:t>1</a:t>
            </a:r>
            <a:r>
              <a:rPr lang="en-US" sz="2000" dirty="0" smtClean="0"/>
              <a:t>-sided </a:t>
            </a:r>
            <a:r>
              <a:rPr lang="en-US" sz="2000" dirty="0"/>
              <a:t>dual admit a </a:t>
            </a:r>
            <a:r>
              <a:rPr lang="en-US" sz="2000" dirty="0" smtClean="0"/>
              <a:t>k-sided </a:t>
            </a:r>
            <a:r>
              <a:rPr lang="en-US" sz="2000" dirty="0"/>
              <a:t>dual for some k</a:t>
            </a:r>
            <a:r>
              <a:rPr lang="en-US" sz="2000" dirty="0" smtClean="0"/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375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Cartograms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Floorplans</a:t>
            </a:r>
            <a:r>
              <a:rPr lang="en-US"/>
              <a:t/>
            </a:r>
            <a:br>
              <a:rPr lang="en-US"/>
            </a:br>
            <a:r>
              <a:rPr lang="en-US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Area-universal layout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/>
            </a:r>
            <a:br>
              <a:rPr lang="en-US"/>
            </a:br>
            <a:r>
              <a:rPr lang="en-US"/>
              <a:t>for every assignment of weights to the areas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there is a layout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equivalent to</a:t>
            </a:r>
            <a:r>
              <a:rPr lang="en-US">
                <a:solidFill>
                  <a:schemeClr val="accent1"/>
                </a:solidFill>
              </a:rPr>
              <a:t> L</a:t>
            </a:r>
            <a:r>
              <a:rPr lang="en-US"/>
              <a:t> such that the areas of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80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Uses</a:t>
            </a:r>
            <a:r>
              <a:rPr lang="en-US"/>
              <a:t/>
            </a:r>
            <a:br>
              <a:rPr lang="en-US"/>
            </a:br>
            <a:r>
              <a:rPr lang="en-US"/>
              <a:t>animations; morphs; layout first – function later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Eppstein</a:t>
            </a:r>
            <a:r>
              <a:rPr lang="en-US" dirty="0" smtClean="0">
                <a:solidFill>
                  <a:schemeClr val="accent1"/>
                </a:solidFill>
              </a:rPr>
              <a:t>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maximal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vertical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maximal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horizontal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2"/>
          </a:solidFill>
          <a:prstDash val="solid"/>
          <a:round/>
          <a:headEnd type="none" w="lg" len="lg"/>
          <a:tailEnd type="triangl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513</TotalTime>
  <Words>443</Words>
  <Application>Microsoft Office PowerPoint</Application>
  <PresentationFormat>On-screen Show (4:3)</PresentationFormat>
  <Paragraphs>98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TUE Meta</vt:lpstr>
      <vt:lpstr>Wingdings</vt:lpstr>
      <vt:lpstr>TUe special blue</vt:lpstr>
      <vt:lpstr>Pseudo one-sided rectangular duals</vt:lpstr>
      <vt:lpstr>Rectangular Layout</vt:lpstr>
      <vt:lpstr>Applications</vt:lpstr>
      <vt:lpstr>Applications</vt:lpstr>
      <vt:lpstr>Applications</vt:lpstr>
      <vt:lpstr>Area-universal layouts</vt:lpstr>
      <vt:lpstr>Area-universal layouts</vt:lpstr>
      <vt:lpstr>One-sided layouts</vt:lpstr>
      <vt:lpstr>One-sided layouts</vt:lpstr>
      <vt:lpstr>Equivalent layouts</vt:lpstr>
      <vt:lpstr>Assumption(TODO)</vt:lpstr>
      <vt:lpstr>What is a separating cycle</vt:lpstr>
      <vt:lpstr>Rectangular duals</vt:lpstr>
      <vt:lpstr>Why does a sep 3-cycle not work</vt:lpstr>
      <vt:lpstr>Rectangular duals</vt:lpstr>
      <vt:lpstr>Regular Edge Labelling</vt:lpstr>
      <vt:lpstr>Exterior vertex condition </vt:lpstr>
      <vt:lpstr>Interior vertex condition</vt:lpstr>
      <vt:lpstr>Separating 4-cycle</vt:lpstr>
      <vt:lpstr>Separating 4-cycle</vt:lpstr>
      <vt:lpstr>Acyclic flows</vt:lpstr>
      <vt:lpstr>No mono-colored triangles</vt:lpstr>
      <vt:lpstr>One-sided duals?</vt:lpstr>
      <vt:lpstr>k-sided duals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43</cp:revision>
  <dcterms:created xsi:type="dcterms:W3CDTF">2009-03-30T17:10:16Z</dcterms:created>
  <dcterms:modified xsi:type="dcterms:W3CDTF">2016-12-11T12:15:35Z</dcterms:modified>
</cp:coreProperties>
</file>