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60" r:id="rId4"/>
    <p:sldId id="261" r:id="rId5"/>
    <p:sldId id="262" r:id="rId6"/>
    <p:sldId id="268" r:id="rId7"/>
    <p:sldId id="314" r:id="rId8"/>
    <p:sldId id="280" r:id="rId9"/>
    <p:sldId id="283" r:id="rId10"/>
    <p:sldId id="281" r:id="rId11"/>
    <p:sldId id="263" r:id="rId12"/>
    <p:sldId id="313" r:id="rId13"/>
    <p:sldId id="265" r:id="rId14"/>
    <p:sldId id="266" r:id="rId15"/>
    <p:sldId id="264" r:id="rId16"/>
    <p:sldId id="282" r:id="rId17"/>
    <p:sldId id="315" r:id="rId18"/>
    <p:sldId id="293" r:id="rId19"/>
    <p:sldId id="300" r:id="rId20"/>
    <p:sldId id="302" r:id="rId21"/>
    <p:sldId id="270" r:id="rId22"/>
    <p:sldId id="285" r:id="rId23"/>
    <p:sldId id="288" r:id="rId24"/>
    <p:sldId id="291" r:id="rId25"/>
    <p:sldId id="292" r:id="rId26"/>
    <p:sldId id="289" r:id="rId27"/>
    <p:sldId id="290" r:id="rId28"/>
    <p:sldId id="294" r:id="rId29"/>
    <p:sldId id="295" r:id="rId30"/>
    <p:sldId id="296" r:id="rId31"/>
    <p:sldId id="297" r:id="rId32"/>
    <p:sldId id="316" r:id="rId33"/>
    <p:sldId id="303" r:id="rId34"/>
    <p:sldId id="304" r:id="rId35"/>
    <p:sldId id="309" r:id="rId36"/>
    <p:sldId id="305" r:id="rId37"/>
    <p:sldId id="310" r:id="rId38"/>
    <p:sldId id="306" r:id="rId39"/>
    <p:sldId id="308" r:id="rId40"/>
    <p:sldId id="311" r:id="rId41"/>
    <p:sldId id="307" r:id="rId42"/>
    <p:sldId id="301" r:id="rId43"/>
    <p:sldId id="312" r:id="rId44"/>
    <p:sldId id="298" r:id="rId45"/>
  </p:sldIdLst>
  <p:sldSz cx="9144000" cy="6858000" type="screen4x3"/>
  <p:notesSz cx="6858000" cy="99456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74123" autoAdjust="0"/>
  </p:normalViewPr>
  <p:slideViewPr>
    <p:cSldViewPr>
      <p:cViewPr varScale="1">
        <p:scale>
          <a:sx n="64" d="100"/>
          <a:sy n="64" d="100"/>
        </p:scale>
        <p:origin x="1886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88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CD12-12CD-449E-89BB-1C0D7A1D12E5}" type="datetimeFigureOut">
              <a:rPr lang="nl-NL" smtClean="0"/>
              <a:t>6-3-2017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570B9-2F80-4099-9D60-B9D86C7C278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240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202"/>
            <a:ext cx="5486400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678"/>
            <a:ext cx="2971800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-TODO</a:t>
            </a:r>
            <a:r>
              <a:rPr lang="en-US" baseline="0" dirty="0" smtClean="0"/>
              <a:t> reorder names and add committee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8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-def.</a:t>
            </a:r>
            <a:r>
              <a:rPr lang="en-US" baseline="0" dirty="0" smtClean="0"/>
              <a:t> area-universal layouts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usefull</a:t>
            </a:r>
            <a:r>
              <a:rPr lang="en-US" dirty="0" smtClean="0"/>
              <a:t>; building </a:t>
            </a:r>
            <a:r>
              <a:rPr lang="en-US" dirty="0" err="1" smtClean="0"/>
              <a:t>desing</a:t>
            </a:r>
            <a:r>
              <a:rPr lang="en-US" baseline="0" dirty="0" smtClean="0"/>
              <a:t>; chip design; stats over 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maximal segment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one-sided</a:t>
            </a:r>
          </a:p>
          <a:p>
            <a:r>
              <a:rPr lang="en-US" dirty="0" smtClean="0"/>
              <a:t>-this one is not one-sided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5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-is this one-sided?</a:t>
            </a:r>
          </a:p>
          <a:p>
            <a:r>
              <a:rPr lang="en-US" dirty="0" smtClean="0"/>
              <a:t>-no!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124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-same as </a:t>
            </a:r>
            <a:r>
              <a:rPr lang="en-US" dirty="0" err="1" smtClean="0"/>
              <a:t>onesided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553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Logical question in our</a:t>
            </a:r>
            <a:r>
              <a:rPr lang="en-US" baseline="0" dirty="0" smtClean="0"/>
              <a:t> quest for area-universal duals</a:t>
            </a:r>
            <a:endParaRPr lang="en-US" dirty="0" smtClean="0"/>
          </a:p>
          <a:p>
            <a:r>
              <a:rPr lang="en-US" dirty="0" smtClean="0"/>
              <a:t>- Not true, Via enumeration of </a:t>
            </a:r>
            <a:r>
              <a:rPr lang="en-US" dirty="0" err="1" smtClean="0"/>
              <a:t>rels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-nex</a:t>
            </a:r>
            <a:r>
              <a:rPr lang="en-US" baseline="0" dirty="0" smtClean="0"/>
              <a:t>t best thing?</a:t>
            </a:r>
          </a:p>
          <a:p>
            <a:r>
              <a:rPr lang="en-US" baseline="0" dirty="0" smtClean="0"/>
              <a:t>-k-sided segment</a:t>
            </a:r>
          </a:p>
          <a:p>
            <a:r>
              <a:rPr lang="en-US" baseline="0" dirty="0" smtClean="0"/>
              <a:t>-k-sided layout</a:t>
            </a:r>
          </a:p>
          <a:p>
            <a:r>
              <a:rPr lang="en-US" baseline="0" dirty="0" smtClean="0"/>
              <a:t>-examples</a:t>
            </a:r>
          </a:p>
          <a:p>
            <a:r>
              <a:rPr lang="en-US" baseline="0" dirty="0" smtClean="0"/>
              <a:t>-research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98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-soon; introduce</a:t>
            </a:r>
            <a:r>
              <a:rPr lang="en-US" baseline="0" dirty="0" smtClean="0"/>
              <a:t> graphs as describing adjacencies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separating cycle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41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polar vertices </a:t>
            </a:r>
            <a:r>
              <a:rPr lang="en-US" baseline="0" dirty="0" err="1" smtClean="0"/>
              <a:t>expliciet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presentatie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390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-uniquely determined by a equivalence class of layouts (and turns out reverse)</a:t>
            </a:r>
          </a:p>
          <a:p>
            <a:r>
              <a:rPr lang="en-US" baseline="0" dirty="0" smtClean="0"/>
              <a:t>-first how to make using a dual</a:t>
            </a:r>
          </a:p>
          <a:p>
            <a:r>
              <a:rPr lang="en-US" baseline="0" dirty="0" smtClean="0"/>
              <a:t>-when blue edge</a:t>
            </a:r>
          </a:p>
          <a:p>
            <a:r>
              <a:rPr lang="en-US" baseline="0" dirty="0" smtClean="0"/>
              <a:t>-when red edge</a:t>
            </a:r>
          </a:p>
          <a:p>
            <a:r>
              <a:rPr lang="en-US" baseline="0" dirty="0" smtClean="0"/>
              <a:t>-ignore outer face</a:t>
            </a:r>
          </a:p>
          <a:p>
            <a:r>
              <a:rPr lang="en-US" baseline="0" dirty="0" smtClean="0"/>
              <a:t>-we will show 5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-outer</a:t>
            </a:r>
            <a:r>
              <a:rPr lang="en-US" baseline="0" dirty="0" smtClean="0"/>
              <a:t> vertices are frame</a:t>
            </a:r>
          </a:p>
          <a:p>
            <a:r>
              <a:rPr lang="en-US" baseline="0" dirty="0" smtClean="0"/>
              <a:t>-top one all red incoming</a:t>
            </a:r>
          </a:p>
          <a:p>
            <a:r>
              <a:rPr lang="en-US" baseline="0" dirty="0" smtClean="0"/>
              <a:t>-right one all blue incoming</a:t>
            </a:r>
          </a:p>
          <a:p>
            <a:r>
              <a:rPr lang="en-US" baseline="0" dirty="0" smtClean="0"/>
              <a:t>-same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 for other two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-definition rectangular layout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64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-surrounded on all</a:t>
            </a:r>
            <a:r>
              <a:rPr lang="en-US" baseline="0" dirty="0" smtClean="0"/>
              <a:t> sides by rectangles</a:t>
            </a:r>
          </a:p>
          <a:p>
            <a:r>
              <a:rPr lang="en-US" baseline="0" dirty="0" smtClean="0"/>
              <a:t>- These two properties are sufficient; algorithm by Kant and He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-three more</a:t>
            </a:r>
            <a:r>
              <a:rPr lang="en-US" baseline="0" dirty="0" smtClean="0"/>
              <a:t> props</a:t>
            </a:r>
          </a:p>
          <a:p>
            <a:r>
              <a:rPr lang="en-US" baseline="0" dirty="0" smtClean="0"/>
              <a:t>-clear in dual: no leftmost rectangle</a:t>
            </a:r>
          </a:p>
          <a:p>
            <a:r>
              <a:rPr lang="en-US" baseline="0" dirty="0" smtClean="0"/>
              <a:t>-in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; cycle in </a:t>
            </a:r>
            <a:r>
              <a:rPr lang="en-US" baseline="0" dirty="0" err="1" smtClean="0"/>
              <a:t>cyle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423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Clear in dual; three </a:t>
            </a:r>
            <a:r>
              <a:rPr lang="en-US" baseline="0" dirty="0" err="1" smtClean="0"/>
              <a:t>rects</a:t>
            </a:r>
            <a:r>
              <a:rPr lang="en-US" baseline="0" dirty="0" smtClean="0"/>
              <a:t> all </a:t>
            </a:r>
            <a:r>
              <a:rPr lang="en-US" baseline="0" dirty="0" err="1" smtClean="0"/>
              <a:t>hor</a:t>
            </a:r>
            <a:r>
              <a:rPr lang="en-US" baseline="0" dirty="0" smtClean="0"/>
              <a:t> adjacent to each other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Clear in REL; skip red part of interior vertex condition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758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-state</a:t>
            </a:r>
          </a:p>
          <a:p>
            <a:r>
              <a:rPr lang="en-US" baseline="0" dirty="0" smtClean="0"/>
              <a:t>-due to rectangular frame (one single rectangle must be above etc.)</a:t>
            </a:r>
          </a:p>
          <a:p>
            <a:r>
              <a:rPr lang="en-US" baseline="0" dirty="0" smtClean="0"/>
              <a:t>-similar to exterior vertex </a:t>
            </a:r>
            <a:r>
              <a:rPr lang="en-US" baseline="0" dirty="0" err="1" smtClean="0"/>
              <a:t>condion</a:t>
            </a:r>
            <a:r>
              <a:rPr lang="en-US" baseline="0" dirty="0" smtClean="0"/>
              <a:t> (but degree </a:t>
            </a:r>
            <a:r>
              <a:rPr lang="en-US" baseline="0" smtClean="0"/>
              <a:t>of 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-another example</a:t>
            </a:r>
          </a:p>
          <a:p>
            <a:r>
              <a:rPr lang="en-US" baseline="0" dirty="0" smtClean="0"/>
              <a:t>-pole, so no degree of freedom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-merge split and</a:t>
            </a:r>
            <a:r>
              <a:rPr lang="en-US" baseline="0" dirty="0" smtClean="0"/>
              <a:t> bot top path of face</a:t>
            </a:r>
            <a:endParaRPr lang="en-US" dirty="0" smtClean="0"/>
          </a:p>
          <a:p>
            <a:r>
              <a:rPr lang="en-US" dirty="0" smtClean="0"/>
              <a:t>-k-sided</a:t>
            </a:r>
            <a:r>
              <a:rPr lang="en-US" baseline="0" dirty="0" smtClean="0"/>
              <a:t> segment is type of face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450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imposible</a:t>
            </a:r>
            <a:r>
              <a:rPr lang="en-US" dirty="0" smtClean="0"/>
              <a:t> for graphs containing</a:t>
            </a:r>
            <a:r>
              <a:rPr lang="en-US" baseline="0" dirty="0" smtClean="0"/>
              <a:t> 4-cycles</a:t>
            </a:r>
          </a:p>
          <a:p>
            <a:r>
              <a:rPr lang="en-US" baseline="0" dirty="0" smtClean="0"/>
              <a:t>-using properties just now shown</a:t>
            </a:r>
          </a:p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156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-step trough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164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-step trough steps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721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r>
              <a:rPr lang="en-US" baseline="0" dirty="0" smtClean="0"/>
              <a:t> to rubber band</a:t>
            </a:r>
          </a:p>
          <a:p>
            <a:endParaRPr lang="en-US" dirty="0" smtClean="0"/>
          </a:p>
          <a:p>
            <a:r>
              <a:rPr lang="en-US" dirty="0" smtClean="0"/>
              <a:t>-TODO </a:t>
            </a:r>
            <a:r>
              <a:rPr lang="en-US" dirty="0" err="1" smtClean="0"/>
              <a:t>Vertellen</a:t>
            </a:r>
            <a:r>
              <a:rPr lang="en-US" baseline="0" dirty="0" smtClean="0"/>
              <a:t> over hoe </a:t>
            </a:r>
            <a:r>
              <a:rPr lang="en-US" baseline="0" dirty="0" err="1" smtClean="0"/>
              <a:t>groot</a:t>
            </a:r>
            <a:r>
              <a:rPr lang="en-US" baseline="0" dirty="0" smtClean="0"/>
              <a:t> de faces nu </a:t>
            </a:r>
            <a:r>
              <a:rPr lang="en-US" baseline="0" dirty="0" err="1" smtClean="0"/>
              <a:t>zijn</a:t>
            </a:r>
            <a:endParaRPr lang="en-US" baseline="0" dirty="0" smtClean="0"/>
          </a:p>
          <a:p>
            <a:r>
              <a:rPr lang="en-US" baseline="0" dirty="0" smtClean="0"/>
              <a:t>-Red </a:t>
            </a:r>
            <a:r>
              <a:rPr lang="en-US" baseline="0" dirty="0" err="1" smtClean="0"/>
              <a:t>genrally</a:t>
            </a:r>
            <a:r>
              <a:rPr lang="en-US" baseline="0" dirty="0" smtClean="0"/>
              <a:t> small, blue large</a:t>
            </a:r>
          </a:p>
          <a:p>
            <a:r>
              <a:rPr lang="en-US" baseline="0" dirty="0" smtClean="0"/>
              <a:t>-First make sure red is very small</a:t>
            </a:r>
          </a:p>
          <a:p>
            <a:r>
              <a:rPr lang="en-US" baseline="0" dirty="0" smtClean="0"/>
              <a:t>-TODO extra </a:t>
            </a:r>
            <a:r>
              <a:rPr lang="en-US" baseline="0" dirty="0" err="1" smtClean="0"/>
              <a:t>eigenschap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546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 use</a:t>
            </a:r>
            <a:r>
              <a:rPr lang="en-US" baseline="0" dirty="0" smtClean="0"/>
              <a:t> by map makers; </a:t>
            </a:r>
            <a:r>
              <a:rPr lang="en-US" baseline="0" dirty="0" err="1" smtClean="0"/>
              <a:t>statisctics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hoort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288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intro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topfan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230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conslusie</a:t>
            </a:r>
            <a:r>
              <a:rPr lang="en-US" dirty="0" smtClean="0"/>
              <a:t> red face blue faces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365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simler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uitlegen</a:t>
            </a:r>
            <a:r>
              <a:rPr lang="en-US" baseline="0" dirty="0" smtClean="0"/>
              <a:t>  wat je </a:t>
            </a:r>
            <a:r>
              <a:rPr lang="en-US" baseline="0" dirty="0" err="1" smtClean="0"/>
              <a:t>probeert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ipv</a:t>
            </a:r>
            <a:r>
              <a:rPr lang="en-US" baseline="0" dirty="0" smtClean="0"/>
              <a:t> hoe</a:t>
            </a:r>
          </a:p>
          <a:p>
            <a:r>
              <a:rPr lang="en-US" baseline="0" dirty="0" smtClean="0"/>
              <a:t>TODO </a:t>
            </a:r>
            <a:r>
              <a:rPr lang="en-US" baseline="0" dirty="0" err="1" smtClean="0"/>
              <a:t>animatie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784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078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644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-none are 1-sided; </a:t>
            </a:r>
            <a:r>
              <a:rPr lang="en-US" baseline="0" dirty="0" err="1" smtClean="0"/>
              <a:t>Eppstein</a:t>
            </a:r>
            <a:r>
              <a:rPr lang="en-US" baseline="0" dirty="0" smtClean="0"/>
              <a:t> </a:t>
            </a:r>
            <a:r>
              <a:rPr lang="en-US" baseline="0" dirty="0" smtClean="0"/>
              <a:t>1-sided == unique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, but interior vertices of </a:t>
            </a:r>
            <a:r>
              <a:rPr lang="en-US" baseline="0" dirty="0" err="1" smtClean="0"/>
              <a:t>deg</a:t>
            </a:r>
            <a:r>
              <a:rPr lang="en-US" baseline="0" dirty="0" smtClean="0"/>
              <a:t> 5 gives freedom</a:t>
            </a:r>
          </a:p>
          <a:p>
            <a:r>
              <a:rPr lang="en-US" baseline="0" dirty="0" smtClean="0"/>
              <a:t>-all are 2 </a:t>
            </a:r>
            <a:r>
              <a:rPr lang="en-US" baseline="0" dirty="0" err="1" smtClean="0"/>
              <a:t>sideds</a:t>
            </a:r>
            <a:r>
              <a:rPr lang="en-US" baseline="0" dirty="0" smtClean="0"/>
              <a:t>; no counterexample</a:t>
            </a:r>
          </a:p>
          <a:p>
            <a:r>
              <a:rPr lang="en-US" baseline="0" dirty="0" smtClean="0"/>
              <a:t>-short idea of </a:t>
            </a:r>
            <a:r>
              <a:rPr lang="en-US" baseline="0" dirty="0" err="1" smtClean="0"/>
              <a:t>algo</a:t>
            </a:r>
            <a:endParaRPr lang="en-US" baseline="0" dirty="0" smtClean="0"/>
          </a:p>
          <a:p>
            <a:r>
              <a:rPr lang="en-US" baseline="0" dirty="0" smtClean="0"/>
              <a:t>-thank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21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 dirty="0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-mountains</a:t>
            </a:r>
            <a:r>
              <a:rPr lang="en-US" baseline="0" dirty="0" smtClean="0"/>
              <a:t> and rivers as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-architecture</a:t>
            </a:r>
          </a:p>
          <a:p>
            <a:r>
              <a:rPr lang="en-US" dirty="0" smtClean="0"/>
              <a:t>-chips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33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def</a:t>
            </a:r>
            <a:r>
              <a:rPr lang="en-US" dirty="0" smtClean="0"/>
              <a:t> equivalent layouts</a:t>
            </a:r>
          </a:p>
          <a:p>
            <a:r>
              <a:rPr lang="en-US" dirty="0" smtClean="0"/>
              <a:t>-tell</a:t>
            </a:r>
            <a:r>
              <a:rPr lang="en-US" baseline="0" dirty="0" smtClean="0"/>
              <a:t> why these are not equivalent layouts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3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7</a:t>
            </a:fld>
            <a:endParaRPr lang="nl-NL" dirty="0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65175"/>
            <a:ext cx="4994275" cy="37465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7" y="4739742"/>
            <a:ext cx="5033963" cy="4432392"/>
          </a:xfrm>
        </p:spPr>
        <p:txBody>
          <a:bodyPr/>
          <a:lstStyle/>
          <a:p>
            <a:r>
              <a:rPr lang="en-GB" dirty="0" smtClean="0"/>
              <a:t>-why?</a:t>
            </a:r>
            <a:r>
              <a:rPr lang="en-GB" baseline="0" dirty="0" smtClean="0"/>
              <a:t> Describe adjacencies as a graph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de</a:t>
            </a:r>
            <a:r>
              <a:rPr lang="en-GB" baseline="0" dirty="0" err="1" smtClean="0"/>
              <a:t>f</a:t>
            </a:r>
            <a:r>
              <a:rPr lang="en-GB" baseline="0" dirty="0" smtClean="0"/>
              <a:t> rectangular layout</a:t>
            </a:r>
          </a:p>
          <a:p>
            <a:r>
              <a:rPr lang="en-GB" baseline="0" dirty="0" smtClean="0"/>
              <a:t>-two requirements</a:t>
            </a:r>
          </a:p>
          <a:p>
            <a:r>
              <a:rPr lang="en-GB" baseline="0" dirty="0" smtClean="0"/>
              <a:t>-why is no </a:t>
            </a:r>
            <a:r>
              <a:rPr lang="en-GB" baseline="0" dirty="0" err="1" smtClean="0"/>
              <a:t>sep</a:t>
            </a:r>
            <a:r>
              <a:rPr lang="en-GB" baseline="0" dirty="0" smtClean="0"/>
              <a:t> tri necessary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TODO –</a:t>
            </a:r>
            <a:r>
              <a:rPr lang="en-GB" baseline="0" dirty="0" err="1" smtClean="0"/>
              <a:t>animatie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goedzetten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-only consider graphs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fullfiling</a:t>
            </a:r>
            <a:r>
              <a:rPr lang="en-US" baseline="0" dirty="0" smtClean="0"/>
              <a:t> the requirements;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poles</a:t>
            </a:r>
          </a:p>
          <a:p>
            <a:r>
              <a:rPr lang="en-US" baseline="0" dirty="0" smtClean="0"/>
              <a:t>-we can sometimes make them</a:t>
            </a:r>
          </a:p>
          <a:p>
            <a:r>
              <a:rPr lang="en-US" baseline="0" dirty="0" smtClean="0"/>
              <a:t>-area surrounded by poles is a rectangle</a:t>
            </a:r>
          </a:p>
          <a:p>
            <a:r>
              <a:rPr lang="en-US" baseline="0" dirty="0" smtClean="0"/>
              <a:t>-convention naming of poles </a:t>
            </a:r>
          </a:p>
          <a:p>
            <a:r>
              <a:rPr lang="en-US" baseline="0" dirty="0" smtClean="0"/>
              <a:t>-adjacencies between poles don’t matter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21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nonunique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duals are </a:t>
            </a:r>
            <a:r>
              <a:rPr lang="en-US" dirty="0"/>
              <a:t>not unique</a:t>
            </a:r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476545" y="2213865"/>
            <a:ext cx="2332728" cy="265074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79732" y="2213865"/>
            <a:ext cx="2332728" cy="265074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114209" y="2305270"/>
            <a:ext cx="2924954" cy="246793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Uses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layout </a:t>
            </a:r>
            <a:r>
              <a:rPr lang="en-US" dirty="0"/>
              <a:t>first – function later; animations; </a:t>
            </a:r>
            <a:r>
              <a:rPr lang="en-US" dirty="0" smtClean="0"/>
              <a:t>morphs</a:t>
            </a:r>
            <a:endParaRPr lang="en-US" dirty="0"/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segments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90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folHlink"/>
                </a:solidFill>
              </a:rPr>
              <a:t>maximal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vertical </a:t>
            </a:r>
            <a:br>
              <a:rPr lang="en-US" sz="2000" dirty="0">
                <a:solidFill>
                  <a:schemeClr val="folHlink"/>
                </a:solidFill>
              </a:rPr>
            </a:br>
            <a:r>
              <a:rPr lang="en-US" sz="2000" dirty="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 dirty="0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maximal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horizontal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smtClean="0">
                <a:solidFill>
                  <a:schemeClr val="accent1"/>
                </a:solidFill>
              </a:rPr>
              <a:t>Eppstein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TODO JOIN with slide above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Rinsma</a:t>
            </a:r>
            <a:r>
              <a:rPr lang="en-US" dirty="0">
                <a:solidFill>
                  <a:schemeClr val="accent1"/>
                </a:solidFill>
              </a:rPr>
              <a:t> ’87]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There exists </a:t>
            </a:r>
            <a:r>
              <a:rPr lang="en-US" dirty="0" smtClean="0"/>
              <a:t>a graph </a:t>
            </a:r>
            <a:r>
              <a:rPr lang="en-US" dirty="0"/>
              <a:t>that does have </a:t>
            </a:r>
            <a:r>
              <a:rPr lang="en-US" dirty="0" smtClean="0"/>
              <a:t>a rectangular dual, </a:t>
            </a:r>
            <a:r>
              <a:rPr lang="en-US" dirty="0"/>
              <a:t>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close?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 is het problem met </a:t>
            </a:r>
            <a:r>
              <a:rPr lang="en-US" dirty="0" err="1" smtClean="0"/>
              <a:t>diengen</a:t>
            </a:r>
            <a:r>
              <a:rPr lang="en-US" dirty="0" smtClean="0"/>
              <a:t> die </a:t>
            </a:r>
            <a:r>
              <a:rPr lang="en-US" dirty="0" err="1" smtClean="0"/>
              <a:t>niet</a:t>
            </a:r>
            <a:r>
              <a:rPr lang="en-US" dirty="0" smtClean="0"/>
              <a:t> one-sided </a:t>
            </a:r>
            <a:r>
              <a:rPr lang="en-US" dirty="0" err="1" smtClean="0"/>
              <a:t>zijn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Wat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 de  </a:t>
            </a:r>
            <a:r>
              <a:rPr lang="en-US" dirty="0" err="1" smtClean="0"/>
              <a:t>buurt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k-sided layouts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 smtClean="0">
                <a:solidFill>
                  <a:schemeClr val="accent1"/>
                </a:solidFill>
              </a:rPr>
              <a:t>-sided layout</a:t>
            </a:r>
          </a:p>
          <a:p>
            <a:pPr marL="269875" lvl="1" indent="0">
              <a:buNone/>
            </a:pPr>
            <a:r>
              <a:rPr lang="en-US" dirty="0" smtClean="0"/>
              <a:t>Every maximal segment is the boundary of at most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rectangles all on the same side of the segment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701570" y="2798930"/>
            <a:ext cx="3105345" cy="1980220"/>
            <a:chOff x="701570" y="2798930"/>
            <a:chExt cx="3105345" cy="198022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6645" y="2798930"/>
              <a:ext cx="72008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96725" y="2798930"/>
              <a:ext cx="81009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6775" y="4059070"/>
              <a:ext cx="126014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6645" y="4059070"/>
              <a:ext cx="117013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570" y="2798930"/>
              <a:ext cx="198022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1830" y="2798930"/>
              <a:ext cx="75795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12" y="5814265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 graphs without </a:t>
            </a:r>
            <a:r>
              <a:rPr lang="en-US" sz="2000" dirty="0" smtClean="0"/>
              <a:t>a one-sided </a:t>
            </a:r>
            <a:r>
              <a:rPr lang="en-US" sz="2000" dirty="0"/>
              <a:t>dual admit a </a:t>
            </a:r>
            <a:r>
              <a:rPr lang="en-US" sz="2000" dirty="0" smtClean="0"/>
              <a:t>k-sided </a:t>
            </a:r>
            <a:r>
              <a:rPr lang="en-US" sz="2000" dirty="0"/>
              <a:t>dual for some k</a:t>
            </a:r>
            <a:r>
              <a:rPr lang="en-US" sz="2000" dirty="0" smtClean="0"/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375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4-cycles</a:t>
            </a:r>
            <a:endParaRPr lang="nl-NL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4214813" y="46259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5" name="Oval 44"/>
          <p:cNvSpPr>
            <a:spLocks noChangeArrowheads="1"/>
          </p:cNvSpPr>
          <p:nvPr/>
        </p:nvSpPr>
        <p:spPr bwMode="auto">
          <a:xfrm>
            <a:off x="4214813" y="176490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2006715" y="319973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6422911" y="319544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>
            <a:stCxn id="6" idx="7"/>
            <a:endCxn id="5" idx="3"/>
          </p:cNvCxnSpPr>
          <p:nvPr/>
        </p:nvCxnSpPr>
        <p:spPr bwMode="auto">
          <a:xfrm flipV="1">
            <a:off x="2169317" y="1927507"/>
            <a:ext cx="2073394" cy="130012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 bwMode="auto">
          <a:xfrm>
            <a:off x="4377415" y="1927507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Connector 13"/>
          <p:cNvCxnSpPr>
            <a:stCxn id="4" idx="7"/>
            <a:endCxn id="7" idx="3"/>
          </p:cNvCxnSpPr>
          <p:nvPr/>
        </p:nvCxnSpPr>
        <p:spPr bwMode="auto">
          <a:xfrm flipV="1">
            <a:off x="4377415" y="3358042"/>
            <a:ext cx="2073394" cy="129583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4" idx="1"/>
            <a:endCxn id="6" idx="5"/>
          </p:cNvCxnSpPr>
          <p:nvPr/>
        </p:nvCxnSpPr>
        <p:spPr bwMode="auto">
          <a:xfrm flipH="1" flipV="1">
            <a:off x="2169317" y="3362332"/>
            <a:ext cx="2073394" cy="1291541"/>
          </a:xfrm>
          <a:prstGeom prst="line">
            <a:avLst/>
          </a:prstGeom>
          <a:noFill/>
          <a:ln w="539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2" name="Straight Connector 31"/>
          <p:cNvCxnSpPr>
            <a:stCxn id="4" idx="3"/>
          </p:cNvCxnSpPr>
          <p:nvPr/>
        </p:nvCxnSpPr>
        <p:spPr bwMode="auto">
          <a:xfrm flipH="1">
            <a:off x="3806915" y="4788577"/>
            <a:ext cx="435796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4" idx="5"/>
          </p:cNvCxnSpPr>
          <p:nvPr/>
        </p:nvCxnSpPr>
        <p:spPr bwMode="auto">
          <a:xfrm>
            <a:off x="4377415" y="4788577"/>
            <a:ext cx="273194" cy="350613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7" name="Straight Connector 36"/>
          <p:cNvCxnSpPr>
            <a:stCxn id="7" idx="5"/>
          </p:cNvCxnSpPr>
          <p:nvPr/>
        </p:nvCxnSpPr>
        <p:spPr bwMode="auto">
          <a:xfrm>
            <a:off x="6585513" y="3358042"/>
            <a:ext cx="416757" cy="24249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9" name="Straight Connector 38"/>
          <p:cNvCxnSpPr>
            <a:stCxn id="5" idx="0"/>
          </p:cNvCxnSpPr>
          <p:nvPr/>
        </p:nvCxnSpPr>
        <p:spPr bwMode="auto">
          <a:xfrm flipH="1" flipV="1">
            <a:off x="4310062" y="1408067"/>
            <a:ext cx="1" cy="35683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6" idx="1"/>
          </p:cNvCxnSpPr>
          <p:nvPr/>
        </p:nvCxnSpPr>
        <p:spPr bwMode="auto">
          <a:xfrm flipH="1" flipV="1">
            <a:off x="1781690" y="3004940"/>
            <a:ext cx="252923" cy="22268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6" idx="3"/>
          </p:cNvCxnSpPr>
          <p:nvPr/>
        </p:nvCxnSpPr>
        <p:spPr bwMode="auto">
          <a:xfrm flipH="1">
            <a:off x="1780458" y="3362332"/>
            <a:ext cx="254155" cy="238209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7" idx="7"/>
          </p:cNvCxnSpPr>
          <p:nvPr/>
        </p:nvCxnSpPr>
        <p:spPr bwMode="auto">
          <a:xfrm flipV="1">
            <a:off x="6585513" y="2798930"/>
            <a:ext cx="416757" cy="42440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Straight Connector 46"/>
          <p:cNvCxnSpPr>
            <a:stCxn id="7" idx="6"/>
          </p:cNvCxnSpPr>
          <p:nvPr/>
        </p:nvCxnSpPr>
        <p:spPr bwMode="auto">
          <a:xfrm flipV="1">
            <a:off x="6613411" y="3285863"/>
            <a:ext cx="388859" cy="482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5" name="Oval 44"/>
          <p:cNvSpPr>
            <a:spLocks noChangeArrowheads="1"/>
          </p:cNvSpPr>
          <p:nvPr/>
        </p:nvSpPr>
        <p:spPr bwMode="auto">
          <a:xfrm>
            <a:off x="3779017" y="367126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" name="Oval 44"/>
          <p:cNvSpPr>
            <a:spLocks noChangeArrowheads="1"/>
          </p:cNvSpPr>
          <p:nvPr/>
        </p:nvSpPr>
        <p:spPr bwMode="auto">
          <a:xfrm>
            <a:off x="4650609" y="3284658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auto">
          <a:xfrm>
            <a:off x="3711665" y="2828475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4555359" y="2575422"/>
            <a:ext cx="190500" cy="1905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>
            <a:stCxn id="6" idx="6"/>
            <a:endCxn id="27" idx="2"/>
          </p:cNvCxnSpPr>
          <p:nvPr/>
        </p:nvCxnSpPr>
        <p:spPr bwMode="auto">
          <a:xfrm flipV="1">
            <a:off x="2197215" y="2923725"/>
            <a:ext cx="1514450" cy="371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Straight Connector 12"/>
          <p:cNvCxnSpPr>
            <a:stCxn id="6" idx="6"/>
            <a:endCxn id="25" idx="2"/>
          </p:cNvCxnSpPr>
          <p:nvPr/>
        </p:nvCxnSpPr>
        <p:spPr bwMode="auto">
          <a:xfrm>
            <a:off x="2197215" y="3294980"/>
            <a:ext cx="1581802" cy="47153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4" idx="0"/>
            <a:endCxn id="25" idx="4"/>
          </p:cNvCxnSpPr>
          <p:nvPr/>
        </p:nvCxnSpPr>
        <p:spPr bwMode="auto">
          <a:xfrm flipH="1" flipV="1">
            <a:off x="3874267" y="3861765"/>
            <a:ext cx="435796" cy="76421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1" name="Straight Connector 20"/>
          <p:cNvCxnSpPr>
            <a:stCxn id="4" idx="0"/>
            <a:endCxn id="26" idx="4"/>
          </p:cNvCxnSpPr>
          <p:nvPr/>
        </p:nvCxnSpPr>
        <p:spPr bwMode="auto">
          <a:xfrm flipV="1">
            <a:off x="4310063" y="3475158"/>
            <a:ext cx="435796" cy="1150817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26" idx="6"/>
            <a:endCxn id="7" idx="2"/>
          </p:cNvCxnSpPr>
          <p:nvPr/>
        </p:nvCxnSpPr>
        <p:spPr bwMode="auto">
          <a:xfrm flipV="1">
            <a:off x="4841109" y="3290690"/>
            <a:ext cx="1581802" cy="892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1" name="Straight Connector 30"/>
          <p:cNvCxnSpPr>
            <a:stCxn id="28" idx="6"/>
            <a:endCxn id="7" idx="2"/>
          </p:cNvCxnSpPr>
          <p:nvPr/>
        </p:nvCxnSpPr>
        <p:spPr bwMode="auto">
          <a:xfrm>
            <a:off x="4745859" y="2670672"/>
            <a:ext cx="1677052" cy="62001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4" name="Straight Connector 33"/>
          <p:cNvCxnSpPr>
            <a:stCxn id="27" idx="7"/>
            <a:endCxn id="5" idx="4"/>
          </p:cNvCxnSpPr>
          <p:nvPr/>
        </p:nvCxnSpPr>
        <p:spPr bwMode="auto">
          <a:xfrm flipV="1">
            <a:off x="3874267" y="1955405"/>
            <a:ext cx="435796" cy="900968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5" idx="4"/>
            <a:endCxn id="28" idx="1"/>
          </p:cNvCxnSpPr>
          <p:nvPr/>
        </p:nvCxnSpPr>
        <p:spPr bwMode="auto">
          <a:xfrm>
            <a:off x="4310063" y="1955405"/>
            <a:ext cx="273194" cy="64791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27" idx="7"/>
            <a:endCxn id="28" idx="2"/>
          </p:cNvCxnSpPr>
          <p:nvPr/>
        </p:nvCxnSpPr>
        <p:spPr bwMode="auto">
          <a:xfrm flipV="1">
            <a:off x="3874267" y="2670672"/>
            <a:ext cx="681092" cy="18570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6" name="Straight Connector 45"/>
          <p:cNvCxnSpPr>
            <a:stCxn id="25" idx="6"/>
            <a:endCxn id="26" idx="3"/>
          </p:cNvCxnSpPr>
          <p:nvPr/>
        </p:nvCxnSpPr>
        <p:spPr bwMode="auto">
          <a:xfrm flipV="1">
            <a:off x="3969517" y="3447260"/>
            <a:ext cx="708990" cy="31925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49" name="Straight Connector 48"/>
          <p:cNvCxnSpPr>
            <a:stCxn id="26" idx="0"/>
            <a:endCxn id="28" idx="4"/>
          </p:cNvCxnSpPr>
          <p:nvPr/>
        </p:nvCxnSpPr>
        <p:spPr bwMode="auto">
          <a:xfrm flipH="1" flipV="1">
            <a:off x="4650609" y="2765922"/>
            <a:ext cx="95250" cy="518736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stCxn id="25" idx="0"/>
            <a:endCxn id="27" idx="4"/>
          </p:cNvCxnSpPr>
          <p:nvPr/>
        </p:nvCxnSpPr>
        <p:spPr bwMode="auto">
          <a:xfrm flipH="1" flipV="1">
            <a:off x="3806915" y="3018975"/>
            <a:ext cx="67352" cy="652290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Straight Connector 52"/>
          <p:cNvCxnSpPr>
            <a:stCxn id="27" idx="6"/>
            <a:endCxn id="26" idx="1"/>
          </p:cNvCxnSpPr>
          <p:nvPr/>
        </p:nvCxnSpPr>
        <p:spPr bwMode="auto">
          <a:xfrm>
            <a:off x="3902165" y="2923725"/>
            <a:ext cx="776342" cy="388831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91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</a:t>
            </a:r>
            <a:r>
              <a:rPr lang="en-US" dirty="0">
                <a:solidFill>
                  <a:schemeClr val="accent1"/>
                </a:solidFill>
              </a:rPr>
              <a:t>k ∈ ℕ </a:t>
            </a:r>
            <a:r>
              <a:rPr lang="en-US" dirty="0" smtClean="0"/>
              <a:t>there are graphs that </a:t>
            </a:r>
            <a:r>
              <a:rPr lang="en-US" dirty="0"/>
              <a:t>are not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-sided. </a:t>
            </a:r>
          </a:p>
          <a:p>
            <a:endParaRPr lang="en-US" dirty="0"/>
          </a:p>
          <a:p>
            <a:r>
              <a:rPr lang="en-US" dirty="0" smtClean="0"/>
              <a:t>Graphs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without </a:t>
            </a:r>
            <a:r>
              <a:rPr lang="en-US" dirty="0"/>
              <a:t>separating 4-cycles are </a:t>
            </a:r>
            <a:r>
              <a:rPr lang="en-US" dirty="0">
                <a:solidFill>
                  <a:schemeClr val="accent1"/>
                </a:solidFill>
              </a:rPr>
              <a:t>d−1</a:t>
            </a:r>
            <a:r>
              <a:rPr lang="en-US" dirty="0"/>
              <a:t>-sided, where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is the maximal degree of </a:t>
            </a:r>
            <a:r>
              <a:rPr lang="en-US" dirty="0" smtClean="0"/>
              <a:t>the non-polar </a:t>
            </a:r>
            <a:r>
              <a:rPr lang="en-US" dirty="0"/>
              <a:t>vertices of 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. </a:t>
            </a:r>
            <a:endParaRPr lang="nl-NL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21650" y="4014065"/>
            <a:ext cx="2438400" cy="2057400"/>
            <a:chOff x="1776" y="2736"/>
            <a:chExt cx="1536" cy="1296"/>
          </a:xfrm>
        </p:grpSpPr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0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31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4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560294" y="476713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 = 5 </a:t>
            </a:r>
            <a:endParaRPr lang="nl-NL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flows</a:t>
            </a:r>
            <a:endParaRPr lang="nl-NL" dirty="0"/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3867189" y="318202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" name="Oval 39"/>
          <p:cNvSpPr>
            <a:spLocks noChangeArrowheads="1"/>
          </p:cNvSpPr>
          <p:nvPr/>
        </p:nvSpPr>
        <p:spPr bwMode="auto">
          <a:xfrm>
            <a:off x="4813818" y="30283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 bwMode="auto">
          <a:xfrm flipV="1">
            <a:off x="4057689" y="3123605"/>
            <a:ext cx="756129" cy="15366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4770329" y="244155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65" name="Straight Arrow Connector 64"/>
          <p:cNvCxnSpPr>
            <a:stCxn id="51" idx="0"/>
            <a:endCxn id="64" idx="4"/>
          </p:cNvCxnSpPr>
          <p:nvPr/>
        </p:nvCxnSpPr>
        <p:spPr bwMode="auto">
          <a:xfrm flipH="1" flipV="1">
            <a:off x="4865579" y="2632058"/>
            <a:ext cx="43489" cy="39629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68" name="Straight Arrow Connector 67"/>
          <p:cNvCxnSpPr>
            <a:stCxn id="64" idx="2"/>
            <a:endCxn id="78" idx="6"/>
          </p:cNvCxnSpPr>
          <p:nvPr/>
        </p:nvCxnSpPr>
        <p:spPr bwMode="auto">
          <a:xfrm flipH="1">
            <a:off x="3990167" y="2536808"/>
            <a:ext cx="780162" cy="12063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3799667" y="25621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>
            <a:stCxn id="78" idx="4"/>
            <a:endCxn id="50" idx="0"/>
          </p:cNvCxnSpPr>
          <p:nvPr/>
        </p:nvCxnSpPr>
        <p:spPr bwMode="auto">
          <a:xfrm>
            <a:off x="3894917" y="2752690"/>
            <a:ext cx="67522" cy="429334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2366755" y="1718810"/>
            <a:ext cx="3930661" cy="2675993"/>
            <a:chOff x="3521659" y="1237010"/>
            <a:chExt cx="3930661" cy="267599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4762340" y="3261639"/>
              <a:ext cx="559396" cy="2637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172"/>
                </a:cxn>
              </a:cxnLst>
              <a:rect l="0" t="0" r="r" b="b"/>
              <a:pathLst>
                <a:path w="374" h="172">
                  <a:moveTo>
                    <a:pt x="0" y="0"/>
                  </a:moveTo>
                  <a:cubicBezTo>
                    <a:pt x="62" y="29"/>
                    <a:pt x="296" y="136"/>
                    <a:pt x="374" y="1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auto">
            <a:xfrm>
              <a:off x="4740474" y="1548669"/>
              <a:ext cx="938212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91" y="0"/>
                </a:cxn>
              </a:cxnLst>
              <a:rect l="0" t="0" r="r" b="b"/>
              <a:pathLst>
                <a:path w="591" h="22">
                  <a:moveTo>
                    <a:pt x="0" y="22"/>
                  </a:moveTo>
                  <a:cubicBezTo>
                    <a:pt x="0" y="22"/>
                    <a:pt x="295" y="11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5433535" y="3322185"/>
              <a:ext cx="617537" cy="22542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89" y="0"/>
                </a:cxn>
              </a:cxnLst>
              <a:rect l="0" t="0" r="r" b="b"/>
              <a:pathLst>
                <a:path w="389" h="142">
                  <a:moveTo>
                    <a:pt x="0" y="142"/>
                  </a:moveTo>
                  <a:cubicBezTo>
                    <a:pt x="0" y="142"/>
                    <a:pt x="194" y="71"/>
                    <a:pt x="389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6205060" y="2941185"/>
              <a:ext cx="534987" cy="29686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37" y="0"/>
                </a:cxn>
              </a:cxnLst>
              <a:rect l="0" t="0" r="r" b="b"/>
              <a:pathLst>
                <a:path w="337" h="187">
                  <a:moveTo>
                    <a:pt x="0" y="187"/>
                  </a:moveTo>
                  <a:cubicBezTo>
                    <a:pt x="0" y="187"/>
                    <a:pt x="168" y="93"/>
                    <a:pt x="337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5924204" y="1538790"/>
              <a:ext cx="986253" cy="12204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112"/>
                </a:cxn>
                <a:cxn ang="0">
                  <a:pos x="718" y="606"/>
                </a:cxn>
              </a:cxnLst>
              <a:rect l="0" t="0" r="r" b="b"/>
              <a:pathLst>
                <a:path w="718" h="606">
                  <a:moveTo>
                    <a:pt x="0" y="0"/>
                  </a:moveTo>
                  <a:cubicBezTo>
                    <a:pt x="89" y="19"/>
                    <a:pt x="411" y="11"/>
                    <a:pt x="531" y="112"/>
                  </a:cubicBezTo>
                  <a:cubicBezTo>
                    <a:pt x="651" y="213"/>
                    <a:pt x="679" y="503"/>
                    <a:pt x="718" y="60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3941930" y="1603587"/>
              <a:ext cx="601315" cy="790298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90" y="127"/>
                </a:cxn>
                <a:cxn ang="0">
                  <a:pos x="344" y="0"/>
                </a:cxn>
              </a:cxnLst>
              <a:rect l="0" t="0" r="r" b="b"/>
              <a:pathLst>
                <a:path w="344" h="441">
                  <a:moveTo>
                    <a:pt x="0" y="441"/>
                  </a:moveTo>
                  <a:cubicBezTo>
                    <a:pt x="15" y="389"/>
                    <a:pt x="33" y="200"/>
                    <a:pt x="90" y="127"/>
                  </a:cubicBezTo>
                  <a:cubicBezTo>
                    <a:pt x="147" y="54"/>
                    <a:pt x="291" y="26"/>
                    <a:pt x="34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3925410" y="2525260"/>
              <a:ext cx="593725" cy="736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374" y="449"/>
                </a:cxn>
              </a:cxnLst>
              <a:rect l="0" t="0" r="r" b="b"/>
              <a:pathLst>
                <a:path w="374" h="464">
                  <a:moveTo>
                    <a:pt x="0" y="0"/>
                  </a:moveTo>
                  <a:cubicBezTo>
                    <a:pt x="15" y="65"/>
                    <a:pt x="28" y="314"/>
                    <a:pt x="90" y="389"/>
                  </a:cubicBezTo>
                  <a:cubicBezTo>
                    <a:pt x="152" y="464"/>
                    <a:pt x="315" y="437"/>
                    <a:pt x="374" y="44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4577872" y="31046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3847622" y="242524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4543246" y="151229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5701521" y="146257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6800372" y="27490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6108222" y="31554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5339872" y="34602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stCxn id="12" idx="6"/>
              <a:endCxn id="50" idx="1"/>
            </p:cNvCxnSpPr>
            <p:nvPr/>
          </p:nvCxnSpPr>
          <p:spPr bwMode="auto">
            <a:xfrm>
              <a:off x="4038122" y="2520497"/>
              <a:ext cx="1011869" cy="20762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13" idx="4"/>
            </p:cNvCxnSpPr>
            <p:nvPr/>
          </p:nvCxnSpPr>
          <p:spPr bwMode="auto">
            <a:xfrm>
              <a:off x="4638496" y="1702798"/>
              <a:ext cx="140525" cy="30525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4" idx="4"/>
            </p:cNvCxnSpPr>
            <p:nvPr/>
          </p:nvCxnSpPr>
          <p:spPr bwMode="auto">
            <a:xfrm flipH="1">
              <a:off x="5779929" y="1653078"/>
              <a:ext cx="16842" cy="37331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3" name="Straight Arrow Connector 32"/>
            <p:cNvCxnSpPr>
              <a:stCxn id="15" idx="2"/>
            </p:cNvCxnSpPr>
            <p:nvPr/>
          </p:nvCxnSpPr>
          <p:spPr bwMode="auto">
            <a:xfrm flipH="1" flipV="1">
              <a:off x="6417330" y="2749097"/>
              <a:ext cx="383042" cy="9525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7" name="Straight Arrow Connector 36"/>
            <p:cNvCxnSpPr>
              <a:stCxn id="16" idx="1"/>
            </p:cNvCxnSpPr>
            <p:nvPr/>
          </p:nvCxnSpPr>
          <p:spPr bwMode="auto">
            <a:xfrm flipH="1" flipV="1">
              <a:off x="6027459" y="2930076"/>
              <a:ext cx="108661" cy="25331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>
              <a:stCxn id="17" idx="0"/>
            </p:cNvCxnSpPr>
            <p:nvPr/>
          </p:nvCxnSpPr>
          <p:spPr bwMode="auto">
            <a:xfrm flipH="1" flipV="1">
              <a:off x="5410972" y="3132595"/>
              <a:ext cx="24150" cy="32770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>
              <a:stCxn id="11" idx="0"/>
            </p:cNvCxnSpPr>
            <p:nvPr/>
          </p:nvCxnSpPr>
          <p:spPr bwMode="auto">
            <a:xfrm flipV="1">
              <a:off x="4673122" y="2890724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V="1">
              <a:off x="4700397" y="3393512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5452451" y="3699030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6247444" y="3393511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flipH="1" flipV="1">
              <a:off x="7092280" y="2930076"/>
              <a:ext cx="360040" cy="159541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H="1">
              <a:off x="5829726" y="1237010"/>
              <a:ext cx="180020" cy="17758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405313" y="1327034"/>
              <a:ext cx="171873" cy="18526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>
              <a:off x="3521659" y="2530835"/>
              <a:ext cx="300926" cy="9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81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uiExpand="1" animBg="1"/>
      <p:bldP spid="64" grpId="0" uiExpand="1" animBg="1"/>
      <p:bldP spid="78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mono-colored triangles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096725" y="2348880"/>
            <a:ext cx="3378162" cy="955585"/>
            <a:chOff x="1961710" y="4914165"/>
            <a:chExt cx="3378162" cy="955585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1961710" y="4914165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149372" y="4939204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576872" y="5679250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 bwMode="auto">
            <a:xfrm>
              <a:off x="2152210" y="5009415"/>
              <a:ext cx="2997162" cy="250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2"/>
            </p:cNvCxnSpPr>
            <p:nvPr/>
          </p:nvCxnSpPr>
          <p:spPr bwMode="auto">
            <a:xfrm>
              <a:off x="2124312" y="5076767"/>
              <a:ext cx="1452560" cy="6977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7" idx="6"/>
              <a:endCxn id="6" idx="3"/>
            </p:cNvCxnSpPr>
            <p:nvPr/>
          </p:nvCxnSpPr>
          <p:spPr bwMode="auto">
            <a:xfrm flipV="1">
              <a:off x="3767372" y="5101806"/>
              <a:ext cx="1409898" cy="6726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11" name="Straight Arrow Connector 10"/>
          <p:cNvCxnSpPr/>
          <p:nvPr/>
        </p:nvCxnSpPr>
        <p:spPr bwMode="auto">
          <a:xfrm flipV="1">
            <a:off x="3785806" y="3304008"/>
            <a:ext cx="11856" cy="35744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V="1">
            <a:off x="3807137" y="2860348"/>
            <a:ext cx="0" cy="25361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3369" y="2481741"/>
            <a:ext cx="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319307" y="1934690"/>
            <a:ext cx="4200160" cy="3519535"/>
            <a:chOff x="2319307" y="1934690"/>
            <a:chExt cx="4200160" cy="3519535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2321750" y="1943835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519467" y="1934690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417767" y="3564017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80973" y="3546355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5378938" y="3555186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891822" y="2078850"/>
              <a:ext cx="7465" cy="1485167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2319307" y="3546355"/>
              <a:ext cx="4200160" cy="216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sm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regular edge labeling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1906225" y="2942515"/>
            <a:ext cx="5591100" cy="1239499"/>
            <a:chOff x="1906225" y="2942515"/>
            <a:chExt cx="5591100" cy="1239499"/>
          </a:xfrm>
        </p:grpSpPr>
        <p:cxnSp>
          <p:nvCxnSpPr>
            <p:cNvPr id="91" name="Straight Arrow Connector 90"/>
            <p:cNvCxnSpPr>
              <a:stCxn id="18" idx="0"/>
              <a:endCxn id="19" idx="4"/>
            </p:cNvCxnSpPr>
            <p:nvPr/>
          </p:nvCxnSpPr>
          <p:spPr bwMode="auto">
            <a:xfrm flipH="1" flipV="1">
              <a:off x="3621655" y="3133015"/>
              <a:ext cx="153448" cy="85849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1906225" y="2942515"/>
              <a:ext cx="5591100" cy="1239499"/>
              <a:chOff x="1871700" y="2942515"/>
              <a:chExt cx="5591100" cy="1239499"/>
            </a:xfrm>
          </p:grpSpPr>
          <p:sp>
            <p:nvSpPr>
              <p:cNvPr id="14" name="Oval 38"/>
              <p:cNvSpPr>
                <a:spLocks noChangeArrowheads="1"/>
              </p:cNvSpPr>
              <p:nvPr/>
            </p:nvSpPr>
            <p:spPr bwMode="auto">
              <a:xfrm>
                <a:off x="257641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Oval 42"/>
              <p:cNvSpPr>
                <a:spLocks noChangeArrowheads="1"/>
              </p:cNvSpPr>
              <p:nvPr/>
            </p:nvSpPr>
            <p:spPr bwMode="auto">
              <a:xfrm>
                <a:off x="5877778" y="3980462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43"/>
              <p:cNvSpPr>
                <a:spLocks noChangeArrowheads="1"/>
              </p:cNvSpPr>
              <p:nvPr/>
            </p:nvSpPr>
            <p:spPr bwMode="auto">
              <a:xfrm>
                <a:off x="4858705" y="397756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Oval 44"/>
              <p:cNvSpPr>
                <a:spLocks noChangeArrowheads="1"/>
              </p:cNvSpPr>
              <p:nvPr/>
            </p:nvSpPr>
            <p:spPr bwMode="auto">
              <a:xfrm>
                <a:off x="3645328" y="399151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Oval 45"/>
              <p:cNvSpPr>
                <a:spLocks noChangeArrowheads="1"/>
              </p:cNvSpPr>
              <p:nvPr/>
            </p:nvSpPr>
            <p:spPr bwMode="auto">
              <a:xfrm>
                <a:off x="3491880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auto">
              <a:xfrm>
                <a:off x="18717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auto">
              <a:xfrm>
                <a:off x="7272300" y="3455194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Oval 42"/>
              <p:cNvSpPr>
                <a:spLocks noChangeArrowheads="1"/>
              </p:cNvSpPr>
              <p:nvPr/>
            </p:nvSpPr>
            <p:spPr bwMode="auto">
              <a:xfrm>
                <a:off x="5702784" y="2942515"/>
                <a:ext cx="190500" cy="190500"/>
              </a:xfrm>
              <a:prstGeom prst="ellipse">
                <a:avLst/>
              </a:prstGeom>
              <a:solidFill>
                <a:srgbClr val="B2B2B2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2" idx="5"/>
                <a:endCxn id="14" idx="1"/>
              </p:cNvCxnSpPr>
              <p:nvPr/>
            </p:nvCxnSpPr>
            <p:spPr bwMode="auto">
              <a:xfrm>
                <a:off x="2034302" y="3617796"/>
                <a:ext cx="570011" cy="38766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38" name="Straight Arrow Connector 37"/>
              <p:cNvCxnSpPr>
                <a:stCxn id="14" idx="6"/>
                <a:endCxn id="18" idx="2"/>
              </p:cNvCxnSpPr>
              <p:nvPr/>
            </p:nvCxnSpPr>
            <p:spPr bwMode="auto">
              <a:xfrm>
                <a:off x="2766915" y="4072815"/>
                <a:ext cx="878413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42" name="Straight Arrow Connector 41"/>
              <p:cNvCxnSpPr>
                <a:stCxn id="18" idx="6"/>
                <a:endCxn id="17" idx="2"/>
              </p:cNvCxnSpPr>
              <p:nvPr/>
            </p:nvCxnSpPr>
            <p:spPr bwMode="auto">
              <a:xfrm flipV="1">
                <a:off x="3835828" y="4072815"/>
                <a:ext cx="1022877" cy="139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4" name="Straight Arrow Connector 43"/>
              <p:cNvCxnSpPr>
                <a:stCxn id="17" idx="6"/>
                <a:endCxn id="16" idx="2"/>
              </p:cNvCxnSpPr>
              <p:nvPr/>
            </p:nvCxnSpPr>
            <p:spPr bwMode="auto">
              <a:xfrm>
                <a:off x="5049205" y="4072815"/>
                <a:ext cx="828573" cy="28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>
                <a:stCxn id="16" idx="6"/>
                <a:endCxn id="33" idx="2"/>
              </p:cNvCxnSpPr>
              <p:nvPr/>
            </p:nvCxnSpPr>
            <p:spPr bwMode="auto">
              <a:xfrm flipV="1">
                <a:off x="6068278" y="3550444"/>
                <a:ext cx="1204022" cy="52526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48" name="Straight Arrow Connector 47"/>
              <p:cNvCxnSpPr>
                <a:stCxn id="32" idx="7"/>
                <a:endCxn id="19" idx="2"/>
              </p:cNvCxnSpPr>
              <p:nvPr/>
            </p:nvCxnSpPr>
            <p:spPr bwMode="auto">
              <a:xfrm flipV="1">
                <a:off x="2034302" y="3037765"/>
                <a:ext cx="1457578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4" name="Straight Arrow Connector 53"/>
              <p:cNvCxnSpPr>
                <a:stCxn id="19" idx="6"/>
                <a:endCxn id="34" idx="2"/>
              </p:cNvCxnSpPr>
              <p:nvPr/>
            </p:nvCxnSpPr>
            <p:spPr bwMode="auto">
              <a:xfrm>
                <a:off x="3682380" y="3037765"/>
                <a:ext cx="2020404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56" name="Straight Arrow Connector 55"/>
              <p:cNvCxnSpPr>
                <a:stCxn id="34" idx="6"/>
                <a:endCxn id="33" idx="1"/>
              </p:cNvCxnSpPr>
              <p:nvPr/>
            </p:nvCxnSpPr>
            <p:spPr bwMode="auto">
              <a:xfrm>
                <a:off x="5893284" y="3037765"/>
                <a:ext cx="1406914" cy="4453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89" name="Straight Arrow Connector 88"/>
              <p:cNvCxnSpPr>
                <a:stCxn id="14" idx="7"/>
                <a:endCxn id="19" idx="3"/>
              </p:cNvCxnSpPr>
              <p:nvPr/>
            </p:nvCxnSpPr>
            <p:spPr bwMode="auto">
              <a:xfrm flipV="1">
                <a:off x="2739017" y="3105117"/>
                <a:ext cx="78076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3" name="Straight Arrow Connector 92"/>
              <p:cNvCxnSpPr>
                <a:stCxn id="17" idx="7"/>
                <a:endCxn id="34" idx="3"/>
              </p:cNvCxnSpPr>
              <p:nvPr/>
            </p:nvCxnSpPr>
            <p:spPr bwMode="auto">
              <a:xfrm flipV="1">
                <a:off x="5021307" y="3105117"/>
                <a:ext cx="709375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5" name="Straight Arrow Connector 94"/>
              <p:cNvCxnSpPr>
                <a:stCxn id="16" idx="0"/>
                <a:endCxn id="34" idx="4"/>
              </p:cNvCxnSpPr>
              <p:nvPr/>
            </p:nvCxnSpPr>
            <p:spPr bwMode="auto">
              <a:xfrm flipH="1" flipV="1">
                <a:off x="5798034" y="3133015"/>
                <a:ext cx="174994" cy="847447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  <p:cxnSp>
            <p:nvCxnSpPr>
              <p:cNvPr id="97" name="Straight Arrow Connector 96"/>
              <p:cNvCxnSpPr>
                <a:stCxn id="17" idx="1"/>
                <a:endCxn id="19" idx="5"/>
              </p:cNvCxnSpPr>
              <p:nvPr/>
            </p:nvCxnSpPr>
            <p:spPr bwMode="auto">
              <a:xfrm flipH="1" flipV="1">
                <a:off x="3654482" y="3105117"/>
                <a:ext cx="1232121" cy="9003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/>
              </a:ln>
              <a:effectLst/>
            </p:spPr>
          </p:cxnSp>
        </p:grpSp>
      </p:grpSp>
      <p:sp>
        <p:nvSpPr>
          <p:cNvPr id="35" name="TextBox 34"/>
          <p:cNvSpPr txBox="1"/>
          <p:nvPr/>
        </p:nvSpPr>
        <p:spPr>
          <a:xfrm>
            <a:off x="584941" y="5858093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Face with at most </a:t>
            </a:r>
            <a:r>
              <a:rPr lang="en-US" sz="2000">
                <a:solidFill>
                  <a:schemeClr val="accent1"/>
                </a:solidFill>
              </a:rPr>
              <a:t>k+2</a:t>
            </a:r>
            <a:r>
              <a:rPr lang="en-US" sz="2000"/>
              <a:t> vertices on one of it’s boundary paths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92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3"/>
            </p:cNvCxnSpPr>
            <p:nvPr/>
          </p:nvCxnSpPr>
          <p:spPr bwMode="auto">
            <a:xfrm flipV="1">
              <a:off x="7617488" y="3702013"/>
              <a:ext cx="217512" cy="12568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44979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287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err="1" smtClean="0"/>
              <a:t>Seperating</a:t>
            </a:r>
            <a:r>
              <a:rPr lang="en-US" dirty="0" smtClean="0"/>
              <a:t>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5" y="1088740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5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96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smtClean="0"/>
              <a:t>Separating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  <a:p>
            <a:r>
              <a:rPr lang="en-US" dirty="0" smtClean="0"/>
              <a:t>Problem!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med" len="med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4148" y="1103117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088740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7580" y="589498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097630" y="590427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endCxn id="9" idx="3"/>
          </p:cNvCxnSpPr>
          <p:nvPr/>
        </p:nvCxnSpPr>
        <p:spPr bwMode="auto">
          <a:xfrm flipV="1">
            <a:off x="7617506" y="3702013"/>
            <a:ext cx="217494" cy="1253821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1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2753537" cy="5040312"/>
          </a:xfrm>
        </p:spPr>
        <p:txBody>
          <a:bodyPr/>
          <a:lstStyle/>
          <a:p>
            <a:r>
              <a:rPr lang="en-US" sz="2000" dirty="0" smtClean="0"/>
              <a:t>Multistep approach</a:t>
            </a:r>
          </a:p>
          <a:p>
            <a:r>
              <a:rPr lang="en-US" sz="2000" dirty="0" smtClean="0"/>
              <a:t>Each step solves a problem</a:t>
            </a:r>
          </a:p>
          <a:p>
            <a:r>
              <a:rPr lang="en-US" sz="2000" dirty="0" smtClean="0"/>
              <a:t>Obtain more and more properties</a:t>
            </a:r>
          </a:p>
          <a:p>
            <a:r>
              <a:rPr lang="en-US" sz="2000" dirty="0" smtClean="0"/>
              <a:t>d-1 sided layout</a:t>
            </a:r>
          </a:p>
          <a:p>
            <a:pPr marL="0" indent="0">
              <a:buNone/>
            </a:pPr>
            <a:endParaRPr lang="en-US" dirty="0" smtClean="0"/>
          </a:p>
          <a:p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11" y="893278"/>
            <a:ext cx="3236603" cy="9367039"/>
          </a:xfrm>
        </p:spPr>
      </p:pic>
      <p:sp>
        <p:nvSpPr>
          <p:cNvPr id="4" name="Rectangle 3"/>
          <p:cNvSpPr/>
          <p:nvPr/>
        </p:nvSpPr>
        <p:spPr bwMode="auto">
          <a:xfrm>
            <a:off x="7047275" y="893278"/>
            <a:ext cx="1691680" cy="5819015"/>
          </a:xfrm>
          <a:prstGeom prst="rect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rtlCol="0" anchor="ctr">
            <a:spAutoFit/>
          </a:bodyPr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err="1" smtClean="0"/>
              <a:t>Sweepcycle</a:t>
            </a:r>
            <a:r>
              <a:rPr lang="en-US" dirty="0" smtClean="0"/>
              <a:t> 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Fusy</a:t>
            </a:r>
            <a:r>
              <a:rPr lang="en-US" dirty="0" smtClean="0"/>
              <a:t> [2006]</a:t>
            </a:r>
          </a:p>
          <a:p>
            <a:r>
              <a:rPr lang="en-US" dirty="0" smtClean="0"/>
              <a:t>Rubber band</a:t>
            </a:r>
          </a:p>
          <a:p>
            <a:r>
              <a:rPr lang="en-US" dirty="0" smtClean="0"/>
              <a:t>Invariants</a:t>
            </a:r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48780"/>
            <a:ext cx="5787135" cy="42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Not vertically one-sided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steps will connect red faces.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as small as </a:t>
            </a:r>
            <a:r>
              <a:rPr lang="nl-NL" dirty="0" err="1" smtClean="0"/>
              <a:t>possible</a:t>
            </a:r>
            <a:r>
              <a:rPr lang="nl-NL" dirty="0" smtClean="0"/>
              <a:t>.</a:t>
            </a:r>
          </a:p>
          <a:p>
            <a:r>
              <a:rPr lang="en-US" dirty="0" smtClean="0"/>
              <a:t>Might not occur</a:t>
            </a:r>
          </a:p>
        </p:txBody>
      </p:sp>
    </p:spTree>
    <p:extLst>
      <p:ext uri="{BB962C8B-B14F-4D97-AF65-F5344CB8AC3E}">
        <p14:creationId xmlns:p14="http://schemas.microsoft.com/office/powerpoint/2010/main" val="20783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Flip blue Z’s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9" y="1120510"/>
            <a:ext cx="5662100" cy="244419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9" y="3834045"/>
            <a:ext cx="5662100" cy="2452676"/>
          </a:xfrm>
        </p:spPr>
      </p:pic>
      <p:cxnSp>
        <p:nvCxnSpPr>
          <p:cNvPr id="4" name="Straight Connector 3"/>
          <p:cNvCxnSpPr/>
          <p:nvPr/>
        </p:nvCxnSpPr>
        <p:spPr bwMode="auto">
          <a:xfrm>
            <a:off x="4436986" y="1268760"/>
            <a:ext cx="90009" cy="5265585"/>
          </a:xfrm>
          <a:prstGeom prst="lin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782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Large blue faces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125537"/>
            <a:ext cx="8064128" cy="2618497"/>
          </a:xfrm>
        </p:spPr>
        <p:txBody>
          <a:bodyPr/>
          <a:lstStyle/>
          <a:p>
            <a:r>
              <a:rPr lang="en-US" dirty="0" smtClean="0"/>
              <a:t>Faces consist of top and bottom fans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798930"/>
            <a:ext cx="8050162" cy="1845205"/>
          </a:xfrm>
        </p:spPr>
      </p:pic>
    </p:spTree>
    <p:extLst>
      <p:ext uri="{BB962C8B-B14F-4D97-AF65-F5344CB8AC3E}">
        <p14:creationId xmlns:p14="http://schemas.microsoft.com/office/powerpoint/2010/main" val="31020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Flip </a:t>
            </a:r>
            <a:r>
              <a:rPr lang="en-US" dirty="0" err="1" smtClean="0"/>
              <a:t>Topfans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258870"/>
            <a:ext cx="8578361" cy="3127849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Flip </a:t>
            </a:r>
            <a:r>
              <a:rPr lang="en-US" dirty="0" err="1" smtClean="0"/>
              <a:t>topfans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67" y="1863599"/>
            <a:ext cx="3371656" cy="1231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4257081"/>
            <a:ext cx="3510390" cy="1282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89" y="4320407"/>
            <a:ext cx="3371656" cy="1231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0" y="1819479"/>
            <a:ext cx="3498735" cy="12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0"/>
            <a:ext cx="8025472" cy="895350"/>
          </a:xfrm>
        </p:spPr>
        <p:txBody>
          <a:bodyPr/>
          <a:lstStyle/>
          <a:p>
            <a:r>
              <a:rPr lang="en-US" dirty="0" smtClean="0"/>
              <a:t>Problem: Blue faces without </a:t>
            </a:r>
            <a:r>
              <a:rPr lang="en-US" dirty="0" err="1" smtClean="0"/>
              <a:t>topfans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exceptions but we won’t go into them</a:t>
            </a:r>
          </a:p>
          <a:p>
            <a:r>
              <a:rPr lang="en-US" dirty="0" smtClean="0"/>
              <a:t>Rest of the faces are large but without large </a:t>
            </a:r>
            <a:r>
              <a:rPr lang="en-US" dirty="0" err="1" smtClean="0"/>
              <a:t>topfan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3" y="2303875"/>
            <a:ext cx="8025472" cy="184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4332408"/>
            <a:ext cx="7999410" cy="18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Subdivide blue faces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8379162" cy="2933532"/>
          </a:xfrm>
        </p:spPr>
        <p:txBody>
          <a:bodyPr/>
          <a:lstStyle/>
          <a:p>
            <a:r>
              <a:rPr lang="en-US" dirty="0" smtClean="0"/>
              <a:t>With loads</a:t>
            </a:r>
          </a:p>
          <a:p>
            <a:r>
              <a:rPr lang="en-US" dirty="0" smtClean="0"/>
              <a:t>Try to not flip above loads</a:t>
            </a:r>
          </a:p>
          <a:p>
            <a:r>
              <a:rPr lang="en-US" dirty="0" smtClean="0"/>
              <a:t>Flip above second edge if it’s unloaded</a:t>
            </a:r>
          </a:p>
          <a:p>
            <a:r>
              <a:rPr lang="en-US" dirty="0" smtClean="0"/>
              <a:t>Otherwise above the third edge</a:t>
            </a:r>
          </a:p>
          <a:p>
            <a:r>
              <a:rPr lang="en-US" dirty="0" smtClean="0"/>
              <a:t>Not next to the “end”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8" y="4448424"/>
            <a:ext cx="8608617" cy="1185821"/>
          </a:xfrm>
        </p:spPr>
      </p:pic>
    </p:spTree>
    <p:extLst>
      <p:ext uri="{BB962C8B-B14F-4D97-AF65-F5344CB8AC3E}">
        <p14:creationId xmlns:p14="http://schemas.microsoft.com/office/powerpoint/2010/main" val="9336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Subdivide blue faces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69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4" y="1173821"/>
            <a:ext cx="7479674" cy="5450534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Execution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66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Conclusion</a:t>
            </a:r>
          </a:p>
          <a:p>
            <a:endParaRPr lang="en-US" sz="2800" dirty="0"/>
          </a:p>
          <a:p>
            <a:r>
              <a:rPr lang="en-US" sz="2800" dirty="0" smtClean="0"/>
              <a:t>Graphs </a:t>
            </a:r>
            <a:r>
              <a:rPr lang="en-US" sz="2800" dirty="0" smtClean="0"/>
              <a:t>without separating 4-cycles</a:t>
            </a:r>
          </a:p>
          <a:p>
            <a:pPr lvl="1"/>
            <a:r>
              <a:rPr lang="en-US" sz="2800" dirty="0" smtClean="0"/>
              <a:t>None </a:t>
            </a:r>
            <a:r>
              <a:rPr lang="en-US" sz="2800" dirty="0" smtClean="0"/>
              <a:t>are </a:t>
            </a:r>
            <a:r>
              <a:rPr lang="en-US" sz="2800" dirty="0" smtClean="0"/>
              <a:t>1-sided </a:t>
            </a:r>
            <a:endParaRPr lang="en-US" sz="2800" dirty="0" smtClean="0"/>
          </a:p>
          <a:p>
            <a:pPr lvl="1"/>
            <a:r>
              <a:rPr lang="en-US" sz="2800" dirty="0" smtClean="0"/>
              <a:t>All are 2-sided</a:t>
            </a:r>
          </a:p>
          <a:p>
            <a:pPr lvl="1"/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3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Floorplans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These layouts are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equivalent!</a:t>
            </a:r>
            <a:endParaRPr lang="en-US" sz="800" dirty="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rectangular dual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52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Kozminski &amp; Kinnen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duals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rest of the talk will only consider graphs fulfilling these requirements</a:t>
            </a:r>
          </a:p>
          <a:p>
            <a:r>
              <a:rPr lang="en-US" dirty="0" smtClean="0"/>
              <a:t>The area bounded by these 4 outer rectangles is a rectangle (if the graph has at least 5 vertices)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134848"/>
            <a:ext cx="846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FIGURE-standard </a:t>
            </a:r>
            <a:r>
              <a:rPr lang="en-US" dirty="0" err="1" smtClean="0"/>
              <a:t>gaph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-rectangle </a:t>
            </a:r>
            <a:r>
              <a:rPr lang="en-US" dirty="0" err="1" smtClean="0"/>
              <a:t>boundry</a:t>
            </a:r>
            <a:endParaRPr lang="en-US" dirty="0" smtClean="0"/>
          </a:p>
          <a:p>
            <a:endParaRPr lang="nl-NL" dirty="0"/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1196625" y="3225568"/>
            <a:ext cx="2438400" cy="2057400"/>
            <a:chOff x="1776" y="2736"/>
            <a:chExt cx="1536" cy="1296"/>
          </a:xfrm>
        </p:grpSpPr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41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836585" y="4263514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47" name="TextBox 46"/>
          <p:cNvSpPr txBox="1"/>
          <p:nvPr/>
        </p:nvSpPr>
        <p:spPr>
          <a:xfrm>
            <a:off x="2202468" y="2834643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>
            <a:off x="2142938" y="5309918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49" name="TextBox 48"/>
          <p:cNvSpPr txBox="1"/>
          <p:nvPr/>
        </p:nvSpPr>
        <p:spPr>
          <a:xfrm>
            <a:off x="3671900" y="4260102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grpSp>
        <p:nvGrpSpPr>
          <p:cNvPr id="79" name="Group 78"/>
          <p:cNvGrpSpPr/>
          <p:nvPr/>
        </p:nvGrpSpPr>
        <p:grpSpPr>
          <a:xfrm>
            <a:off x="5112059" y="2646765"/>
            <a:ext cx="3105346" cy="3109263"/>
            <a:chOff x="5067054" y="2834643"/>
            <a:chExt cx="3105346" cy="3109263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067055" y="2834643"/>
              <a:ext cx="3105345" cy="3105345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652120" y="3407972"/>
              <a:ext cx="1935215" cy="1997391"/>
            </a:xfrm>
            <a:prstGeom prst="rect">
              <a:avLst/>
            </a:prstGeom>
            <a:solidFill>
              <a:schemeClr val="accent3"/>
            </a:solidFill>
            <a:ln w="28575" cmpd="sng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58733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87335" y="5366659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67055" y="2834643"/>
              <a:ext cx="585065" cy="57332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067054" y="5376970"/>
              <a:ext cx="585065" cy="56693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square"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cxnSp>
          <p:nvCxnSpPr>
            <p:cNvPr id="57" name="Straight Connector 56"/>
            <p:cNvCxnSpPr>
              <a:stCxn id="51" idx="1"/>
              <a:endCxn id="51" idx="3"/>
            </p:cNvCxnSpPr>
            <p:nvPr/>
          </p:nvCxnSpPr>
          <p:spPr bwMode="auto">
            <a:xfrm>
              <a:off x="5652120" y="4384872"/>
              <a:ext cx="1935215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 flipV="1">
              <a:off x="6210055" y="4387315"/>
              <a:ext cx="579" cy="100875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7156396" y="4387315"/>
              <a:ext cx="3954" cy="99351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H="1" flipV="1">
              <a:off x="6720399" y="3426356"/>
              <a:ext cx="2587" cy="95130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4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2642</TotalTime>
  <Words>993</Words>
  <Application>Microsoft Office PowerPoint</Application>
  <PresentationFormat>On-screen Show (4:3)</PresentationFormat>
  <Paragraphs>251</Paragraphs>
  <Slides>44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Book Antiqua</vt:lpstr>
      <vt:lpstr>TUE Meta</vt:lpstr>
      <vt:lpstr>Wingdings</vt:lpstr>
      <vt:lpstr>TUe special blue</vt:lpstr>
      <vt:lpstr>k-sided rectangular duals</vt:lpstr>
      <vt:lpstr>Rectangular Layout</vt:lpstr>
      <vt:lpstr>Applications</vt:lpstr>
      <vt:lpstr>Applications</vt:lpstr>
      <vt:lpstr>Applications</vt:lpstr>
      <vt:lpstr>Equivalent layouts</vt:lpstr>
      <vt:lpstr>What is a rectangular dual</vt:lpstr>
      <vt:lpstr>Rectangular duals</vt:lpstr>
      <vt:lpstr>Rectangular duals</vt:lpstr>
      <vt:lpstr>Rectangular duals are not unique</vt:lpstr>
      <vt:lpstr>Area-universal layouts</vt:lpstr>
      <vt:lpstr>Maximal segments</vt:lpstr>
      <vt:lpstr>One-sided layouts</vt:lpstr>
      <vt:lpstr>One-sided layouts</vt:lpstr>
      <vt:lpstr>Area-universal layouts</vt:lpstr>
      <vt:lpstr>One-sided duals?</vt:lpstr>
      <vt:lpstr>What comes close?</vt:lpstr>
      <vt:lpstr>k-sided layouts</vt:lpstr>
      <vt:lpstr>Separating 4-cycles</vt:lpstr>
      <vt:lpstr>Results</vt:lpstr>
      <vt:lpstr>Regular Edge Labelling</vt:lpstr>
      <vt:lpstr>Exterior vertex condition </vt:lpstr>
      <vt:lpstr>Interior vertex condition</vt:lpstr>
      <vt:lpstr>Acyclic flows</vt:lpstr>
      <vt:lpstr>No mono-colored triangles</vt:lpstr>
      <vt:lpstr>Separating 4-cycle</vt:lpstr>
      <vt:lpstr>Separating 4-cycle</vt:lpstr>
      <vt:lpstr>k-sided regular edge labeling</vt:lpstr>
      <vt:lpstr>∞-sided duals</vt:lpstr>
      <vt:lpstr>∞-sided duals</vt:lpstr>
      <vt:lpstr>∞-sided duals</vt:lpstr>
      <vt:lpstr>Results/recap</vt:lpstr>
      <vt:lpstr>Algorithm</vt:lpstr>
      <vt:lpstr>Step 1: Sweepcycle algorithm</vt:lpstr>
      <vt:lpstr>Problem: Not vertically one-sided</vt:lpstr>
      <vt:lpstr>Step 2: Flip blue Z’s</vt:lpstr>
      <vt:lpstr>Problem: Large blue faces</vt:lpstr>
      <vt:lpstr>Step 3: Flip Topfans</vt:lpstr>
      <vt:lpstr>Step 3: Flip topfans</vt:lpstr>
      <vt:lpstr>Problem: Blue faces without topfans</vt:lpstr>
      <vt:lpstr>Step 4: Subdivide blue faces</vt:lpstr>
      <vt:lpstr>Step 4: Subdivide blue faces</vt:lpstr>
      <vt:lpstr>Example Execution</vt:lpstr>
      <vt:lpstr>Conclusion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139</cp:revision>
  <cp:lastPrinted>2016-12-12T22:24:58Z</cp:lastPrinted>
  <dcterms:created xsi:type="dcterms:W3CDTF">2009-03-30T17:10:16Z</dcterms:created>
  <dcterms:modified xsi:type="dcterms:W3CDTF">2017-03-06T14:03:45Z</dcterms:modified>
</cp:coreProperties>
</file>