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262" r:id="rId4"/>
    <p:sldId id="261" r:id="rId5"/>
    <p:sldId id="314" r:id="rId6"/>
    <p:sldId id="280" r:id="rId7"/>
    <p:sldId id="283" r:id="rId8"/>
    <p:sldId id="281" r:id="rId9"/>
    <p:sldId id="263" r:id="rId10"/>
    <p:sldId id="313" r:id="rId11"/>
    <p:sldId id="265" r:id="rId12"/>
    <p:sldId id="266" r:id="rId13"/>
    <p:sldId id="282" r:id="rId14"/>
    <p:sldId id="315" r:id="rId15"/>
    <p:sldId id="293" r:id="rId16"/>
    <p:sldId id="322" r:id="rId17"/>
    <p:sldId id="300" r:id="rId18"/>
    <p:sldId id="302" r:id="rId19"/>
    <p:sldId id="317" r:id="rId20"/>
    <p:sldId id="270" r:id="rId21"/>
    <p:sldId id="285" r:id="rId22"/>
    <p:sldId id="288" r:id="rId23"/>
    <p:sldId id="292" r:id="rId24"/>
    <p:sldId id="289" r:id="rId25"/>
    <p:sldId id="290" r:id="rId26"/>
    <p:sldId id="323" r:id="rId27"/>
    <p:sldId id="324" r:id="rId28"/>
    <p:sldId id="294" r:id="rId29"/>
    <p:sldId id="318" r:id="rId30"/>
    <p:sldId id="295" r:id="rId31"/>
    <p:sldId id="296" r:id="rId32"/>
    <p:sldId id="297" r:id="rId33"/>
    <p:sldId id="319" r:id="rId34"/>
    <p:sldId id="303" r:id="rId35"/>
    <p:sldId id="304" r:id="rId36"/>
    <p:sldId id="309" r:id="rId37"/>
    <p:sldId id="305" r:id="rId38"/>
    <p:sldId id="310" r:id="rId39"/>
    <p:sldId id="306" r:id="rId40"/>
    <p:sldId id="321" r:id="rId41"/>
    <p:sldId id="308" r:id="rId42"/>
    <p:sldId id="311" r:id="rId43"/>
    <p:sldId id="307" r:id="rId44"/>
    <p:sldId id="298" r:id="rId45"/>
    <p:sldId id="312" r:id="rId46"/>
    <p:sldId id="320" r:id="rId47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DC9CEA4-B20F-4C57-AA2D-DB6CE3C3E6FB}">
          <p14:sldIdLst>
            <p14:sldId id="256"/>
            <p14:sldId id="259"/>
            <p14:sldId id="262"/>
            <p14:sldId id="261"/>
            <p14:sldId id="314"/>
            <p14:sldId id="280"/>
            <p14:sldId id="283"/>
            <p14:sldId id="281"/>
            <p14:sldId id="263"/>
            <p14:sldId id="313"/>
            <p14:sldId id="265"/>
            <p14:sldId id="266"/>
            <p14:sldId id="282"/>
            <p14:sldId id="315"/>
            <p14:sldId id="293"/>
            <p14:sldId id="322"/>
            <p14:sldId id="300"/>
            <p14:sldId id="302"/>
          </p14:sldIdLst>
        </p14:section>
        <p14:section name="Rel" id="{942B42CD-C242-4FA2-8BC3-D229D9DEA204}">
          <p14:sldIdLst>
            <p14:sldId id="317"/>
            <p14:sldId id="270"/>
            <p14:sldId id="285"/>
            <p14:sldId id="288"/>
            <p14:sldId id="292"/>
            <p14:sldId id="289"/>
            <p14:sldId id="290"/>
            <p14:sldId id="323"/>
            <p14:sldId id="324"/>
            <p14:sldId id="294"/>
          </p14:sldIdLst>
        </p14:section>
        <p14:section name="Result1" id="{CCAD1CFF-B8C1-49B1-AE45-71EDDFC75B76}">
          <p14:sldIdLst>
            <p14:sldId id="318"/>
            <p14:sldId id="295"/>
            <p14:sldId id="296"/>
            <p14:sldId id="297"/>
          </p14:sldIdLst>
        </p14:section>
        <p14:section name="Result2" id="{A6FB4EA4-AB49-44A1-95EB-B529732D36AF}">
          <p14:sldIdLst>
            <p14:sldId id="319"/>
            <p14:sldId id="303"/>
            <p14:sldId id="304"/>
            <p14:sldId id="309"/>
            <p14:sldId id="305"/>
            <p14:sldId id="310"/>
            <p14:sldId id="306"/>
            <p14:sldId id="321"/>
            <p14:sldId id="308"/>
            <p14:sldId id="311"/>
            <p14:sldId id="307"/>
            <p14:sldId id="298"/>
            <p14:sldId id="312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74123" autoAdjust="0"/>
  </p:normalViewPr>
  <p:slideViewPr>
    <p:cSldViewPr>
      <p:cViewPr varScale="1">
        <p:scale>
          <a:sx n="66" d="100"/>
          <a:sy n="66" d="100"/>
        </p:scale>
        <p:origin x="91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88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CD12-12CD-449E-89BB-1C0D7A1D12E5}" type="datetimeFigureOut">
              <a:rPr lang="nl-NL" smtClean="0"/>
              <a:t>9-3-2017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70B9-2F80-4099-9D60-B9D86C7C278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can characterize area-universal graphs we need the concept of maximal segments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baseline="0" dirty="0" smtClean="0"/>
              <a:t> maximal segment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81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baseline="0" dirty="0" smtClean="0"/>
              <a:t> one-sided segment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one-sided layout</a:t>
            </a:r>
          </a:p>
          <a:p>
            <a:r>
              <a:rPr lang="en-US" dirty="0" smtClean="0"/>
              <a:t>-this one is not one-sided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5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-is this one-sided?</a:t>
            </a:r>
          </a:p>
          <a:p>
            <a:r>
              <a:rPr lang="en-US" dirty="0" smtClean="0"/>
              <a:t>-no!</a:t>
            </a:r>
          </a:p>
          <a:p>
            <a:r>
              <a:rPr lang="en-US" dirty="0" smtClean="0"/>
              <a:t>-</a:t>
            </a:r>
            <a:r>
              <a:rPr lang="en-US" baseline="0" dirty="0" err="1" smtClean="0"/>
              <a:t>Eppstein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124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Logical question in our</a:t>
            </a:r>
            <a:r>
              <a:rPr lang="en-US" baseline="0" dirty="0" smtClean="0"/>
              <a:t> quest for area-universal duals</a:t>
            </a:r>
            <a:endParaRPr lang="en-US" dirty="0" smtClean="0"/>
          </a:p>
          <a:p>
            <a:r>
              <a:rPr lang="en-US" dirty="0" smtClean="0"/>
              <a:t>- Not true, Via enumeration of </a:t>
            </a:r>
            <a:r>
              <a:rPr lang="en-US" dirty="0" err="1" smtClean="0"/>
              <a:t>rels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-nex</a:t>
            </a:r>
            <a:r>
              <a:rPr lang="en-US" baseline="0" dirty="0" smtClean="0"/>
              <a:t>t best thing?</a:t>
            </a:r>
          </a:p>
          <a:p>
            <a:r>
              <a:rPr lang="en-US" baseline="0" dirty="0" smtClean="0"/>
              <a:t>-k-sided segment</a:t>
            </a:r>
          </a:p>
          <a:p>
            <a:r>
              <a:rPr lang="en-US" baseline="0" dirty="0" smtClean="0"/>
              <a:t>-k-sided layout</a:t>
            </a:r>
          </a:p>
          <a:p>
            <a:r>
              <a:rPr lang="en-US" baseline="0" dirty="0" smtClean="0"/>
              <a:t>-examples</a:t>
            </a:r>
          </a:p>
          <a:p>
            <a:r>
              <a:rPr lang="en-US" baseline="0" dirty="0" smtClean="0"/>
              <a:t>-research question</a:t>
            </a:r>
          </a:p>
          <a:p>
            <a:r>
              <a:rPr lang="en-US" baseline="0" dirty="0" smtClean="0"/>
              <a:t>   -k as low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 general;</a:t>
            </a:r>
            <a:r>
              <a:rPr lang="en-US" baseline="0" dirty="0" smtClean="0"/>
              <a:t> yes</a:t>
            </a:r>
            <a:endParaRPr lang="en-US" dirty="0" smtClean="0"/>
          </a:p>
          <a:p>
            <a:r>
              <a:rPr lang="en-US" dirty="0" smtClean="0"/>
              <a:t>-effect becomes only </a:t>
            </a:r>
            <a:r>
              <a:rPr lang="en-US" dirty="0" err="1" smtClean="0"/>
              <a:t>stonger</a:t>
            </a:r>
            <a:r>
              <a:rPr lang="en-US" dirty="0" smtClean="0"/>
              <a:t> for</a:t>
            </a:r>
            <a:r>
              <a:rPr lang="en-US" baseline="0" dirty="0" smtClean="0"/>
              <a:t> higher 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15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-soon; introduce</a:t>
            </a:r>
            <a:r>
              <a:rPr lang="en-US" baseline="0" dirty="0" smtClean="0"/>
              <a:t> graphs as describing adjacencies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separating cycle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41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390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-not duals</a:t>
            </a:r>
            <a:r>
              <a:rPr lang="en-US" baseline="0" dirty="0" smtClean="0"/>
              <a:t>, we work with regular edge </a:t>
            </a:r>
            <a:r>
              <a:rPr lang="en-US" baseline="0" dirty="0" err="1" smtClean="0"/>
              <a:t>labbeling</a:t>
            </a:r>
            <a:endParaRPr lang="en-US" dirty="0" smtClean="0"/>
          </a:p>
          <a:p>
            <a:r>
              <a:rPr lang="en-US" dirty="0" smtClean="0"/>
              <a:t>-a </a:t>
            </a:r>
            <a:r>
              <a:rPr lang="en-US" baseline="0" dirty="0" smtClean="0"/>
              <a:t>col</a:t>
            </a:r>
            <a:r>
              <a:rPr lang="en-US" baseline="0" dirty="0" smtClean="0"/>
              <a:t>. + or. of graph that corresponds to </a:t>
            </a:r>
            <a:r>
              <a:rPr lang="en-US" baseline="0" dirty="0" smtClean="0"/>
              <a:t>a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</a:t>
            </a:r>
            <a:r>
              <a:rPr lang="en-US" baseline="0" dirty="0" smtClean="0"/>
              <a:t>dual of that </a:t>
            </a:r>
            <a:r>
              <a:rPr lang="en-US" baseline="0" dirty="0" smtClean="0"/>
              <a:t>same graph</a:t>
            </a:r>
            <a:endParaRPr lang="en-US" baseline="0" dirty="0" smtClean="0"/>
          </a:p>
          <a:p>
            <a:r>
              <a:rPr lang="en-US" baseline="0" dirty="0" smtClean="0"/>
              <a:t>-bijection between </a:t>
            </a:r>
            <a:r>
              <a:rPr lang="en-US" baseline="0" dirty="0" err="1" smtClean="0"/>
              <a:t>rel’s</a:t>
            </a:r>
            <a:r>
              <a:rPr lang="en-US" baseline="0" dirty="0" smtClean="0"/>
              <a:t> and different layouts (i.e. </a:t>
            </a:r>
            <a:r>
              <a:rPr lang="en-US" baseline="0" dirty="0" err="1" smtClean="0"/>
              <a:t>hor</a:t>
            </a:r>
            <a:r>
              <a:rPr lang="en-US" baseline="0" dirty="0" smtClean="0"/>
              <a:t> vert)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88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-graph with poles</a:t>
            </a:r>
          </a:p>
          <a:p>
            <a:r>
              <a:rPr lang="en-US" baseline="0" dirty="0" smtClean="0"/>
              <a:t>-blue edge</a:t>
            </a:r>
          </a:p>
          <a:p>
            <a:r>
              <a:rPr lang="en-US" baseline="0" dirty="0" smtClean="0"/>
              <a:t>-red edge</a:t>
            </a:r>
          </a:p>
          <a:p>
            <a:r>
              <a:rPr lang="en-US" baseline="0" dirty="0" smtClean="0"/>
              <a:t>-has 2 </a:t>
            </a:r>
            <a:r>
              <a:rPr lang="en-US" baseline="0" dirty="0" err="1" smtClean="0"/>
              <a:t>condiotns</a:t>
            </a:r>
            <a:endParaRPr lang="en-US" baseline="0" dirty="0" smtClean="0"/>
          </a:p>
          <a:p>
            <a:r>
              <a:rPr lang="en-US" baseline="0" dirty="0" smtClean="0"/>
              <a:t>- 2 conditions -&gt;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-definition rectangular layout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64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-outer</a:t>
            </a:r>
            <a:r>
              <a:rPr lang="en-US" baseline="0" dirty="0" smtClean="0"/>
              <a:t> vertices are frame (pole 4 vertices contain a rectangle)</a:t>
            </a:r>
          </a:p>
          <a:p>
            <a:r>
              <a:rPr lang="en-US" baseline="0" dirty="0" smtClean="0"/>
              <a:t>-top one all red incoming</a:t>
            </a:r>
          </a:p>
          <a:p>
            <a:r>
              <a:rPr lang="en-US" baseline="0" dirty="0" smtClean="0"/>
              <a:t>-right one all blue incoming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cond.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One vertex has incoming and outgoing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skips red part of interior vertex condition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75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-state </a:t>
            </a:r>
            <a:r>
              <a:rPr lang="en-US" baseline="0" dirty="0" err="1" smtClean="0"/>
              <a:t>sep</a:t>
            </a:r>
            <a:r>
              <a:rPr lang="en-US" baseline="0" dirty="0" smtClean="0"/>
              <a:t> 4-cycle</a:t>
            </a:r>
          </a:p>
          <a:p>
            <a:r>
              <a:rPr lang="en-US" baseline="0" dirty="0" smtClean="0"/>
              <a:t>-due to rectangular frame (one single rectangle must be above etc.)</a:t>
            </a:r>
          </a:p>
          <a:p>
            <a:r>
              <a:rPr lang="en-US" baseline="0" dirty="0" smtClean="0"/>
              <a:t>-similar to exterior vertex </a:t>
            </a:r>
            <a:r>
              <a:rPr lang="en-US" baseline="0" dirty="0" err="1" smtClean="0"/>
              <a:t>condion</a:t>
            </a:r>
            <a:r>
              <a:rPr lang="en-US" baseline="0" dirty="0" smtClean="0"/>
              <a:t> (but degree of 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-another example</a:t>
            </a:r>
          </a:p>
          <a:p>
            <a:r>
              <a:rPr lang="en-US" baseline="0" dirty="0" smtClean="0"/>
              <a:t>-pole, so no degree of freedom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-frequently look a blue subgraph</a:t>
            </a:r>
          </a:p>
          <a:p>
            <a:r>
              <a:rPr lang="en-US" baseline="0" dirty="0" smtClean="0"/>
              <a:t>-blue </a:t>
            </a:r>
            <a:r>
              <a:rPr lang="en-US" baseline="0" dirty="0" smtClean="0"/>
              <a:t>face</a:t>
            </a:r>
          </a:p>
          <a:p>
            <a:r>
              <a:rPr lang="en-US" baseline="0" dirty="0" smtClean="0"/>
              <a:t>-interior are </a:t>
            </a:r>
            <a:r>
              <a:rPr lang="en-US" baseline="0" dirty="0" err="1" smtClean="0"/>
              <a:t>trinagles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225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-same for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212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-horizontal maximal segment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-blue face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-size of </a:t>
            </a:r>
            <a:r>
              <a:rPr lang="en-US" baseline="0" dirty="0" smtClean="0"/>
              <a:t>bot top path of face</a:t>
            </a:r>
            <a:endParaRPr lang="en-US" dirty="0" smtClean="0"/>
          </a:p>
          <a:p>
            <a:r>
              <a:rPr lang="en-US" dirty="0" smtClean="0"/>
              <a:t>-k-sided</a:t>
            </a:r>
            <a:r>
              <a:rPr lang="en-US" baseline="0" dirty="0" smtClean="0"/>
              <a:t> segment is type of face (same for vert and red face)</a:t>
            </a:r>
          </a:p>
          <a:p>
            <a:r>
              <a:rPr lang="en-US" baseline="0" dirty="0" smtClean="0"/>
              <a:t>- So we want avoid faces with double long boundary paths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450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 prove result 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we make forced colorings using the props we just showed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329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15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-architecture; floorplans</a:t>
            </a:r>
          </a:p>
          <a:p>
            <a:r>
              <a:rPr lang="en-US" dirty="0" smtClean="0"/>
              <a:t>-chips, layouts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337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64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-step trough steps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721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-just shown something using </a:t>
            </a:r>
            <a:r>
              <a:rPr lang="en-US" dirty="0" err="1" smtClean="0"/>
              <a:t>sep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-so</a:t>
            </a:r>
            <a:r>
              <a:rPr lang="en-US" baseline="0" dirty="0" smtClean="0"/>
              <a:t> if we assume no 4-cycles, -&gt; show d-1 sided</a:t>
            </a:r>
          </a:p>
          <a:p>
            <a:r>
              <a:rPr lang="en-US" baseline="0" dirty="0" smtClean="0"/>
              <a:t>-only </a:t>
            </a:r>
            <a:r>
              <a:rPr lang="en-US" baseline="0" dirty="0" err="1" smtClean="0"/>
              <a:t>highlevel</a:t>
            </a:r>
            <a:r>
              <a:rPr lang="en-US" baseline="0" dirty="0" smtClean="0"/>
              <a:t> 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19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318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-inspiration by </a:t>
            </a:r>
            <a:r>
              <a:rPr lang="en-US" dirty="0" err="1" smtClean="0"/>
              <a:t>Fusy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sweepcyle</a:t>
            </a:r>
            <a:r>
              <a:rPr lang="en-US" baseline="0" dirty="0" smtClean="0"/>
              <a:t> is like rubber band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-Red faces generally small, blue face long</a:t>
            </a:r>
          </a:p>
          <a:p>
            <a:r>
              <a:rPr lang="en-US" baseline="0" dirty="0" smtClean="0"/>
              <a:t>-First make sure red is very small</a:t>
            </a:r>
          </a:p>
          <a:p>
            <a:r>
              <a:rPr lang="en-US" baseline="0" dirty="0" smtClean="0"/>
              <a:t>-magic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5462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-make</a:t>
            </a:r>
            <a:r>
              <a:rPr lang="en-US" baseline="0" dirty="0" smtClean="0"/>
              <a:t> red faces smaller</a:t>
            </a:r>
          </a:p>
          <a:p>
            <a:r>
              <a:rPr lang="en-US" baseline="0" dirty="0" smtClean="0"/>
              <a:t>-every red face that is not one-sided has a 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024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</a:t>
            </a:r>
            <a:r>
              <a:rPr lang="en-US" baseline="0" dirty="0" smtClean="0"/>
              <a:t> we flip</a:t>
            </a:r>
          </a:p>
          <a:p>
            <a:r>
              <a:rPr lang="en-US" baseline="0" dirty="0" smtClean="0"/>
              <a:t>-blue faces even longer and red face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short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288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-What does a blue face look like</a:t>
            </a:r>
          </a:p>
          <a:p>
            <a:r>
              <a:rPr lang="en-US" baseline="0" dirty="0" smtClean="0"/>
              <a:t>-what is  a </a:t>
            </a:r>
            <a:r>
              <a:rPr lang="en-US" baseline="0" dirty="0" err="1" smtClean="0"/>
              <a:t>topfan</a:t>
            </a:r>
            <a:r>
              <a:rPr lang="en-US" baseline="0" dirty="0" smtClean="0"/>
              <a:t>, when is it large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230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we prevent </a:t>
            </a:r>
            <a:r>
              <a:rPr lang="en-US" baseline="0" dirty="0" err="1" smtClean="0"/>
              <a:t>topfans</a:t>
            </a:r>
            <a:r>
              <a:rPr lang="en-US" baseline="0" dirty="0" smtClean="0"/>
              <a:t> starting a face</a:t>
            </a:r>
            <a:endParaRPr lang="en-US" dirty="0" smtClean="0"/>
          </a:p>
          <a:p>
            <a:r>
              <a:rPr lang="en-US" dirty="0" smtClean="0"/>
              <a:t>-example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080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--example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84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-in use</a:t>
            </a:r>
            <a:r>
              <a:rPr lang="en-US" baseline="0" dirty="0" smtClean="0"/>
              <a:t> by map makers; </a:t>
            </a:r>
            <a:r>
              <a:rPr lang="en-US" baseline="0" dirty="0" err="1" smtClean="0"/>
              <a:t>statiscticans</a:t>
            </a:r>
            <a:endParaRPr lang="en-US" dirty="0" smtClean="0"/>
          </a:p>
          <a:p>
            <a:r>
              <a:rPr lang="en-US" dirty="0" smtClean="0"/>
              <a:t>-mountains</a:t>
            </a:r>
            <a:r>
              <a:rPr lang="en-US" baseline="0" dirty="0" smtClean="0"/>
              <a:t> and rivers as </a:t>
            </a:r>
            <a:r>
              <a:rPr lang="en-US" baseline="0" dirty="0" smtClean="0"/>
              <a:t>segments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-when joins</a:t>
            </a:r>
          </a:p>
          <a:p>
            <a:r>
              <a:rPr lang="en-US" dirty="0" smtClean="0"/>
              <a:t>-conclusion red face (slightly longer) blue faces</a:t>
            </a:r>
            <a:r>
              <a:rPr lang="en-US" baseline="0" dirty="0" smtClean="0"/>
              <a:t> (without </a:t>
            </a:r>
            <a:r>
              <a:rPr lang="en-US" baseline="0" dirty="0" err="1" smtClean="0"/>
              <a:t>topfans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midlle</a:t>
            </a:r>
            <a:r>
              <a:rPr lang="en-US" baseline="0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365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784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219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64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-often adjacencies are important</a:t>
            </a:r>
            <a:r>
              <a:rPr lang="en-US" baseline="0" dirty="0" smtClean="0"/>
              <a:t> (map, jumbled; bedroom, bathroom, living room)</a:t>
            </a:r>
          </a:p>
          <a:p>
            <a:r>
              <a:rPr lang="en-US" baseline="0" dirty="0" smtClean="0"/>
              <a:t>-we can </a:t>
            </a:r>
            <a:r>
              <a:rPr lang="en-US" baseline="0" dirty="0" err="1" smtClean="0"/>
              <a:t>repsente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adajacencies</a:t>
            </a:r>
            <a:r>
              <a:rPr lang="en-US" baseline="0" dirty="0" smtClean="0"/>
              <a:t> by a graph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dual is layout with these adjacencies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12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5</a:t>
            </a:fld>
            <a:endParaRPr lang="nl-NL" dirty="0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5175"/>
            <a:ext cx="4994275" cy="37465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7" y="4739742"/>
            <a:ext cx="5033963" cy="4432392"/>
          </a:xfrm>
        </p:spPr>
        <p:txBody>
          <a:bodyPr/>
          <a:lstStyle/>
          <a:p>
            <a:r>
              <a:rPr lang="en-GB" baseline="0" dirty="0" smtClean="0"/>
              <a:t>-does every graph have such a rectangular dual</a:t>
            </a:r>
          </a:p>
          <a:p>
            <a:r>
              <a:rPr lang="en-GB" baseline="0" dirty="0" smtClean="0"/>
              <a:t>-two requirements</a:t>
            </a:r>
          </a:p>
          <a:p>
            <a:r>
              <a:rPr lang="en-GB" baseline="0" dirty="0" smtClean="0"/>
              <a:t>-why is no </a:t>
            </a:r>
            <a:r>
              <a:rPr lang="en-GB" baseline="0" dirty="0" err="1" smtClean="0"/>
              <a:t>sep</a:t>
            </a:r>
            <a:r>
              <a:rPr lang="en-GB" baseline="0" dirty="0" smtClean="0"/>
              <a:t> tri necessary?</a:t>
            </a:r>
          </a:p>
          <a:p>
            <a:r>
              <a:rPr lang="en-GB" baseline="0" dirty="0" smtClean="0"/>
              <a:t>-such a graph is valid</a:t>
            </a:r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/>
              <a:t>poles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-naming of poles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-adjacencies between poles don’t matter</a:t>
            </a:r>
            <a:endParaRPr lang="en-US" baseline="0" dirty="0" smtClean="0"/>
          </a:p>
          <a:p>
            <a:r>
              <a:rPr lang="en-US" baseline="0" dirty="0" smtClean="0"/>
              <a:t>-area surrounded by poles is a </a:t>
            </a:r>
            <a:r>
              <a:rPr lang="en-US" baseline="0" dirty="0" smtClean="0"/>
              <a:t>rectangle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21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nonunique</a:t>
            </a:r>
            <a:endParaRPr lang="en-US" dirty="0" smtClean="0"/>
          </a:p>
          <a:p>
            <a:r>
              <a:rPr lang="en-US" dirty="0" smtClean="0"/>
              <a:t>-a below b</a:t>
            </a:r>
          </a:p>
          <a:p>
            <a:r>
              <a:rPr lang="en-US" dirty="0" smtClean="0"/>
              <a:t>-</a:t>
            </a:r>
            <a:r>
              <a:rPr lang="en-US" smtClean="0"/>
              <a:t>a lef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-def.</a:t>
            </a:r>
            <a:r>
              <a:rPr lang="en-US" baseline="0" dirty="0" smtClean="0"/>
              <a:t> area-universal layouts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usefull</a:t>
            </a:r>
            <a:r>
              <a:rPr lang="en-US" dirty="0" smtClean="0"/>
              <a:t>; building </a:t>
            </a:r>
            <a:r>
              <a:rPr lang="en-US" dirty="0" err="1" smtClean="0"/>
              <a:t>desing</a:t>
            </a:r>
            <a:r>
              <a:rPr lang="en-US" baseline="0" dirty="0" smtClean="0"/>
              <a:t>; chip design; stats over 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4959" y="2843936"/>
            <a:ext cx="7772400" cy="585064"/>
          </a:xfrm>
        </p:spPr>
        <p:txBody>
          <a:bodyPr anchor="t"/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Test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974" y="3429000"/>
            <a:ext cx="7772400" cy="15062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6" y="3371132"/>
            <a:ext cx="4897437" cy="13053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Committee: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bg1"/>
                </a:solidFill>
                <a:latin typeface="TUE Meta" pitchFamily="34" charset="0"/>
              </a:rPr>
              <a:t>Jesper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 Nederlof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Rudi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Pendavingh</a:t>
            </a:r>
            <a:endParaRPr lang="en-US" sz="1800" b="1" dirty="0" smtClean="0">
              <a:solidFill>
                <a:schemeClr val="bg1"/>
              </a:solidFill>
              <a:latin typeface="TUE Met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187" y="2168860"/>
            <a:ext cx="4897437" cy="13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4988" indent="-26511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814388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069975" indent="-2540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4pPr>
            <a:lvl5pPr marL="1349375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5pPr>
            <a:lvl6pPr marL="1806575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6pPr>
            <a:lvl7pPr marL="2263775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7pPr>
            <a:lvl8pPr marL="2720975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8pPr>
            <a:lvl9pPr marL="3178175" indent="-2778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−"/>
              <a:defRPr sz="22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kern="0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</a:p>
          <a:p>
            <a:r>
              <a:rPr lang="en-US" sz="1800" kern="0" dirty="0" smtClean="0">
                <a:solidFill>
                  <a:srgbClr val="53A9FF"/>
                </a:solidFill>
                <a:latin typeface="TUE Meta" pitchFamily="34" charset="0"/>
              </a:rPr>
              <a:t>TU Eindhoven</a:t>
            </a:r>
            <a:endParaRPr lang="en-US" sz="1800" kern="0" dirty="0">
              <a:solidFill>
                <a:srgbClr val="53A9FF"/>
              </a:solidFill>
              <a:latin typeface="TUE Me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segments</a:t>
            </a:r>
            <a:endParaRPr lang="nl-NL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folHlink"/>
                </a:solidFill>
              </a:rPr>
              <a:t>maximal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vertical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maximal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horizontal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32890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rectangles</a:t>
            </a:r>
            <a:endParaRPr lang="en-US" dirty="0"/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folHlink"/>
                </a:solidFill>
              </a:rPr>
              <a:t>maximal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vertical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maximal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horizontal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552" y="2305613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552" y="2305613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352" y="4898001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352" y="2305613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002" y="2305613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052" y="4248713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052" y="3529576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352" y="3529576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352" y="2808851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052" y="3529576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040" y="2808851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302" y="2808851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3840" y="4898001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352" y="4898001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172" y="5875901"/>
            <a:ext cx="797411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[</a:t>
            </a:r>
            <a:r>
              <a:rPr lang="en-US" sz="2000" dirty="0" err="1">
                <a:solidFill>
                  <a:schemeClr val="accent1"/>
                </a:solidFill>
              </a:rPr>
              <a:t>Eppstein</a:t>
            </a:r>
            <a:r>
              <a:rPr lang="en-US" sz="2000" dirty="0">
                <a:solidFill>
                  <a:schemeClr val="accent1"/>
                </a:solidFill>
              </a:rPr>
              <a:t> et al., 2012]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A </a:t>
            </a:r>
            <a:r>
              <a:rPr lang="en-US" sz="2000" dirty="0"/>
              <a:t>layout is area-universal, if an only if it is </a:t>
            </a:r>
            <a:r>
              <a:rPr lang="en-US" sz="2000" dirty="0">
                <a:solidFill>
                  <a:schemeClr val="accent1"/>
                </a:solidFill>
              </a:rPr>
              <a:t>one-sided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Rinsma</a:t>
            </a:r>
            <a:r>
              <a:rPr lang="en-US" dirty="0">
                <a:solidFill>
                  <a:schemeClr val="accent1"/>
                </a:solidFill>
              </a:rPr>
              <a:t> ’87]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There exists </a:t>
            </a:r>
            <a:r>
              <a:rPr lang="en-US" dirty="0" smtClean="0"/>
              <a:t>a graph </a:t>
            </a:r>
            <a:r>
              <a:rPr lang="en-US" dirty="0"/>
              <a:t>that does have </a:t>
            </a:r>
            <a:r>
              <a:rPr lang="en-US" dirty="0" smtClean="0"/>
              <a:t>a rectangular dual, </a:t>
            </a:r>
            <a:r>
              <a:rPr lang="en-US" dirty="0"/>
              <a:t>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duals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Not every graph has a one-side 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Not every graph has an area-universal 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still want duals that work for a lot of area choices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And few changes of adjacencies if necessary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duals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layout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</a:t>
            </a:r>
            <a:r>
              <a:rPr lang="en-US" sz="2000" dirty="0" smtClean="0"/>
              <a:t>a one-sided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822250" y="2798930"/>
            <a:ext cx="360040" cy="84349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they better?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1570" y="2798930"/>
            <a:ext cx="3105345" cy="198022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 bwMode="auto">
          <a:xfrm>
            <a:off x="2096725" y="2798930"/>
            <a:ext cx="810090" cy="126014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 bwMode="auto">
          <a:xfrm>
            <a:off x="2546775" y="4059070"/>
            <a:ext cx="1260140" cy="72008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 bwMode="auto">
          <a:xfrm>
            <a:off x="1376645" y="4059070"/>
            <a:ext cx="1170130" cy="72008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8" name="Straight Connector 17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1376645" y="2798930"/>
            <a:ext cx="0" cy="126014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55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590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7 L -0.17726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4-cycles</a:t>
            </a:r>
            <a:endParaRPr lang="nl-NL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4214813" y="46259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5" name="Oval 44"/>
          <p:cNvSpPr>
            <a:spLocks noChangeArrowheads="1"/>
          </p:cNvSpPr>
          <p:nvPr/>
        </p:nvSpPr>
        <p:spPr bwMode="auto">
          <a:xfrm>
            <a:off x="4214813" y="176490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2006715" y="319973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6422911" y="31954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>
            <a:stCxn id="6" idx="7"/>
            <a:endCxn id="5" idx="3"/>
          </p:cNvCxnSpPr>
          <p:nvPr/>
        </p:nvCxnSpPr>
        <p:spPr bwMode="auto">
          <a:xfrm flipV="1">
            <a:off x="2169317" y="1927507"/>
            <a:ext cx="2073394" cy="130012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>
            <a:off x="4377415" y="1927507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 bwMode="auto">
          <a:xfrm flipV="1">
            <a:off x="4377415" y="3358042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4" idx="1"/>
            <a:endCxn id="6" idx="5"/>
          </p:cNvCxnSpPr>
          <p:nvPr/>
        </p:nvCxnSpPr>
        <p:spPr bwMode="auto">
          <a:xfrm flipH="1" flipV="1">
            <a:off x="2169317" y="3362332"/>
            <a:ext cx="2073394" cy="129154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4" idx="3"/>
          </p:cNvCxnSpPr>
          <p:nvPr/>
        </p:nvCxnSpPr>
        <p:spPr bwMode="auto">
          <a:xfrm flipH="1">
            <a:off x="3806915" y="4788577"/>
            <a:ext cx="435796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4" idx="5"/>
          </p:cNvCxnSpPr>
          <p:nvPr/>
        </p:nvCxnSpPr>
        <p:spPr bwMode="auto">
          <a:xfrm>
            <a:off x="4377415" y="4788577"/>
            <a:ext cx="273194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7" idx="5"/>
          </p:cNvCxnSpPr>
          <p:nvPr/>
        </p:nvCxnSpPr>
        <p:spPr bwMode="auto">
          <a:xfrm>
            <a:off x="6585513" y="3358042"/>
            <a:ext cx="416757" cy="24249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9" name="Straight Connector 38"/>
          <p:cNvCxnSpPr>
            <a:stCxn id="5" idx="0"/>
          </p:cNvCxnSpPr>
          <p:nvPr/>
        </p:nvCxnSpPr>
        <p:spPr bwMode="auto">
          <a:xfrm flipH="1" flipV="1">
            <a:off x="4310062" y="1408067"/>
            <a:ext cx="1" cy="3568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6" idx="1"/>
          </p:cNvCxnSpPr>
          <p:nvPr/>
        </p:nvCxnSpPr>
        <p:spPr bwMode="auto">
          <a:xfrm flipH="1" flipV="1">
            <a:off x="1781690" y="3004940"/>
            <a:ext cx="252923" cy="2226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6" idx="3"/>
          </p:cNvCxnSpPr>
          <p:nvPr/>
        </p:nvCxnSpPr>
        <p:spPr bwMode="auto">
          <a:xfrm flipH="1">
            <a:off x="1780458" y="3362332"/>
            <a:ext cx="254155" cy="23820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7" idx="7"/>
          </p:cNvCxnSpPr>
          <p:nvPr/>
        </p:nvCxnSpPr>
        <p:spPr bwMode="auto">
          <a:xfrm flipV="1">
            <a:off x="6585513" y="2798930"/>
            <a:ext cx="416757" cy="4244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Straight Connector 46"/>
          <p:cNvCxnSpPr>
            <a:stCxn id="7" idx="6"/>
          </p:cNvCxnSpPr>
          <p:nvPr/>
        </p:nvCxnSpPr>
        <p:spPr bwMode="auto">
          <a:xfrm flipV="1">
            <a:off x="6613411" y="3285863"/>
            <a:ext cx="388859" cy="48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779017" y="367126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4650609" y="3284658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3711665" y="282847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4555359" y="2575422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stCxn id="6" idx="6"/>
            <a:endCxn id="27" idx="2"/>
          </p:cNvCxnSpPr>
          <p:nvPr/>
        </p:nvCxnSpPr>
        <p:spPr bwMode="auto">
          <a:xfrm flipV="1">
            <a:off x="2197215" y="2923725"/>
            <a:ext cx="1514450" cy="371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Straight Connector 12"/>
          <p:cNvCxnSpPr>
            <a:stCxn id="6" idx="6"/>
            <a:endCxn id="25" idx="2"/>
          </p:cNvCxnSpPr>
          <p:nvPr/>
        </p:nvCxnSpPr>
        <p:spPr bwMode="auto">
          <a:xfrm>
            <a:off x="2197215" y="3294980"/>
            <a:ext cx="1581802" cy="47153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4" idx="0"/>
            <a:endCxn id="25" idx="4"/>
          </p:cNvCxnSpPr>
          <p:nvPr/>
        </p:nvCxnSpPr>
        <p:spPr bwMode="auto">
          <a:xfrm flipH="1" flipV="1">
            <a:off x="3874267" y="3861765"/>
            <a:ext cx="435796" cy="7642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Straight Connector 20"/>
          <p:cNvCxnSpPr>
            <a:stCxn id="4" idx="0"/>
            <a:endCxn id="26" idx="4"/>
          </p:cNvCxnSpPr>
          <p:nvPr/>
        </p:nvCxnSpPr>
        <p:spPr bwMode="auto">
          <a:xfrm flipV="1">
            <a:off x="4310063" y="3475158"/>
            <a:ext cx="435796" cy="11508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26" idx="6"/>
            <a:endCxn id="7" idx="2"/>
          </p:cNvCxnSpPr>
          <p:nvPr/>
        </p:nvCxnSpPr>
        <p:spPr bwMode="auto">
          <a:xfrm flipV="1">
            <a:off x="4841109" y="3290690"/>
            <a:ext cx="1581802" cy="892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>
            <a:stCxn id="28" idx="6"/>
            <a:endCxn id="7" idx="2"/>
          </p:cNvCxnSpPr>
          <p:nvPr/>
        </p:nvCxnSpPr>
        <p:spPr bwMode="auto">
          <a:xfrm>
            <a:off x="4745859" y="2670672"/>
            <a:ext cx="1677052" cy="620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" idx="7"/>
            <a:endCxn id="5" idx="4"/>
          </p:cNvCxnSpPr>
          <p:nvPr/>
        </p:nvCxnSpPr>
        <p:spPr bwMode="auto">
          <a:xfrm flipV="1">
            <a:off x="3874267" y="1955405"/>
            <a:ext cx="435796" cy="900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5" idx="4"/>
            <a:endCxn id="28" idx="1"/>
          </p:cNvCxnSpPr>
          <p:nvPr/>
        </p:nvCxnSpPr>
        <p:spPr bwMode="auto">
          <a:xfrm>
            <a:off x="4310063" y="1955405"/>
            <a:ext cx="273194" cy="64791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27" idx="7"/>
            <a:endCxn id="28" idx="2"/>
          </p:cNvCxnSpPr>
          <p:nvPr/>
        </p:nvCxnSpPr>
        <p:spPr bwMode="auto">
          <a:xfrm flipV="1">
            <a:off x="3874267" y="2670672"/>
            <a:ext cx="681092" cy="18570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25" idx="6"/>
            <a:endCxn id="26" idx="3"/>
          </p:cNvCxnSpPr>
          <p:nvPr/>
        </p:nvCxnSpPr>
        <p:spPr bwMode="auto">
          <a:xfrm flipV="1">
            <a:off x="3969517" y="3447260"/>
            <a:ext cx="708990" cy="319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9" name="Straight Connector 48"/>
          <p:cNvCxnSpPr>
            <a:stCxn id="26" idx="0"/>
            <a:endCxn id="28" idx="4"/>
          </p:cNvCxnSpPr>
          <p:nvPr/>
        </p:nvCxnSpPr>
        <p:spPr bwMode="auto">
          <a:xfrm flipH="1" flipV="1">
            <a:off x="4650609" y="2765922"/>
            <a:ext cx="95250" cy="51873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stCxn id="25" idx="0"/>
            <a:endCxn id="27" idx="4"/>
          </p:cNvCxnSpPr>
          <p:nvPr/>
        </p:nvCxnSpPr>
        <p:spPr bwMode="auto">
          <a:xfrm flipH="1" flipV="1">
            <a:off x="3806915" y="3018975"/>
            <a:ext cx="67352" cy="65229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27" idx="6"/>
            <a:endCxn id="26" idx="1"/>
          </p:cNvCxnSpPr>
          <p:nvPr/>
        </p:nvCxnSpPr>
        <p:spPr bwMode="auto">
          <a:xfrm>
            <a:off x="3902165" y="2923725"/>
            <a:ext cx="776342" cy="3888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91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any </a:t>
            </a:r>
            <a:r>
              <a:rPr lang="en-US" dirty="0">
                <a:solidFill>
                  <a:schemeClr val="accent1"/>
                </a:solidFill>
              </a:rPr>
              <a:t>k ∈ ℕ </a:t>
            </a:r>
            <a:r>
              <a:rPr lang="en-US" dirty="0" smtClean="0"/>
              <a:t>there is a valid graph that has no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-sided dual.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Graphs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without </a:t>
            </a:r>
            <a:r>
              <a:rPr lang="en-US" dirty="0"/>
              <a:t>separating 4-cycles are </a:t>
            </a:r>
            <a:r>
              <a:rPr lang="en-US" dirty="0">
                <a:solidFill>
                  <a:schemeClr val="accent1"/>
                </a:solidFill>
              </a:rPr>
              <a:t>d−1</a:t>
            </a:r>
            <a:r>
              <a:rPr lang="en-US" dirty="0"/>
              <a:t>-sided, where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is the maximal degree of </a:t>
            </a:r>
            <a:r>
              <a:rPr lang="en-US" dirty="0" smtClean="0"/>
              <a:t>the non-polar </a:t>
            </a:r>
            <a:r>
              <a:rPr lang="en-US" dirty="0"/>
              <a:t>vertices of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. </a:t>
            </a:r>
            <a:endParaRPr lang="nl-NL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21650" y="4014065"/>
            <a:ext cx="2438400" cy="2057400"/>
            <a:chOff x="1776" y="2736"/>
            <a:chExt cx="1536" cy="1296"/>
          </a:xfrm>
        </p:grpSpPr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0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31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560294" y="476713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 = 5 </a:t>
            </a:r>
            <a:endParaRPr lang="nl-NL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Edge Labelings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1938806" y="2123855"/>
            <a:ext cx="5264802" cy="381202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45" grpId="0" animBg="1"/>
      <p:bldP spid="273446" grpId="0" animBg="1"/>
      <p:bldP spid="273447" grpId="0" animBg="1"/>
      <p:bldP spid="273448" grpId="0" animBg="1"/>
      <p:bldP spid="273449" grpId="0" animBg="1"/>
      <p:bldP spid="273450" grpId="0" animBg="1"/>
      <p:bldP spid="273451" grpId="0" animBg="1"/>
      <p:bldP spid="273452" grpId="0" animBg="1"/>
      <p:bldP spid="273453" grpId="0" animBg="1"/>
      <p:bldP spid="273454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  <p:bldP spid="273460" grpId="0" animBg="1"/>
      <p:bldP spid="273461" grpId="0" animBg="1"/>
      <p:bldP spid="2734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graph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9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graph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319307" y="1934690"/>
            <a:ext cx="4200160" cy="3519535"/>
            <a:chOff x="2319307" y="1934690"/>
            <a:chExt cx="4200160" cy="351953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2321750" y="1943835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519467" y="1934690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17767" y="3564017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80973" y="3546355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378938" y="3555186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891822" y="2078850"/>
              <a:ext cx="7465" cy="1485167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2319307" y="3546355"/>
              <a:ext cx="4200160" cy="216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sm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regular edge labeling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225" y="2942515"/>
            <a:ext cx="5591100" cy="1239499"/>
            <a:chOff x="1906225" y="2942515"/>
            <a:chExt cx="5591100" cy="1239499"/>
          </a:xfrm>
        </p:grpSpPr>
        <p:cxnSp>
          <p:nvCxnSpPr>
            <p:cNvPr id="91" name="Straight Arrow Connector 90"/>
            <p:cNvCxnSpPr>
              <a:stCxn id="18" idx="0"/>
              <a:endCxn id="19" idx="4"/>
            </p:cNvCxnSpPr>
            <p:nvPr/>
          </p:nvCxnSpPr>
          <p:spPr bwMode="auto">
            <a:xfrm flipH="1" flipV="1">
              <a:off x="3621655" y="3133015"/>
              <a:ext cx="153448" cy="85849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1906225" y="2942515"/>
              <a:ext cx="5591100" cy="1239499"/>
              <a:chOff x="1871700" y="2942515"/>
              <a:chExt cx="5591100" cy="1239499"/>
            </a:xfrm>
          </p:grpSpPr>
          <p:sp>
            <p:nvSpPr>
              <p:cNvPr id="14" name="Oval 38"/>
              <p:cNvSpPr>
                <a:spLocks noChangeArrowheads="1"/>
              </p:cNvSpPr>
              <p:nvPr/>
            </p:nvSpPr>
            <p:spPr bwMode="auto">
              <a:xfrm>
                <a:off x="257641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42"/>
              <p:cNvSpPr>
                <a:spLocks noChangeArrowheads="1"/>
              </p:cNvSpPr>
              <p:nvPr/>
            </p:nvSpPr>
            <p:spPr bwMode="auto">
              <a:xfrm>
                <a:off x="5877778" y="3980462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43"/>
              <p:cNvSpPr>
                <a:spLocks noChangeArrowheads="1"/>
              </p:cNvSpPr>
              <p:nvPr/>
            </p:nvSpPr>
            <p:spPr bwMode="auto">
              <a:xfrm>
                <a:off x="485870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Oval 44"/>
              <p:cNvSpPr>
                <a:spLocks noChangeArrowheads="1"/>
              </p:cNvSpPr>
              <p:nvPr/>
            </p:nvSpPr>
            <p:spPr bwMode="auto">
              <a:xfrm>
                <a:off x="3645328" y="399151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Oval 45"/>
              <p:cNvSpPr>
                <a:spLocks noChangeArrowheads="1"/>
              </p:cNvSpPr>
              <p:nvPr/>
            </p:nvSpPr>
            <p:spPr bwMode="auto">
              <a:xfrm>
                <a:off x="3491880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18717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auto">
              <a:xfrm>
                <a:off x="72723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Oval 42"/>
              <p:cNvSpPr>
                <a:spLocks noChangeArrowheads="1"/>
              </p:cNvSpPr>
              <p:nvPr/>
            </p:nvSpPr>
            <p:spPr bwMode="auto">
              <a:xfrm>
                <a:off x="5702784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2" idx="5"/>
                <a:endCxn id="14" idx="1"/>
              </p:cNvCxnSpPr>
              <p:nvPr/>
            </p:nvCxnSpPr>
            <p:spPr bwMode="auto">
              <a:xfrm>
                <a:off x="2034302" y="3617796"/>
                <a:ext cx="570011" cy="38766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38" name="Straight Arrow Connector 37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766915" y="4072815"/>
                <a:ext cx="878413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42" name="Straight Arrow Connector 41"/>
              <p:cNvCxnSpPr>
                <a:stCxn id="18" idx="6"/>
                <a:endCxn id="17" idx="2"/>
              </p:cNvCxnSpPr>
              <p:nvPr/>
            </p:nvCxnSpPr>
            <p:spPr bwMode="auto">
              <a:xfrm flipV="1">
                <a:off x="3835828" y="4072815"/>
                <a:ext cx="1022877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4" name="Straight Arrow Connector 43"/>
              <p:cNvCxnSpPr>
                <a:stCxn id="17" idx="6"/>
                <a:endCxn id="16" idx="2"/>
              </p:cNvCxnSpPr>
              <p:nvPr/>
            </p:nvCxnSpPr>
            <p:spPr bwMode="auto">
              <a:xfrm>
                <a:off x="5049205" y="4072815"/>
                <a:ext cx="828573" cy="28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stCxn id="16" idx="6"/>
                <a:endCxn id="33" idx="2"/>
              </p:cNvCxnSpPr>
              <p:nvPr/>
            </p:nvCxnSpPr>
            <p:spPr bwMode="auto">
              <a:xfrm flipV="1">
                <a:off x="6068278" y="3550444"/>
                <a:ext cx="1204022" cy="52526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8" name="Straight Arrow Connector 47"/>
              <p:cNvCxnSpPr>
                <a:stCxn id="32" idx="7"/>
                <a:endCxn id="19" idx="2"/>
              </p:cNvCxnSpPr>
              <p:nvPr/>
            </p:nvCxnSpPr>
            <p:spPr bwMode="auto">
              <a:xfrm flipV="1">
                <a:off x="2034302" y="3037765"/>
                <a:ext cx="1457578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4" name="Straight Arrow Connector 53"/>
              <p:cNvCxnSpPr>
                <a:stCxn id="19" idx="6"/>
                <a:endCxn id="34" idx="2"/>
              </p:cNvCxnSpPr>
              <p:nvPr/>
            </p:nvCxnSpPr>
            <p:spPr bwMode="auto">
              <a:xfrm>
                <a:off x="3682380" y="3037765"/>
                <a:ext cx="202040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6" name="Straight Arrow Connector 55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5893284" y="3037765"/>
                <a:ext cx="1406914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14" idx="7"/>
                <a:endCxn id="19" idx="3"/>
              </p:cNvCxnSpPr>
              <p:nvPr/>
            </p:nvCxnSpPr>
            <p:spPr bwMode="auto">
              <a:xfrm flipV="1">
                <a:off x="2739017" y="3105117"/>
                <a:ext cx="78076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3" name="Straight Arrow Connector 92"/>
              <p:cNvCxnSpPr>
                <a:stCxn id="17" idx="7"/>
                <a:endCxn id="34" idx="3"/>
              </p:cNvCxnSpPr>
              <p:nvPr/>
            </p:nvCxnSpPr>
            <p:spPr bwMode="auto">
              <a:xfrm flipV="1">
                <a:off x="5021307" y="3105117"/>
                <a:ext cx="709375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5" name="Straight Arrow Connector 94"/>
              <p:cNvCxnSpPr>
                <a:stCxn id="16" idx="0"/>
                <a:endCxn id="34" idx="4"/>
              </p:cNvCxnSpPr>
              <p:nvPr/>
            </p:nvCxnSpPr>
            <p:spPr bwMode="auto">
              <a:xfrm flipH="1" flipV="1">
                <a:off x="5798034" y="3133015"/>
                <a:ext cx="174994" cy="847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7" name="Straight Arrow Connector 96"/>
              <p:cNvCxnSpPr>
                <a:stCxn id="17" idx="1"/>
                <a:endCxn id="19" idx="5"/>
              </p:cNvCxnSpPr>
              <p:nvPr/>
            </p:nvCxnSpPr>
            <p:spPr bwMode="auto">
              <a:xfrm flipH="1" flipV="1">
                <a:off x="3654482" y="3105117"/>
                <a:ext cx="123212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</p:grpSp>
      </p:grpSp>
      <p:sp>
        <p:nvSpPr>
          <p:cNvPr id="35" name="TextBox 34"/>
          <p:cNvSpPr txBox="1"/>
          <p:nvPr/>
        </p:nvSpPr>
        <p:spPr>
          <a:xfrm>
            <a:off x="584941" y="5858093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Face with at most </a:t>
            </a:r>
            <a:r>
              <a:rPr lang="en-US" sz="2000" dirty="0">
                <a:solidFill>
                  <a:schemeClr val="accent1"/>
                </a:solidFill>
              </a:rPr>
              <a:t>k+2</a:t>
            </a:r>
            <a:r>
              <a:rPr lang="en-US" sz="2000" dirty="0"/>
              <a:t> vertices on one of it’s boundary paths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92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1020943" y="3429000"/>
            <a:ext cx="719646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any </a:t>
            </a:r>
            <a:r>
              <a:rPr lang="en-US" sz="2000" dirty="0">
                <a:solidFill>
                  <a:schemeClr val="accent1"/>
                </a:solidFill>
              </a:rPr>
              <a:t>k ∈ ℕ </a:t>
            </a:r>
            <a:r>
              <a:rPr lang="en-US" sz="2000" dirty="0"/>
              <a:t>there is a valid graph that has no </a:t>
            </a:r>
            <a:r>
              <a:rPr lang="en-US" sz="2000" dirty="0">
                <a:solidFill>
                  <a:schemeClr val="accent1"/>
                </a:solidFill>
              </a:rPr>
              <a:t>k</a:t>
            </a:r>
            <a:r>
              <a:rPr lang="en-US" sz="2000" dirty="0"/>
              <a:t>-sided dual. </a:t>
            </a:r>
          </a:p>
        </p:txBody>
      </p:sp>
    </p:spTree>
    <p:extLst>
      <p:ext uri="{BB962C8B-B14F-4D97-AF65-F5344CB8AC3E}">
        <p14:creationId xmlns:p14="http://schemas.microsoft.com/office/powerpoint/2010/main" val="18853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Floorplans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Dual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k-</a:t>
            </a:r>
            <a:r>
              <a:rPr lang="nl-NL" dirty="0" err="1" smtClean="0"/>
              <a:t>sided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Exterior vertices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3"/>
            </p:cNvCxnSpPr>
            <p:nvPr/>
          </p:nvCxnSpPr>
          <p:spPr bwMode="auto">
            <a:xfrm flipV="1">
              <a:off x="7617488" y="3702013"/>
              <a:ext cx="217512" cy="12568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44979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287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Dual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k-</a:t>
            </a:r>
            <a:r>
              <a:rPr lang="nl-NL" dirty="0" err="1"/>
              <a:t>sided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Exterior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/>
              <a:t>Seperating</a:t>
            </a:r>
            <a:r>
              <a:rPr lang="en-US" sz="2000" dirty="0" smtClean="0"/>
              <a:t> 4-cycles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No </a:t>
            </a:r>
            <a:r>
              <a:rPr lang="en-US" sz="2000" dirty="0" err="1" smtClean="0"/>
              <a:t>monocolored</a:t>
            </a:r>
            <a:r>
              <a:rPr lang="en-US" sz="2000" dirty="0" smtClean="0"/>
              <a:t> triangles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5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96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Dual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k-</a:t>
            </a:r>
            <a:r>
              <a:rPr lang="nl-NL" dirty="0" err="1"/>
              <a:t>sided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Exterior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Separating 4-cycles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No </a:t>
            </a:r>
            <a:r>
              <a:rPr lang="en-US" sz="2000" dirty="0" err="1" smtClean="0"/>
              <a:t>monocolored</a:t>
            </a:r>
            <a:r>
              <a:rPr lang="en-US" sz="2000" dirty="0" smtClean="0"/>
              <a:t> triangles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Problem!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med" len="med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4148" y="1103117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7580" y="589498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76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2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1020943" y="3476714"/>
            <a:ext cx="719646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Graphs </a:t>
            </a:r>
            <a:r>
              <a:rPr lang="en-US" sz="2000" dirty="0">
                <a:solidFill>
                  <a:schemeClr val="accent1"/>
                </a:solidFill>
              </a:rPr>
              <a:t>G</a:t>
            </a:r>
            <a:r>
              <a:rPr lang="en-US" sz="2000" dirty="0"/>
              <a:t> without separating 4-cycles are </a:t>
            </a:r>
            <a:r>
              <a:rPr lang="en-US" sz="2000" dirty="0">
                <a:solidFill>
                  <a:schemeClr val="accent1"/>
                </a:solidFill>
              </a:rPr>
              <a:t>d−1</a:t>
            </a:r>
            <a:r>
              <a:rPr lang="en-US" sz="2000" dirty="0"/>
              <a:t>-sided, where </a:t>
            </a:r>
            <a:r>
              <a:rPr lang="en-US" sz="2000" dirty="0">
                <a:solidFill>
                  <a:schemeClr val="accent1"/>
                </a:solidFill>
              </a:rPr>
              <a:t>d</a:t>
            </a:r>
            <a:r>
              <a:rPr lang="en-US" sz="2000" dirty="0"/>
              <a:t> is the maximal degree of the non-polar vertices of </a:t>
            </a:r>
            <a:r>
              <a:rPr lang="en-US" sz="2000" dirty="0">
                <a:solidFill>
                  <a:schemeClr val="accent1"/>
                </a:solidFill>
              </a:rPr>
              <a:t>G</a:t>
            </a:r>
            <a:r>
              <a:rPr lang="en-US" sz="2000" dirty="0"/>
              <a:t>.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136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 bwMode="auto">
          <a:xfrm>
            <a:off x="4427119" y="3292695"/>
            <a:ext cx="324461" cy="450558"/>
          </a:xfrm>
          <a:prstGeom prst="downArrow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 b="1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4426112" y="4677149"/>
            <a:ext cx="324461" cy="450558"/>
          </a:xfrm>
          <a:prstGeom prst="downArrow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 b="1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4427119" y="1900366"/>
            <a:ext cx="324461" cy="450558"/>
          </a:xfrm>
          <a:prstGeom prst="downArrow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2753537" cy="5040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Multistep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step solves a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Obtain more and better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d-1 sided layout</a:t>
            </a:r>
          </a:p>
          <a:p>
            <a:pPr marL="0" indent="0">
              <a:buNone/>
            </a:pPr>
            <a:endParaRPr lang="en-US" dirty="0" smtClean="0"/>
          </a:p>
          <a:p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1030713"/>
            <a:ext cx="3236603" cy="5229962"/>
          </a:xfrm>
        </p:spPr>
      </p:pic>
      <p:sp>
        <p:nvSpPr>
          <p:cNvPr id="6" name="Rounded Rectangle 5"/>
          <p:cNvSpPr/>
          <p:nvPr/>
        </p:nvSpPr>
        <p:spPr bwMode="auto">
          <a:xfrm>
            <a:off x="3307082" y="1030713"/>
            <a:ext cx="2665795" cy="10239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Sweepcycle</a:t>
            </a:r>
            <a:r>
              <a:rPr lang="en-US" dirty="0" smtClean="0"/>
              <a:t> Algorithm</a:t>
            </a:r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275659" y="2418527"/>
            <a:ext cx="2651628" cy="10239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Flipping Blue Z’s</a:t>
            </a:r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323262" y="3810856"/>
            <a:ext cx="2665794" cy="10239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Flipping </a:t>
            </a:r>
            <a:r>
              <a:rPr lang="en-US" dirty="0" err="1" smtClean="0"/>
              <a:t>Topfans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338370" y="5248073"/>
            <a:ext cx="2665796" cy="10239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Blue Face Subdivision</a:t>
            </a:r>
          </a:p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462210" y="1981592"/>
            <a:ext cx="255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Magic property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6462210" y="3203461"/>
            <a:ext cx="25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Magic property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Vertically one-sided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484293" y="4610168"/>
            <a:ext cx="255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Magic property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Restricted </a:t>
            </a:r>
            <a:r>
              <a:rPr lang="en-US" dirty="0" err="1" smtClean="0"/>
              <a:t>topfan</a:t>
            </a:r>
            <a:r>
              <a:rPr lang="en-US" dirty="0" smtClean="0"/>
              <a:t> locations</a:t>
            </a:r>
            <a:endParaRPr lang="nl-NL" dirty="0"/>
          </a:p>
        </p:txBody>
      </p:sp>
      <p:sp>
        <p:nvSpPr>
          <p:cNvPr id="17" name="Left Brace 16"/>
          <p:cNvSpPr/>
          <p:nvPr/>
        </p:nvSpPr>
        <p:spPr bwMode="auto">
          <a:xfrm>
            <a:off x="6280762" y="1900366"/>
            <a:ext cx="181446" cy="518161"/>
          </a:xfrm>
          <a:prstGeom prst="leftBrace">
            <a:avLst>
              <a:gd name="adj1" fmla="val 47529"/>
              <a:gd name="adj2" fmla="val 50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eft Brace 17"/>
          <p:cNvSpPr/>
          <p:nvPr/>
        </p:nvSpPr>
        <p:spPr bwMode="auto">
          <a:xfrm>
            <a:off x="6280763" y="3184495"/>
            <a:ext cx="181446" cy="739560"/>
          </a:xfrm>
          <a:prstGeom prst="leftBrace">
            <a:avLst>
              <a:gd name="adj1" fmla="val 64327"/>
              <a:gd name="adj2" fmla="val 50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Left Brace 18"/>
          <p:cNvSpPr/>
          <p:nvPr/>
        </p:nvSpPr>
        <p:spPr bwMode="auto">
          <a:xfrm>
            <a:off x="6282189" y="4610168"/>
            <a:ext cx="180019" cy="818379"/>
          </a:xfrm>
          <a:prstGeom prst="leftBrace">
            <a:avLst>
              <a:gd name="adj1" fmla="val 61949"/>
              <a:gd name="adj2" fmla="val 50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Sweepcycle</a:t>
            </a:r>
            <a:r>
              <a:rPr lang="en-US" dirty="0" smtClean="0"/>
              <a:t> 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/>
              <a:t>Fusy</a:t>
            </a:r>
            <a:r>
              <a:rPr lang="en-US" sz="2000" dirty="0" smtClean="0"/>
              <a:t> [2006]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Rubber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6" y="2062138"/>
            <a:ext cx="5787135" cy="421715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21" name="Down Arrow 20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2" name="Down Arrow 21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3" name="Down Arrow 22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5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Not vertically one-sided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314" y="1125538"/>
            <a:ext cx="6038902" cy="5040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Later steps will connect red faces. 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Might not occur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14" name="Down Arrow 13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sp>
        <p:nvSpPr>
          <p:cNvPr id="12" name="Oval 43"/>
          <p:cNvSpPr>
            <a:spLocks noChangeArrowheads="1"/>
          </p:cNvSpPr>
          <p:nvPr/>
        </p:nvSpPr>
        <p:spPr bwMode="auto">
          <a:xfrm>
            <a:off x="3392515" y="1871638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1" name="Oval 43"/>
          <p:cNvSpPr>
            <a:spLocks noChangeArrowheads="1"/>
          </p:cNvSpPr>
          <p:nvPr/>
        </p:nvSpPr>
        <p:spPr bwMode="auto">
          <a:xfrm>
            <a:off x="3392515" y="6165850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2501770" y="265343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3" name="Oval 43"/>
          <p:cNvSpPr>
            <a:spLocks noChangeArrowheads="1"/>
          </p:cNvSpPr>
          <p:nvPr/>
        </p:nvSpPr>
        <p:spPr bwMode="auto">
          <a:xfrm>
            <a:off x="2501770" y="5488750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501770" y="454364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2501770" y="3598540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" name="Oval 43"/>
          <p:cNvSpPr>
            <a:spLocks noChangeArrowheads="1"/>
          </p:cNvSpPr>
          <p:nvPr/>
        </p:nvSpPr>
        <p:spPr bwMode="auto">
          <a:xfrm>
            <a:off x="4481990" y="266391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4481990" y="5499230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481990" y="45541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4481990" y="3609020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22" idx="7"/>
            <a:endCxn id="12" idx="2"/>
          </p:cNvCxnSpPr>
          <p:nvPr/>
        </p:nvCxnSpPr>
        <p:spPr bwMode="auto">
          <a:xfrm flipV="1">
            <a:off x="2664372" y="1966888"/>
            <a:ext cx="728143" cy="71444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2" idx="6"/>
            <a:endCxn id="26" idx="1"/>
          </p:cNvCxnSpPr>
          <p:nvPr/>
        </p:nvCxnSpPr>
        <p:spPr bwMode="auto">
          <a:xfrm>
            <a:off x="3583015" y="1966888"/>
            <a:ext cx="926873" cy="72492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22" idx="4"/>
            <a:endCxn id="25" idx="0"/>
          </p:cNvCxnSpPr>
          <p:nvPr/>
        </p:nvCxnSpPr>
        <p:spPr bwMode="auto">
          <a:xfrm>
            <a:off x="2597020" y="2843935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Straight Connector 10"/>
          <p:cNvCxnSpPr>
            <a:stCxn id="25" idx="4"/>
            <a:endCxn id="24" idx="0"/>
          </p:cNvCxnSpPr>
          <p:nvPr/>
        </p:nvCxnSpPr>
        <p:spPr bwMode="auto">
          <a:xfrm>
            <a:off x="2597020" y="3789040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>
            <a:stCxn id="24" idx="4"/>
            <a:endCxn id="23" idx="0"/>
          </p:cNvCxnSpPr>
          <p:nvPr/>
        </p:nvCxnSpPr>
        <p:spPr bwMode="auto">
          <a:xfrm>
            <a:off x="2597020" y="4734145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3" idx="5"/>
            <a:endCxn id="21" idx="1"/>
          </p:cNvCxnSpPr>
          <p:nvPr/>
        </p:nvCxnSpPr>
        <p:spPr bwMode="auto">
          <a:xfrm>
            <a:off x="2664372" y="5651352"/>
            <a:ext cx="756041" cy="5423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5" name="Straight Connector 34"/>
          <p:cNvCxnSpPr>
            <a:endCxn id="27" idx="3"/>
          </p:cNvCxnSpPr>
          <p:nvPr/>
        </p:nvCxnSpPr>
        <p:spPr bwMode="auto">
          <a:xfrm flipV="1">
            <a:off x="3583015" y="5661832"/>
            <a:ext cx="926873" cy="547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27" idx="0"/>
            <a:endCxn id="28" idx="4"/>
          </p:cNvCxnSpPr>
          <p:nvPr/>
        </p:nvCxnSpPr>
        <p:spPr bwMode="auto">
          <a:xfrm flipV="1">
            <a:off x="4577240" y="4744625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39" name="Straight Connector 38"/>
          <p:cNvCxnSpPr>
            <a:stCxn id="28" idx="0"/>
            <a:endCxn id="29" idx="4"/>
          </p:cNvCxnSpPr>
          <p:nvPr/>
        </p:nvCxnSpPr>
        <p:spPr bwMode="auto">
          <a:xfrm flipV="1">
            <a:off x="4577240" y="3799520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29" idx="0"/>
            <a:endCxn id="26" idx="4"/>
          </p:cNvCxnSpPr>
          <p:nvPr/>
        </p:nvCxnSpPr>
        <p:spPr bwMode="auto">
          <a:xfrm flipV="1">
            <a:off x="4577240" y="2854415"/>
            <a:ext cx="0" cy="7546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3" idx="6"/>
            <a:endCxn id="27" idx="2"/>
          </p:cNvCxnSpPr>
          <p:nvPr/>
        </p:nvCxnSpPr>
        <p:spPr bwMode="auto">
          <a:xfrm>
            <a:off x="2692270" y="5584000"/>
            <a:ext cx="1789720" cy="10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2" idx="6"/>
            <a:endCxn id="26" idx="2"/>
          </p:cNvCxnSpPr>
          <p:nvPr/>
        </p:nvCxnSpPr>
        <p:spPr bwMode="auto">
          <a:xfrm>
            <a:off x="2692270" y="2748685"/>
            <a:ext cx="1789720" cy="10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24" idx="6"/>
            <a:endCxn id="28" idx="2"/>
          </p:cNvCxnSpPr>
          <p:nvPr/>
        </p:nvCxnSpPr>
        <p:spPr bwMode="auto">
          <a:xfrm>
            <a:off x="2692270" y="4638895"/>
            <a:ext cx="1789720" cy="10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Straight Connector 54"/>
          <p:cNvCxnSpPr>
            <a:stCxn id="24" idx="7"/>
            <a:endCxn id="29" idx="3"/>
          </p:cNvCxnSpPr>
          <p:nvPr/>
        </p:nvCxnSpPr>
        <p:spPr bwMode="auto">
          <a:xfrm flipV="1">
            <a:off x="2664372" y="3771622"/>
            <a:ext cx="1845516" cy="7999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7" name="Straight Connector 56"/>
          <p:cNvCxnSpPr>
            <a:stCxn id="25" idx="6"/>
            <a:endCxn id="29" idx="2"/>
          </p:cNvCxnSpPr>
          <p:nvPr/>
        </p:nvCxnSpPr>
        <p:spPr bwMode="auto">
          <a:xfrm>
            <a:off x="2692270" y="3693790"/>
            <a:ext cx="1789720" cy="10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783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Flip blue Z’s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1133745"/>
            <a:ext cx="5662100" cy="244419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3847280"/>
            <a:ext cx="5662100" cy="2452676"/>
          </a:xfrm>
        </p:spPr>
      </p:pic>
      <p:grpSp>
        <p:nvGrpSpPr>
          <p:cNvPr id="24" name="Group 23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25" name="Down Arrow 24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6" name="Down Arrow 25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7" name="Down Arrow 26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3338508" y="1358770"/>
            <a:ext cx="0" cy="45905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782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Large blue faces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125537"/>
            <a:ext cx="8064128" cy="261849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Faces consist of top and bottom fans</a:t>
            </a:r>
            <a:endParaRPr lang="nl-NL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2959414"/>
            <a:ext cx="6368284" cy="1459696"/>
          </a:xfrm>
        </p:spPr>
      </p:pic>
      <p:grpSp>
        <p:nvGrpSpPr>
          <p:cNvPr id="5" name="Group 4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6" name="Down Arrow 5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0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Flip </a:t>
            </a:r>
            <a:r>
              <a:rPr lang="en-US" dirty="0" err="1" smtClean="0"/>
              <a:t>Topfans</a:t>
            </a:r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8" name="Down Arrow 7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440000"/>
            <a:ext cx="3984580" cy="210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960000"/>
            <a:ext cx="3984580" cy="21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Flip </a:t>
            </a:r>
            <a:r>
              <a:rPr lang="en-US" dirty="0" err="1" smtClean="0"/>
              <a:t>topfans</a:t>
            </a:r>
            <a:endParaRPr lang="nl-NL" dirty="0"/>
          </a:p>
        </p:txBody>
      </p:sp>
      <p:grpSp>
        <p:nvGrpSpPr>
          <p:cNvPr id="9" name="Group 8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10" name="Down Arrow 9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440000"/>
            <a:ext cx="3984580" cy="2100400"/>
          </a:xfrm>
          <a:prstGeom prst="rect">
            <a:avLst/>
          </a:prstGeom>
        </p:spPr>
      </p:pic>
      <p:pic>
        <p:nvPicPr>
          <p:cNvPr id="18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960000"/>
            <a:ext cx="3984580" cy="21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Flip </a:t>
            </a:r>
            <a:r>
              <a:rPr lang="en-US" dirty="0" err="1" smtClean="0"/>
              <a:t>Topfans</a:t>
            </a:r>
            <a:endParaRPr lang="nl-NL" dirty="0"/>
          </a:p>
        </p:txBody>
      </p:sp>
      <p:grpSp>
        <p:nvGrpSpPr>
          <p:cNvPr id="9" name="Group 8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10" name="Down Arrow 9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4" y="4554124"/>
            <a:ext cx="2741144" cy="14449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" y="4554124"/>
            <a:ext cx="2741144" cy="14449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4" y="1698415"/>
            <a:ext cx="2741144" cy="14449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" y="1698415"/>
            <a:ext cx="2741144" cy="14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0"/>
            <a:ext cx="8025472" cy="895350"/>
          </a:xfrm>
        </p:spPr>
        <p:txBody>
          <a:bodyPr/>
          <a:lstStyle/>
          <a:p>
            <a:r>
              <a:rPr lang="en-US" dirty="0" smtClean="0"/>
              <a:t>Problem: Blue faces without </a:t>
            </a:r>
            <a:r>
              <a:rPr lang="en-US" dirty="0" err="1" smtClean="0"/>
              <a:t>topfans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6443947" cy="9507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Remaining blue faces without large </a:t>
            </a:r>
            <a:r>
              <a:rPr lang="en-US" dirty="0" err="1" smtClean="0"/>
              <a:t>topfans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2" y="3021563"/>
            <a:ext cx="6092493" cy="13975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7" name="Down Arrow 6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9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Subdivide blue faces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8379162" cy="29335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Change color of edges in long blue faces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</a:t>
            </a:r>
            <a:r>
              <a:rPr lang="en-US" sz="2000" dirty="0" smtClean="0"/>
              <a:t>Not above each other or edges from previous step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</a:t>
            </a:r>
            <a:r>
              <a:rPr lang="en-US" sz="2000" dirty="0" smtClean="0"/>
              <a:t>We use all properties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Result: d-1 – sided layout</a:t>
            </a:r>
            <a:endParaRPr lang="nl-NL" sz="20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7" name="Down Arrow 6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71" y="3004666"/>
            <a:ext cx="4338038" cy="31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Results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For any </a:t>
            </a:r>
            <a:r>
              <a:rPr lang="en-US" dirty="0">
                <a:solidFill>
                  <a:schemeClr val="accent1"/>
                </a:solidFill>
              </a:rPr>
              <a:t>k ∈ ℕ </a:t>
            </a:r>
            <a:r>
              <a:rPr lang="en-US" dirty="0"/>
              <a:t>there is a valid graph that has no </a:t>
            </a: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/>
              <a:t>-sided dual. </a:t>
            </a:r>
          </a:p>
          <a:p>
            <a:pPr marL="723900" lvl="1" indent="-457200">
              <a:buFont typeface="+mj-lt"/>
              <a:buAutoNum type="arabicPeriod"/>
            </a:pPr>
            <a:endParaRPr lang="en-US" dirty="0"/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Graphs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/>
              <a:t> without separating 4-cycles are </a:t>
            </a:r>
            <a:r>
              <a:rPr lang="en-US" dirty="0">
                <a:solidFill>
                  <a:schemeClr val="accent1"/>
                </a:solidFill>
              </a:rPr>
              <a:t>d−1</a:t>
            </a:r>
            <a:r>
              <a:rPr lang="en-US" dirty="0"/>
              <a:t>-sided, where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is the maximal degree of the non-polar vertices of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/>
              <a:t>. 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Conjecture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graphs without separating 4-cycles are 2-sided</a:t>
            </a:r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3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Execution</a:t>
            </a:r>
            <a:endParaRPr lang="nl-NL" dirty="0"/>
          </a:p>
        </p:txBody>
      </p:sp>
      <p:grpSp>
        <p:nvGrpSpPr>
          <p:cNvPr id="17" name="Group 16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18" name="Down Arrow 17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6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for small </a:t>
            </a:r>
            <a:r>
              <a:rPr lang="en-US" dirty="0" err="1" smtClean="0"/>
              <a:t>grpahic</a:t>
            </a:r>
            <a:endParaRPr lang="nl-NL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37285" y="1133745"/>
            <a:ext cx="1607185" cy="3533529"/>
            <a:chOff x="7124371" y="1018019"/>
            <a:chExt cx="1607185" cy="3533529"/>
          </a:xfrm>
        </p:grpSpPr>
        <p:sp>
          <p:nvSpPr>
            <p:cNvPr id="5" name="Down Arrow 4"/>
            <p:cNvSpPr/>
            <p:nvPr/>
          </p:nvSpPr>
          <p:spPr bwMode="auto">
            <a:xfrm>
              <a:off x="7815438" y="2528900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6" name="Down Arrow 5"/>
            <p:cNvSpPr/>
            <p:nvPr/>
          </p:nvSpPr>
          <p:spPr bwMode="auto">
            <a:xfrm>
              <a:off x="7815438" y="347400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7" name="Down Arrow 6"/>
            <p:cNvSpPr/>
            <p:nvPr/>
          </p:nvSpPr>
          <p:spPr bwMode="auto">
            <a:xfrm>
              <a:off x="7815438" y="1583795"/>
              <a:ext cx="216376" cy="31478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 b="1" dirty="0"/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124371" y="1018019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err="1" smtClean="0"/>
                <a:t>Sweepcycle</a:t>
              </a:r>
              <a:r>
                <a:rPr lang="en-US" dirty="0" smtClean="0"/>
                <a:t> Algorithm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124371" y="1946412"/>
              <a:ext cx="1605782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</a:p>
            <a:p>
              <a:pPr algn="ctr"/>
              <a:r>
                <a:rPr lang="en-US" dirty="0" smtClean="0"/>
                <a:t>Blue Z’s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139799" y="2888940"/>
              <a:ext cx="159065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Flipping </a:t>
              </a:r>
              <a:r>
                <a:rPr lang="en-US" dirty="0" err="1" smtClean="0"/>
                <a:t>Topfans</a:t>
              </a:r>
              <a:endParaRPr lang="en-US" dirty="0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155860" y="3834045"/>
              <a:ext cx="1575696" cy="717503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r>
                <a:rPr lang="en-US" dirty="0" smtClean="0"/>
                <a:t>Blue Face Subdivision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3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Rectangular duals</a:t>
            </a:r>
            <a:endParaRPr lang="nl-NL" dirty="0"/>
          </a:p>
        </p:txBody>
      </p:sp>
      <p:sp>
        <p:nvSpPr>
          <p:cNvPr id="81" name="Content Placeholder 80"/>
          <p:cNvSpPr>
            <a:spLocks noGrp="1"/>
          </p:cNvSpPr>
          <p:nvPr>
            <p:ph idx="1"/>
          </p:nvPr>
        </p:nvSpPr>
        <p:spPr>
          <a:xfrm>
            <a:off x="468313" y="5706836"/>
            <a:ext cx="8207375" cy="764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Rectangular dual (of a graph G)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dirty="0" smtClean="0"/>
              <a:t>Rectangular layout with the same adjacencies as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endParaRPr lang="nl-NL" dirty="0">
              <a:solidFill>
                <a:schemeClr val="accent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27005" t="8457" r="18783" b="31372"/>
          <a:stretch/>
        </p:blipFill>
        <p:spPr bwMode="auto">
          <a:xfrm>
            <a:off x="1452248" y="1231739"/>
            <a:ext cx="6205572" cy="444188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1916705" y="1851276"/>
            <a:ext cx="5661305" cy="3658028"/>
            <a:chOff x="1916705" y="1851276"/>
            <a:chExt cx="5661305" cy="3658028"/>
          </a:xfrm>
        </p:grpSpPr>
        <p:sp>
          <p:nvSpPr>
            <p:cNvPr id="5" name="Oval 43"/>
            <p:cNvSpPr>
              <a:spLocks noChangeArrowheads="1"/>
            </p:cNvSpPr>
            <p:nvPr/>
          </p:nvSpPr>
          <p:spPr bwMode="auto">
            <a:xfrm>
              <a:off x="2993524" y="420111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Oval 43"/>
            <p:cNvSpPr>
              <a:spLocks noChangeArrowheads="1"/>
            </p:cNvSpPr>
            <p:nvPr/>
          </p:nvSpPr>
          <p:spPr bwMode="auto">
            <a:xfrm>
              <a:off x="3756034" y="420111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Oval 43"/>
            <p:cNvSpPr>
              <a:spLocks noChangeArrowheads="1"/>
            </p:cNvSpPr>
            <p:nvPr/>
          </p:nvSpPr>
          <p:spPr bwMode="auto">
            <a:xfrm>
              <a:off x="5275808" y="408679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43"/>
            <p:cNvSpPr>
              <a:spLocks noChangeArrowheads="1"/>
            </p:cNvSpPr>
            <p:nvPr/>
          </p:nvSpPr>
          <p:spPr bwMode="auto">
            <a:xfrm>
              <a:off x="3495428" y="185127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100932" y="422899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43"/>
            <p:cNvSpPr>
              <a:spLocks noChangeArrowheads="1"/>
            </p:cNvSpPr>
            <p:nvPr/>
          </p:nvSpPr>
          <p:spPr bwMode="auto">
            <a:xfrm>
              <a:off x="1916705" y="185214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5934588" y="24473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43"/>
            <p:cNvSpPr>
              <a:spLocks noChangeArrowheads="1"/>
            </p:cNvSpPr>
            <p:nvPr/>
          </p:nvSpPr>
          <p:spPr bwMode="auto">
            <a:xfrm>
              <a:off x="6999638" y="409891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5378744" y="5356904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788033" y="531449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43"/>
            <p:cNvSpPr>
              <a:spLocks noChangeArrowheads="1"/>
            </p:cNvSpPr>
            <p:nvPr/>
          </p:nvSpPr>
          <p:spPr bwMode="auto">
            <a:xfrm>
              <a:off x="7425610" y="5303022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9" name="Straight Connector 18"/>
            <p:cNvCxnSpPr>
              <a:stCxn id="10" idx="6"/>
              <a:endCxn id="8" idx="2"/>
            </p:cNvCxnSpPr>
            <p:nvPr/>
          </p:nvCxnSpPr>
          <p:spPr bwMode="auto">
            <a:xfrm flipV="1">
              <a:off x="2069105" y="1927476"/>
              <a:ext cx="1426323" cy="8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10" idx="4"/>
              <a:endCxn id="9" idx="0"/>
            </p:cNvCxnSpPr>
            <p:nvPr/>
          </p:nvCxnSpPr>
          <p:spPr bwMode="auto">
            <a:xfrm>
              <a:off x="1992905" y="2004543"/>
              <a:ext cx="184227" cy="222445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6"/>
              <a:endCxn id="5" idx="2"/>
            </p:cNvCxnSpPr>
            <p:nvPr/>
          </p:nvCxnSpPr>
          <p:spPr bwMode="auto">
            <a:xfrm flipV="1">
              <a:off x="2253332" y="4277310"/>
              <a:ext cx="740192" cy="2788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" name="Straight Connector 26"/>
            <p:cNvCxnSpPr>
              <a:stCxn id="5" idx="6"/>
              <a:endCxn id="6" idx="2"/>
            </p:cNvCxnSpPr>
            <p:nvPr/>
          </p:nvCxnSpPr>
          <p:spPr bwMode="auto">
            <a:xfrm>
              <a:off x="3145924" y="4277310"/>
              <a:ext cx="61011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" name="Straight Connector 28"/>
            <p:cNvCxnSpPr>
              <a:stCxn id="9" idx="7"/>
              <a:endCxn id="8" idx="3"/>
            </p:cNvCxnSpPr>
            <p:nvPr/>
          </p:nvCxnSpPr>
          <p:spPr bwMode="auto">
            <a:xfrm flipV="1">
              <a:off x="2231014" y="1981358"/>
              <a:ext cx="1286732" cy="226995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35" name="Straight Connector 34"/>
            <p:cNvCxnSpPr>
              <a:stCxn id="5" idx="0"/>
              <a:endCxn id="8" idx="3"/>
            </p:cNvCxnSpPr>
            <p:nvPr/>
          </p:nvCxnSpPr>
          <p:spPr bwMode="auto">
            <a:xfrm flipV="1">
              <a:off x="3069724" y="1981358"/>
              <a:ext cx="448022" cy="22197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37" name="Straight Connector 36"/>
            <p:cNvCxnSpPr>
              <a:stCxn id="6" idx="0"/>
              <a:endCxn id="8" idx="4"/>
            </p:cNvCxnSpPr>
            <p:nvPr/>
          </p:nvCxnSpPr>
          <p:spPr bwMode="auto">
            <a:xfrm flipH="1" flipV="1">
              <a:off x="3571628" y="2003676"/>
              <a:ext cx="260606" cy="219743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39" name="Straight Connector 38"/>
            <p:cNvCxnSpPr>
              <a:stCxn id="8" idx="6"/>
              <a:endCxn id="13" idx="2"/>
            </p:cNvCxnSpPr>
            <p:nvPr/>
          </p:nvCxnSpPr>
          <p:spPr bwMode="auto">
            <a:xfrm>
              <a:off x="3647828" y="1927476"/>
              <a:ext cx="2286760" cy="59603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6" idx="7"/>
              <a:endCxn id="13" idx="3"/>
            </p:cNvCxnSpPr>
            <p:nvPr/>
          </p:nvCxnSpPr>
          <p:spPr bwMode="auto">
            <a:xfrm flipV="1">
              <a:off x="3886116" y="2577395"/>
              <a:ext cx="2070790" cy="164603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4" name="Straight Connector 43"/>
            <p:cNvCxnSpPr>
              <a:stCxn id="6" idx="6"/>
              <a:endCxn id="7" idx="2"/>
            </p:cNvCxnSpPr>
            <p:nvPr/>
          </p:nvCxnSpPr>
          <p:spPr bwMode="auto">
            <a:xfrm flipV="1">
              <a:off x="3908434" y="4162998"/>
              <a:ext cx="1367374" cy="11431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6" name="Straight Connector 45"/>
            <p:cNvCxnSpPr>
              <a:stCxn id="7" idx="0"/>
              <a:endCxn id="13" idx="4"/>
            </p:cNvCxnSpPr>
            <p:nvPr/>
          </p:nvCxnSpPr>
          <p:spPr bwMode="auto">
            <a:xfrm flipV="1">
              <a:off x="5352008" y="2599713"/>
              <a:ext cx="658780" cy="14870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9" name="Straight Connector 48"/>
            <p:cNvCxnSpPr>
              <a:stCxn id="7" idx="6"/>
              <a:endCxn id="14" idx="2"/>
            </p:cNvCxnSpPr>
            <p:nvPr/>
          </p:nvCxnSpPr>
          <p:spPr bwMode="auto">
            <a:xfrm>
              <a:off x="5428208" y="4162998"/>
              <a:ext cx="1571430" cy="1211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1" name="Straight Connector 50"/>
            <p:cNvCxnSpPr>
              <a:stCxn id="13" idx="5"/>
              <a:endCxn id="14" idx="1"/>
            </p:cNvCxnSpPr>
            <p:nvPr/>
          </p:nvCxnSpPr>
          <p:spPr bwMode="auto">
            <a:xfrm>
              <a:off x="6064670" y="2577395"/>
              <a:ext cx="957286" cy="15438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3" name="Straight Connector 52"/>
            <p:cNvCxnSpPr>
              <a:stCxn id="6" idx="5"/>
              <a:endCxn id="15" idx="1"/>
            </p:cNvCxnSpPr>
            <p:nvPr/>
          </p:nvCxnSpPr>
          <p:spPr bwMode="auto">
            <a:xfrm>
              <a:off x="3886116" y="4331192"/>
              <a:ext cx="1514946" cy="104803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5" name="Straight Connector 54"/>
            <p:cNvCxnSpPr>
              <a:stCxn id="15" idx="6"/>
              <a:endCxn id="16" idx="2"/>
            </p:cNvCxnSpPr>
            <p:nvPr/>
          </p:nvCxnSpPr>
          <p:spPr bwMode="auto">
            <a:xfrm flipV="1">
              <a:off x="5531144" y="5390690"/>
              <a:ext cx="1256889" cy="424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16" idx="6"/>
              <a:endCxn id="17" idx="2"/>
            </p:cNvCxnSpPr>
            <p:nvPr/>
          </p:nvCxnSpPr>
          <p:spPr bwMode="auto">
            <a:xfrm flipV="1">
              <a:off x="6940433" y="5379222"/>
              <a:ext cx="485177" cy="114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14" idx="5"/>
              <a:endCxn id="17" idx="0"/>
            </p:cNvCxnSpPr>
            <p:nvPr/>
          </p:nvCxnSpPr>
          <p:spPr bwMode="auto">
            <a:xfrm>
              <a:off x="7129720" y="4228998"/>
              <a:ext cx="372090" cy="10740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14" idx="3"/>
              <a:endCxn id="16" idx="0"/>
            </p:cNvCxnSpPr>
            <p:nvPr/>
          </p:nvCxnSpPr>
          <p:spPr bwMode="auto">
            <a:xfrm flipH="1">
              <a:off x="6864233" y="4228998"/>
              <a:ext cx="157723" cy="10854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7" idx="5"/>
              <a:endCxn id="16" idx="1"/>
            </p:cNvCxnSpPr>
            <p:nvPr/>
          </p:nvCxnSpPr>
          <p:spPr bwMode="auto">
            <a:xfrm>
              <a:off x="5405890" y="4216880"/>
              <a:ext cx="1404461" cy="111992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7" idx="4"/>
              <a:endCxn id="15" idx="0"/>
            </p:cNvCxnSpPr>
            <p:nvPr/>
          </p:nvCxnSpPr>
          <p:spPr bwMode="auto">
            <a:xfrm>
              <a:off x="5352008" y="4239198"/>
              <a:ext cx="102936" cy="111770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52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Kozminski &amp; Kinnen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graphs</a:t>
            </a:r>
            <a:endParaRPr lang="en-US" dirty="0"/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vertices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Pole</a:t>
            </a:r>
          </a:p>
          <a:p>
            <a:pPr marL="269875" lvl="1" indent="0">
              <a:buNone/>
            </a:pPr>
            <a:r>
              <a:rPr lang="en-US" dirty="0" smtClean="0"/>
              <a:t>One of the four outer vertices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8134848"/>
            <a:ext cx="846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FIGURE-standard </a:t>
            </a:r>
            <a:r>
              <a:rPr lang="en-US" dirty="0" err="1" smtClean="0"/>
              <a:t>gaph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-rectangle </a:t>
            </a:r>
            <a:r>
              <a:rPr lang="en-US" dirty="0" err="1" smtClean="0"/>
              <a:t>boundry</a:t>
            </a:r>
            <a:endParaRPr lang="en-US" dirty="0" smtClean="0"/>
          </a:p>
          <a:p>
            <a:endParaRPr lang="nl-NL" dirty="0"/>
          </a:p>
        </p:txBody>
      </p:sp>
      <p:grpSp>
        <p:nvGrpSpPr>
          <p:cNvPr id="5" name="Group 4"/>
          <p:cNvGrpSpPr/>
          <p:nvPr/>
        </p:nvGrpSpPr>
        <p:grpSpPr>
          <a:xfrm>
            <a:off x="836585" y="2288762"/>
            <a:ext cx="3149142" cy="2844607"/>
            <a:chOff x="836585" y="2834643"/>
            <a:chExt cx="3149142" cy="2844607"/>
          </a:xfrm>
        </p:grpSpPr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1196625" y="3225568"/>
              <a:ext cx="2438400" cy="2057400"/>
              <a:chOff x="1776" y="2736"/>
              <a:chExt cx="1536" cy="1296"/>
            </a:xfrm>
          </p:grpSpPr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 flipH="1" flipV="1">
                <a:off x="2304" y="3696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2448" y="350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H="1">
                <a:off x="1824" y="3264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1824" y="3504"/>
                <a:ext cx="48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flipV="1">
                <a:off x="2256" y="2784"/>
                <a:ext cx="24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33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 flipH="1">
                <a:off x="2448" y="3600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 flipV="1">
                <a:off x="2832" y="3504"/>
                <a:ext cx="43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 flipH="1" flipV="1">
                <a:off x="2832" y="3264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2448" y="3504"/>
                <a:ext cx="816" cy="480"/>
              </a:xfrm>
              <a:custGeom>
                <a:avLst/>
                <a:gdLst/>
                <a:ahLst/>
                <a:cxnLst>
                  <a:cxn ang="0">
                    <a:pos x="0" y="480"/>
                  </a:cxn>
                  <a:cxn ang="0">
                    <a:pos x="576" y="384"/>
                  </a:cxn>
                  <a:cxn ang="0">
                    <a:pos x="816" y="0"/>
                  </a:cxn>
                </a:cxnLst>
                <a:rect l="0" t="0" r="r" b="b"/>
                <a:pathLst>
                  <a:path w="816" h="480">
                    <a:moveTo>
                      <a:pt x="0" y="480"/>
                    </a:moveTo>
                    <a:cubicBezTo>
                      <a:pt x="220" y="472"/>
                      <a:pt x="440" y="464"/>
                      <a:pt x="576" y="384"/>
                    </a:cubicBezTo>
                    <a:cubicBezTo>
                      <a:pt x="712" y="304"/>
                      <a:pt x="776" y="64"/>
                      <a:pt x="816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2496" y="2784"/>
                <a:ext cx="768" cy="720"/>
              </a:xfrm>
              <a:custGeom>
                <a:avLst/>
                <a:gdLst/>
                <a:ahLst/>
                <a:cxnLst>
                  <a:cxn ang="0">
                    <a:pos x="768" y="720"/>
                  </a:cxn>
                  <a:cxn ang="0">
                    <a:pos x="576" y="144"/>
                  </a:cxn>
                  <a:cxn ang="0">
                    <a:pos x="0" y="0"/>
                  </a:cxn>
                </a:cxnLst>
                <a:rect l="0" t="0" r="r" b="b"/>
                <a:pathLst>
                  <a:path w="768" h="720">
                    <a:moveTo>
                      <a:pt x="768" y="720"/>
                    </a:moveTo>
                    <a:cubicBezTo>
                      <a:pt x="736" y="492"/>
                      <a:pt x="704" y="264"/>
                      <a:pt x="576" y="144"/>
                    </a:cubicBezTo>
                    <a:cubicBezTo>
                      <a:pt x="448" y="24"/>
                      <a:pt x="224" y="1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36"/>
              <p:cNvSpPr>
                <a:spLocks/>
              </p:cNvSpPr>
              <p:nvPr/>
            </p:nvSpPr>
            <p:spPr bwMode="auto">
              <a:xfrm>
                <a:off x="1808" y="2784"/>
                <a:ext cx="688" cy="720"/>
              </a:xfrm>
              <a:custGeom>
                <a:avLst/>
                <a:gdLst/>
                <a:ahLst/>
                <a:cxnLst>
                  <a:cxn ang="0">
                    <a:pos x="688" y="0"/>
                  </a:cxn>
                  <a:cxn ang="0">
                    <a:pos x="112" y="192"/>
                  </a:cxn>
                  <a:cxn ang="0">
                    <a:pos x="16" y="720"/>
                  </a:cxn>
                </a:cxnLst>
                <a:rect l="0" t="0" r="r" b="b"/>
                <a:pathLst>
                  <a:path w="688" h="720">
                    <a:moveTo>
                      <a:pt x="688" y="0"/>
                    </a:moveTo>
                    <a:cubicBezTo>
                      <a:pt x="456" y="36"/>
                      <a:pt x="224" y="72"/>
                      <a:pt x="112" y="192"/>
                    </a:cubicBezTo>
                    <a:cubicBezTo>
                      <a:pt x="0" y="312"/>
                      <a:pt x="8" y="516"/>
                      <a:pt x="16" y="72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37"/>
              <p:cNvSpPr>
                <a:spLocks/>
              </p:cNvSpPr>
              <p:nvPr/>
            </p:nvSpPr>
            <p:spPr bwMode="auto">
              <a:xfrm>
                <a:off x="1824" y="3504"/>
                <a:ext cx="624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84"/>
                  </a:cxn>
                  <a:cxn ang="0">
                    <a:pos x="624" y="480"/>
                  </a:cxn>
                </a:cxnLst>
                <a:rect l="0" t="0" r="r" b="b"/>
                <a:pathLst>
                  <a:path w="624" h="480">
                    <a:moveTo>
                      <a:pt x="0" y="0"/>
                    </a:moveTo>
                    <a:cubicBezTo>
                      <a:pt x="20" y="152"/>
                      <a:pt x="40" y="304"/>
                      <a:pt x="144" y="384"/>
                    </a:cubicBezTo>
                    <a:cubicBezTo>
                      <a:pt x="248" y="464"/>
                      <a:pt x="436" y="472"/>
                      <a:pt x="624" y="48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Oval 38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Oval 40"/>
              <p:cNvSpPr>
                <a:spLocks noChangeArrowheads="1"/>
              </p:cNvSpPr>
              <p:nvPr/>
            </p:nvSpPr>
            <p:spPr bwMode="auto">
              <a:xfrm>
                <a:off x="2400" y="393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Oval 41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 flipH="1">
                <a:off x="2304" y="3504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 flipH="1" flipV="1">
                <a:off x="2256" y="3264"/>
                <a:ext cx="4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 flipH="1" flipV="1">
                <a:off x="2256" y="326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H="1">
                <a:off x="2496" y="3264"/>
                <a:ext cx="33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33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 flipV="1">
                <a:off x="2832" y="32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0" name="Group 49"/>
              <p:cNvGrpSpPr>
                <a:grpSpLocks/>
              </p:cNvGrpSpPr>
              <p:nvPr/>
            </p:nvGrpSpPr>
            <p:grpSpPr bwMode="auto">
              <a:xfrm>
                <a:off x="2208" y="3216"/>
                <a:ext cx="672" cy="528"/>
                <a:chOff x="1872" y="3360"/>
                <a:chExt cx="672" cy="528"/>
              </a:xfrm>
            </p:grpSpPr>
            <p:sp>
              <p:nvSpPr>
                <p:cNvPr id="41" name="Oval 50"/>
                <p:cNvSpPr>
                  <a:spLocks noChangeArrowheads="1"/>
                </p:cNvSpPr>
                <p:nvPr/>
              </p:nvSpPr>
              <p:spPr bwMode="auto">
                <a:xfrm>
                  <a:off x="2112" y="360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Oval 51"/>
                <p:cNvSpPr>
                  <a:spLocks noChangeArrowheads="1"/>
                </p:cNvSpPr>
                <p:nvPr/>
              </p:nvSpPr>
              <p:spPr bwMode="auto">
                <a:xfrm>
                  <a:off x="2448" y="3696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3" name="Oval 52"/>
                <p:cNvSpPr>
                  <a:spLocks noChangeArrowheads="1"/>
                </p:cNvSpPr>
                <p:nvPr/>
              </p:nvSpPr>
              <p:spPr bwMode="auto">
                <a:xfrm>
                  <a:off x="2448" y="336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1920" y="3792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872" y="336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836585" y="4263514"/>
              <a:ext cx="346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</a:t>
              </a:r>
              <a:endParaRPr lang="nl-NL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02468" y="2834643"/>
              <a:ext cx="31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endParaRPr lang="nl-NL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42938" y="5309918"/>
              <a:ext cx="31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nl-NL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71900" y="4260102"/>
              <a:ext cx="31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nl-NL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36083" y="2091062"/>
            <a:ext cx="3105346" cy="3109263"/>
            <a:chOff x="5067054" y="2834643"/>
            <a:chExt cx="3105346" cy="3109263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7055" y="2834643"/>
              <a:ext cx="3105345" cy="3105345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652120" y="3407972"/>
              <a:ext cx="1935215" cy="1997391"/>
            </a:xfrm>
            <a:prstGeom prst="rect">
              <a:avLst/>
            </a:prstGeom>
            <a:solidFill>
              <a:schemeClr val="accent3"/>
            </a:solidFill>
            <a:ln w="28575" cmpd="sng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58733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87335" y="5366659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705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067054" y="5376970"/>
              <a:ext cx="585065" cy="56693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cxnSp>
          <p:nvCxnSpPr>
            <p:cNvPr id="57" name="Straight Connector 56"/>
            <p:cNvCxnSpPr>
              <a:stCxn id="51" idx="1"/>
              <a:endCxn id="51" idx="3"/>
            </p:cNvCxnSpPr>
            <p:nvPr/>
          </p:nvCxnSpPr>
          <p:spPr bwMode="auto">
            <a:xfrm>
              <a:off x="5652120" y="4384872"/>
              <a:ext cx="1935215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6210055" y="4387315"/>
              <a:ext cx="579" cy="100875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7156396" y="4387315"/>
              <a:ext cx="3954" cy="99351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H="1" flipV="1">
              <a:off x="6720399" y="3426356"/>
              <a:ext cx="2587" cy="95130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468312" y="5814265"/>
            <a:ext cx="797411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The area bounded by the 4 outer rectangles is a rectangle (if the graph has at least 5 vertices)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duals are </a:t>
            </a:r>
            <a:r>
              <a:rPr lang="en-US" dirty="0"/>
              <a:t>not unique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6545" y="2213865"/>
            <a:ext cx="2332728" cy="2650740"/>
            <a:chOff x="476545" y="2213865"/>
            <a:chExt cx="2332728" cy="2650740"/>
          </a:xfrm>
        </p:grpSpPr>
        <p:grpSp>
          <p:nvGrpSpPr>
            <p:cNvPr id="285700" name="Group 4"/>
            <p:cNvGrpSpPr>
              <a:grpSpLocks/>
            </p:cNvGrpSpPr>
            <p:nvPr/>
          </p:nvGrpSpPr>
          <p:grpSpPr bwMode="auto">
            <a:xfrm>
              <a:off x="476545" y="2213865"/>
              <a:ext cx="2332728" cy="2650740"/>
              <a:chOff x="1152" y="1488"/>
              <a:chExt cx="1225" cy="1392"/>
            </a:xfrm>
          </p:grpSpPr>
          <p:sp>
            <p:nvSpPr>
              <p:cNvPr id="285701" name="Rectangle 5"/>
              <p:cNvSpPr>
                <a:spLocks noChangeArrowheads="1"/>
              </p:cNvSpPr>
              <p:nvPr/>
            </p:nvSpPr>
            <p:spPr bwMode="auto">
              <a:xfrm>
                <a:off x="1327" y="2184"/>
                <a:ext cx="292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2" name="Rectangle 6"/>
              <p:cNvSpPr>
                <a:spLocks noChangeArrowheads="1"/>
              </p:cNvSpPr>
              <p:nvPr/>
            </p:nvSpPr>
            <p:spPr bwMode="auto">
              <a:xfrm>
                <a:off x="1619" y="2184"/>
                <a:ext cx="292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3" name="Rectangle 7"/>
              <p:cNvSpPr>
                <a:spLocks noChangeArrowheads="1"/>
              </p:cNvSpPr>
              <p:nvPr/>
            </p:nvSpPr>
            <p:spPr bwMode="auto">
              <a:xfrm>
                <a:off x="1911" y="2184"/>
                <a:ext cx="291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4" name="Rectangle 8"/>
              <p:cNvSpPr>
                <a:spLocks noChangeArrowheads="1"/>
              </p:cNvSpPr>
              <p:nvPr/>
            </p:nvSpPr>
            <p:spPr bwMode="auto">
              <a:xfrm>
                <a:off x="1794" y="1662"/>
                <a:ext cx="408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5" name="Rectangle 9"/>
              <p:cNvSpPr>
                <a:spLocks noChangeArrowheads="1"/>
              </p:cNvSpPr>
              <p:nvPr/>
            </p:nvSpPr>
            <p:spPr bwMode="auto">
              <a:xfrm>
                <a:off x="1327" y="1662"/>
                <a:ext cx="467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6" name="Rectangle 10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1225" cy="17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7" name="Rectangle 11"/>
              <p:cNvSpPr>
                <a:spLocks noChangeArrowheads="1"/>
              </p:cNvSpPr>
              <p:nvPr/>
            </p:nvSpPr>
            <p:spPr bwMode="auto">
              <a:xfrm>
                <a:off x="1152" y="1662"/>
                <a:ext cx="175" cy="10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8" name="Rectangle 12"/>
              <p:cNvSpPr>
                <a:spLocks noChangeArrowheads="1"/>
              </p:cNvSpPr>
              <p:nvPr/>
            </p:nvSpPr>
            <p:spPr bwMode="auto">
              <a:xfrm>
                <a:off x="2202" y="1662"/>
                <a:ext cx="175" cy="10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09" name="Rectangle 13"/>
              <p:cNvSpPr>
                <a:spLocks noChangeArrowheads="1"/>
              </p:cNvSpPr>
              <p:nvPr/>
            </p:nvSpPr>
            <p:spPr bwMode="auto">
              <a:xfrm>
                <a:off x="1152" y="2706"/>
                <a:ext cx="1225" cy="17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466655" y="3859152"/>
              <a:ext cx="27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NL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45688" y="2857555"/>
              <a:ext cx="11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NL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79732" y="2213865"/>
            <a:ext cx="2332728" cy="2650740"/>
            <a:chOff x="6379732" y="2213865"/>
            <a:chExt cx="2332728" cy="2650740"/>
          </a:xfrm>
        </p:grpSpPr>
        <p:grpSp>
          <p:nvGrpSpPr>
            <p:cNvPr id="285710" name="Group 14"/>
            <p:cNvGrpSpPr>
              <a:grpSpLocks/>
            </p:cNvGrpSpPr>
            <p:nvPr/>
          </p:nvGrpSpPr>
          <p:grpSpPr bwMode="auto">
            <a:xfrm>
              <a:off x="6379732" y="2213865"/>
              <a:ext cx="2332728" cy="2650740"/>
              <a:chOff x="2903" y="1488"/>
              <a:chExt cx="1225" cy="1392"/>
            </a:xfrm>
          </p:grpSpPr>
          <p:sp>
            <p:nvSpPr>
              <p:cNvPr id="285711" name="Rectangle 15"/>
              <p:cNvSpPr>
                <a:spLocks noChangeArrowheads="1"/>
              </p:cNvSpPr>
              <p:nvPr/>
            </p:nvSpPr>
            <p:spPr bwMode="auto">
              <a:xfrm>
                <a:off x="3078" y="2184"/>
                <a:ext cx="291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2" name="Rectangle 16"/>
              <p:cNvSpPr>
                <a:spLocks noChangeArrowheads="1"/>
              </p:cNvSpPr>
              <p:nvPr/>
            </p:nvSpPr>
            <p:spPr bwMode="auto">
              <a:xfrm>
                <a:off x="3369" y="2184"/>
                <a:ext cx="234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3" name="Rectangle 17"/>
              <p:cNvSpPr>
                <a:spLocks noChangeArrowheads="1"/>
              </p:cNvSpPr>
              <p:nvPr/>
            </p:nvSpPr>
            <p:spPr bwMode="auto">
              <a:xfrm>
                <a:off x="3603" y="2300"/>
                <a:ext cx="350" cy="4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4" name="Rectangle 18"/>
              <p:cNvSpPr>
                <a:spLocks noChangeArrowheads="1"/>
              </p:cNvSpPr>
              <p:nvPr/>
            </p:nvSpPr>
            <p:spPr bwMode="auto">
              <a:xfrm>
                <a:off x="3603" y="1662"/>
                <a:ext cx="350" cy="6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5" name="Rectangle 19"/>
              <p:cNvSpPr>
                <a:spLocks noChangeArrowheads="1"/>
              </p:cNvSpPr>
              <p:nvPr/>
            </p:nvSpPr>
            <p:spPr bwMode="auto">
              <a:xfrm>
                <a:off x="3078" y="1662"/>
                <a:ext cx="525" cy="5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6" name="Rectangle 20"/>
              <p:cNvSpPr>
                <a:spLocks noChangeArrowheads="1"/>
              </p:cNvSpPr>
              <p:nvPr/>
            </p:nvSpPr>
            <p:spPr bwMode="auto">
              <a:xfrm>
                <a:off x="2903" y="1488"/>
                <a:ext cx="1225" cy="17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7" name="Rectangle 21"/>
              <p:cNvSpPr>
                <a:spLocks noChangeArrowheads="1"/>
              </p:cNvSpPr>
              <p:nvPr/>
            </p:nvSpPr>
            <p:spPr bwMode="auto">
              <a:xfrm>
                <a:off x="2903" y="1662"/>
                <a:ext cx="175" cy="10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8" name="Rectangle 22"/>
              <p:cNvSpPr>
                <a:spLocks noChangeArrowheads="1"/>
              </p:cNvSpPr>
              <p:nvPr/>
            </p:nvSpPr>
            <p:spPr bwMode="auto">
              <a:xfrm>
                <a:off x="3953" y="1662"/>
                <a:ext cx="175" cy="10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19" name="Rectangle 23"/>
              <p:cNvSpPr>
                <a:spLocks noChangeArrowheads="1"/>
              </p:cNvSpPr>
              <p:nvPr/>
            </p:nvSpPr>
            <p:spPr bwMode="auto">
              <a:xfrm>
                <a:off x="2903" y="2706"/>
                <a:ext cx="1225" cy="17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318767" y="3870579"/>
              <a:ext cx="27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NL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17124" y="2962814"/>
              <a:ext cx="11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NL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14209" y="2305270"/>
            <a:ext cx="2924954" cy="2467930"/>
            <a:chOff x="3114209" y="2305270"/>
            <a:chExt cx="2924954" cy="2467930"/>
          </a:xfrm>
        </p:grpSpPr>
        <p:grpSp>
          <p:nvGrpSpPr>
            <p:cNvPr id="285720" name="Group 24"/>
            <p:cNvGrpSpPr>
              <a:grpSpLocks/>
            </p:cNvGrpSpPr>
            <p:nvPr/>
          </p:nvGrpSpPr>
          <p:grpSpPr bwMode="auto">
            <a:xfrm>
              <a:off x="3114209" y="2305270"/>
              <a:ext cx="2924954" cy="2467930"/>
              <a:chOff x="1776" y="2736"/>
              <a:chExt cx="1536" cy="1296"/>
            </a:xfrm>
          </p:grpSpPr>
          <p:sp>
            <p:nvSpPr>
              <p:cNvPr id="285721" name="Line 25"/>
              <p:cNvSpPr>
                <a:spLocks noChangeShapeType="1"/>
              </p:cNvSpPr>
              <p:nvPr/>
            </p:nvSpPr>
            <p:spPr bwMode="auto">
              <a:xfrm flipH="1" flipV="1">
                <a:off x="2304" y="3696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2" name="Line 26"/>
              <p:cNvSpPr>
                <a:spLocks noChangeShapeType="1"/>
              </p:cNvSpPr>
              <p:nvPr/>
            </p:nvSpPr>
            <p:spPr bwMode="auto">
              <a:xfrm flipV="1">
                <a:off x="2448" y="350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3" name="Line 27"/>
              <p:cNvSpPr>
                <a:spLocks noChangeShapeType="1"/>
              </p:cNvSpPr>
              <p:nvPr/>
            </p:nvSpPr>
            <p:spPr bwMode="auto">
              <a:xfrm flipH="1">
                <a:off x="1824" y="3264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4" name="Line 28"/>
              <p:cNvSpPr>
                <a:spLocks noChangeShapeType="1"/>
              </p:cNvSpPr>
              <p:nvPr/>
            </p:nvSpPr>
            <p:spPr bwMode="auto">
              <a:xfrm>
                <a:off x="1824" y="3504"/>
                <a:ext cx="48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5" name="Line 29"/>
              <p:cNvSpPr>
                <a:spLocks noChangeShapeType="1"/>
              </p:cNvSpPr>
              <p:nvPr/>
            </p:nvSpPr>
            <p:spPr bwMode="auto">
              <a:xfrm flipV="1">
                <a:off x="2256" y="2784"/>
                <a:ext cx="24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6" name="Line 30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33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7" name="Line 31"/>
              <p:cNvSpPr>
                <a:spLocks noChangeShapeType="1"/>
              </p:cNvSpPr>
              <p:nvPr/>
            </p:nvSpPr>
            <p:spPr bwMode="auto">
              <a:xfrm flipH="1">
                <a:off x="2448" y="3600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8" name="Line 32"/>
              <p:cNvSpPr>
                <a:spLocks noChangeShapeType="1"/>
              </p:cNvSpPr>
              <p:nvPr/>
            </p:nvSpPr>
            <p:spPr bwMode="auto">
              <a:xfrm flipV="1">
                <a:off x="2832" y="3504"/>
                <a:ext cx="43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29" name="Line 33"/>
              <p:cNvSpPr>
                <a:spLocks noChangeShapeType="1"/>
              </p:cNvSpPr>
              <p:nvPr/>
            </p:nvSpPr>
            <p:spPr bwMode="auto">
              <a:xfrm flipH="1" flipV="1">
                <a:off x="2832" y="3264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0" name="Freeform 34"/>
              <p:cNvSpPr>
                <a:spLocks/>
              </p:cNvSpPr>
              <p:nvPr/>
            </p:nvSpPr>
            <p:spPr bwMode="auto">
              <a:xfrm>
                <a:off x="2448" y="3504"/>
                <a:ext cx="816" cy="480"/>
              </a:xfrm>
              <a:custGeom>
                <a:avLst/>
                <a:gdLst/>
                <a:ahLst/>
                <a:cxnLst>
                  <a:cxn ang="0">
                    <a:pos x="0" y="480"/>
                  </a:cxn>
                  <a:cxn ang="0">
                    <a:pos x="576" y="384"/>
                  </a:cxn>
                  <a:cxn ang="0">
                    <a:pos x="816" y="0"/>
                  </a:cxn>
                </a:cxnLst>
                <a:rect l="0" t="0" r="r" b="b"/>
                <a:pathLst>
                  <a:path w="816" h="480">
                    <a:moveTo>
                      <a:pt x="0" y="480"/>
                    </a:moveTo>
                    <a:cubicBezTo>
                      <a:pt x="220" y="472"/>
                      <a:pt x="440" y="464"/>
                      <a:pt x="576" y="384"/>
                    </a:cubicBezTo>
                    <a:cubicBezTo>
                      <a:pt x="712" y="304"/>
                      <a:pt x="776" y="64"/>
                      <a:pt x="816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1" name="Freeform 35"/>
              <p:cNvSpPr>
                <a:spLocks/>
              </p:cNvSpPr>
              <p:nvPr/>
            </p:nvSpPr>
            <p:spPr bwMode="auto">
              <a:xfrm>
                <a:off x="2496" y="2784"/>
                <a:ext cx="768" cy="720"/>
              </a:xfrm>
              <a:custGeom>
                <a:avLst/>
                <a:gdLst/>
                <a:ahLst/>
                <a:cxnLst>
                  <a:cxn ang="0">
                    <a:pos x="768" y="720"/>
                  </a:cxn>
                  <a:cxn ang="0">
                    <a:pos x="576" y="144"/>
                  </a:cxn>
                  <a:cxn ang="0">
                    <a:pos x="0" y="0"/>
                  </a:cxn>
                </a:cxnLst>
                <a:rect l="0" t="0" r="r" b="b"/>
                <a:pathLst>
                  <a:path w="768" h="720">
                    <a:moveTo>
                      <a:pt x="768" y="720"/>
                    </a:moveTo>
                    <a:cubicBezTo>
                      <a:pt x="736" y="492"/>
                      <a:pt x="704" y="264"/>
                      <a:pt x="576" y="144"/>
                    </a:cubicBezTo>
                    <a:cubicBezTo>
                      <a:pt x="448" y="24"/>
                      <a:pt x="224" y="12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2" name="Freeform 36"/>
              <p:cNvSpPr>
                <a:spLocks/>
              </p:cNvSpPr>
              <p:nvPr/>
            </p:nvSpPr>
            <p:spPr bwMode="auto">
              <a:xfrm>
                <a:off x="1808" y="2784"/>
                <a:ext cx="688" cy="720"/>
              </a:xfrm>
              <a:custGeom>
                <a:avLst/>
                <a:gdLst/>
                <a:ahLst/>
                <a:cxnLst>
                  <a:cxn ang="0">
                    <a:pos x="688" y="0"/>
                  </a:cxn>
                  <a:cxn ang="0">
                    <a:pos x="112" y="192"/>
                  </a:cxn>
                  <a:cxn ang="0">
                    <a:pos x="16" y="720"/>
                  </a:cxn>
                </a:cxnLst>
                <a:rect l="0" t="0" r="r" b="b"/>
                <a:pathLst>
                  <a:path w="688" h="720">
                    <a:moveTo>
                      <a:pt x="688" y="0"/>
                    </a:moveTo>
                    <a:cubicBezTo>
                      <a:pt x="456" y="36"/>
                      <a:pt x="224" y="72"/>
                      <a:pt x="112" y="192"/>
                    </a:cubicBezTo>
                    <a:cubicBezTo>
                      <a:pt x="0" y="312"/>
                      <a:pt x="8" y="516"/>
                      <a:pt x="16" y="72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3" name="Freeform 37"/>
              <p:cNvSpPr>
                <a:spLocks/>
              </p:cNvSpPr>
              <p:nvPr/>
            </p:nvSpPr>
            <p:spPr bwMode="auto">
              <a:xfrm>
                <a:off x="1824" y="3504"/>
                <a:ext cx="624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84"/>
                  </a:cxn>
                  <a:cxn ang="0">
                    <a:pos x="624" y="480"/>
                  </a:cxn>
                </a:cxnLst>
                <a:rect l="0" t="0" r="r" b="b"/>
                <a:pathLst>
                  <a:path w="624" h="480">
                    <a:moveTo>
                      <a:pt x="0" y="0"/>
                    </a:moveTo>
                    <a:cubicBezTo>
                      <a:pt x="20" y="152"/>
                      <a:pt x="40" y="304"/>
                      <a:pt x="144" y="384"/>
                    </a:cubicBezTo>
                    <a:cubicBezTo>
                      <a:pt x="248" y="464"/>
                      <a:pt x="436" y="472"/>
                      <a:pt x="624" y="48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4" name="Oval 38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35" name="Oval 3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36" name="Oval 40"/>
              <p:cNvSpPr>
                <a:spLocks noChangeArrowheads="1"/>
              </p:cNvSpPr>
              <p:nvPr/>
            </p:nvSpPr>
            <p:spPr bwMode="auto">
              <a:xfrm>
                <a:off x="2400" y="393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37" name="Oval 41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38" name="Line 42"/>
              <p:cNvSpPr>
                <a:spLocks noChangeShapeType="1"/>
              </p:cNvSpPr>
              <p:nvPr/>
            </p:nvSpPr>
            <p:spPr bwMode="auto">
              <a:xfrm flipH="1">
                <a:off x="2304" y="3504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39" name="Line 43"/>
              <p:cNvSpPr>
                <a:spLocks noChangeShapeType="1"/>
              </p:cNvSpPr>
              <p:nvPr/>
            </p:nvSpPr>
            <p:spPr bwMode="auto">
              <a:xfrm flipH="1" flipV="1">
                <a:off x="2256" y="3264"/>
                <a:ext cx="4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40" name="Line 44"/>
              <p:cNvSpPr>
                <a:spLocks noChangeShapeType="1"/>
              </p:cNvSpPr>
              <p:nvPr/>
            </p:nvSpPr>
            <p:spPr bwMode="auto">
              <a:xfrm flipH="1" flipV="1">
                <a:off x="2256" y="326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41" name="Line 45"/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42" name="Line 46"/>
              <p:cNvSpPr>
                <a:spLocks noChangeShapeType="1"/>
              </p:cNvSpPr>
              <p:nvPr/>
            </p:nvSpPr>
            <p:spPr bwMode="auto">
              <a:xfrm flipH="1">
                <a:off x="2496" y="3264"/>
                <a:ext cx="33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43" name="Line 47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33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744" name="Line 48"/>
              <p:cNvSpPr>
                <a:spLocks noChangeShapeType="1"/>
              </p:cNvSpPr>
              <p:nvPr/>
            </p:nvSpPr>
            <p:spPr bwMode="auto">
              <a:xfrm flipV="1">
                <a:off x="2832" y="32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85745" name="Group 49"/>
              <p:cNvGrpSpPr>
                <a:grpSpLocks/>
              </p:cNvGrpSpPr>
              <p:nvPr/>
            </p:nvGrpSpPr>
            <p:grpSpPr bwMode="auto">
              <a:xfrm>
                <a:off x="2208" y="3216"/>
                <a:ext cx="672" cy="528"/>
                <a:chOff x="1872" y="3360"/>
                <a:chExt cx="672" cy="528"/>
              </a:xfrm>
            </p:grpSpPr>
            <p:sp>
              <p:nvSpPr>
                <p:cNvPr id="285746" name="Oval 50"/>
                <p:cNvSpPr>
                  <a:spLocks noChangeArrowheads="1"/>
                </p:cNvSpPr>
                <p:nvPr/>
              </p:nvSpPr>
              <p:spPr bwMode="auto">
                <a:xfrm>
                  <a:off x="2112" y="360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85747" name="Oval 51"/>
                <p:cNvSpPr>
                  <a:spLocks noChangeArrowheads="1"/>
                </p:cNvSpPr>
                <p:nvPr/>
              </p:nvSpPr>
              <p:spPr bwMode="auto">
                <a:xfrm>
                  <a:off x="2448" y="3696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85748" name="Oval 52"/>
                <p:cNvSpPr>
                  <a:spLocks noChangeArrowheads="1"/>
                </p:cNvSpPr>
                <p:nvPr/>
              </p:nvSpPr>
              <p:spPr bwMode="auto">
                <a:xfrm>
                  <a:off x="2448" y="336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85749" name="Oval 53"/>
                <p:cNvSpPr>
                  <a:spLocks noChangeArrowheads="1"/>
                </p:cNvSpPr>
                <p:nvPr/>
              </p:nvSpPr>
              <p:spPr bwMode="auto">
                <a:xfrm>
                  <a:off x="1920" y="3792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85750" name="Oval 54"/>
                <p:cNvSpPr>
                  <a:spLocks noChangeArrowheads="1"/>
                </p:cNvSpPr>
                <p:nvPr/>
              </p:nvSpPr>
              <p:spPr bwMode="auto">
                <a:xfrm>
                  <a:off x="1872" y="3360"/>
                  <a:ext cx="96" cy="96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5211443" y="2962814"/>
              <a:ext cx="11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NL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54861" y="3560465"/>
              <a:ext cx="27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</a:t>
            </a:r>
            <a:r>
              <a:rPr lang="en-US" dirty="0" smtClean="0"/>
              <a:t>choice of rectangle sizes 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 has the same adjacencies with the same orientation.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Uses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cartogram animations</a:t>
            </a:r>
            <a:r>
              <a:rPr lang="en-US" dirty="0"/>
              <a:t>; </a:t>
            </a:r>
            <a:r>
              <a:rPr lang="en-US" dirty="0" smtClean="0"/>
              <a:t>one chip design – multiple editions</a:t>
            </a:r>
            <a:endParaRPr lang="en-US" dirty="0"/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3799</TotalTime>
  <Words>1355</Words>
  <Application>Microsoft Office PowerPoint</Application>
  <PresentationFormat>On-screen Show (4:3)</PresentationFormat>
  <Paragraphs>358</Paragraphs>
  <Slides>46</Slides>
  <Notes>43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Book Antiqua</vt:lpstr>
      <vt:lpstr>TUE Meta</vt:lpstr>
      <vt:lpstr>Wingdings</vt:lpstr>
      <vt:lpstr>TUe special blue</vt:lpstr>
      <vt:lpstr>k-sided rectangular duals</vt:lpstr>
      <vt:lpstr>Rectangular Layout</vt:lpstr>
      <vt:lpstr>Applications</vt:lpstr>
      <vt:lpstr>Applications</vt:lpstr>
      <vt:lpstr>Rectangular duals</vt:lpstr>
      <vt:lpstr>Valid graphs</vt:lpstr>
      <vt:lpstr>Polar vertices</vt:lpstr>
      <vt:lpstr>Rectangular duals are not unique</vt:lpstr>
      <vt:lpstr>Area-universal layouts</vt:lpstr>
      <vt:lpstr>Maximal segments</vt:lpstr>
      <vt:lpstr>One-sided layouts</vt:lpstr>
      <vt:lpstr>One-sided layouts</vt:lpstr>
      <vt:lpstr>One-sided duals?</vt:lpstr>
      <vt:lpstr>One-sided duals</vt:lpstr>
      <vt:lpstr>k-sided duals</vt:lpstr>
      <vt:lpstr>Are they better?</vt:lpstr>
      <vt:lpstr>Separating 4-cycles</vt:lpstr>
      <vt:lpstr>Results</vt:lpstr>
      <vt:lpstr>Regular Edge Labelings</vt:lpstr>
      <vt:lpstr>Regular Edge Labelling</vt:lpstr>
      <vt:lpstr>Exterior vertex condition </vt:lpstr>
      <vt:lpstr>Interior vertex condition</vt:lpstr>
      <vt:lpstr>No mono-colored triangles</vt:lpstr>
      <vt:lpstr>Separating 4-cycle</vt:lpstr>
      <vt:lpstr>Separating 4-cycle</vt:lpstr>
      <vt:lpstr>Blue graph</vt:lpstr>
      <vt:lpstr>Red graph</vt:lpstr>
      <vt:lpstr>k-sided regular edge labeling</vt:lpstr>
      <vt:lpstr>Result 1</vt:lpstr>
      <vt:lpstr>Dual that is not k-sided</vt:lpstr>
      <vt:lpstr>Dual that is not k-sided</vt:lpstr>
      <vt:lpstr>Dual that is not k-sided</vt:lpstr>
      <vt:lpstr>Result 2</vt:lpstr>
      <vt:lpstr>Algorithm</vt:lpstr>
      <vt:lpstr>Step 1: Sweepcycle algorithm</vt:lpstr>
      <vt:lpstr>Problem: Not vertically one-sided</vt:lpstr>
      <vt:lpstr>Step 2: Flip blue Z’s</vt:lpstr>
      <vt:lpstr>Problem: Large blue faces</vt:lpstr>
      <vt:lpstr>Step 3: Flip Topfans</vt:lpstr>
      <vt:lpstr>Step 3: Flip topfans</vt:lpstr>
      <vt:lpstr>Step 3: Flip Topfans</vt:lpstr>
      <vt:lpstr>Problem: Blue faces without topfans</vt:lpstr>
      <vt:lpstr>Step 4: Subdivide blue faces</vt:lpstr>
      <vt:lpstr>Conclusion</vt:lpstr>
      <vt:lpstr>Example Execution</vt:lpstr>
      <vt:lpstr>Try out for small grpahic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248</cp:revision>
  <cp:lastPrinted>2016-12-12T22:24:58Z</cp:lastPrinted>
  <dcterms:created xsi:type="dcterms:W3CDTF">2009-03-30T17:10:16Z</dcterms:created>
  <dcterms:modified xsi:type="dcterms:W3CDTF">2017-03-09T07:42:22Z</dcterms:modified>
</cp:coreProperties>
</file>