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260" r:id="rId4"/>
    <p:sldId id="261" r:id="rId5"/>
    <p:sldId id="262" r:id="rId6"/>
    <p:sldId id="268" r:id="rId7"/>
    <p:sldId id="263" r:id="rId8"/>
    <p:sldId id="264" r:id="rId9"/>
    <p:sldId id="265" r:id="rId10"/>
    <p:sldId id="266" r:id="rId11"/>
    <p:sldId id="300" r:id="rId12"/>
    <p:sldId id="280" r:id="rId13"/>
    <p:sldId id="283" r:id="rId14"/>
    <p:sldId id="281" r:id="rId15"/>
    <p:sldId id="270" r:id="rId16"/>
    <p:sldId id="285" r:id="rId17"/>
    <p:sldId id="288" r:id="rId18"/>
    <p:sldId id="291" r:id="rId19"/>
    <p:sldId id="292" r:id="rId20"/>
    <p:sldId id="289" r:id="rId21"/>
    <p:sldId id="290" r:id="rId22"/>
    <p:sldId id="282" r:id="rId23"/>
    <p:sldId id="293" r:id="rId24"/>
    <p:sldId id="294" r:id="rId25"/>
    <p:sldId id="295" r:id="rId26"/>
    <p:sldId id="296" r:id="rId27"/>
    <p:sldId id="297" r:id="rId28"/>
    <p:sldId id="298" r:id="rId29"/>
  </p:sldIdLst>
  <p:sldSz cx="9144000" cy="6858000" type="screen4x3"/>
  <p:notesSz cx="6858000" cy="994568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  <a:srgbClr val="B2B2B2"/>
    <a:srgbClr val="53A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5" autoAdjust="0"/>
    <p:restoredTop sz="76663" autoAdjust="0"/>
  </p:normalViewPr>
  <p:slideViewPr>
    <p:cSldViewPr>
      <p:cViewPr varScale="1">
        <p:scale>
          <a:sx n="68" d="100"/>
          <a:sy n="68" d="100"/>
        </p:scale>
        <p:origin x="13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3CD12-12CD-449E-89BB-1C0D7A1D12E5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570B9-2F80-4099-9D60-B9D86C7C278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240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202"/>
            <a:ext cx="5486400" cy="447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678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6678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6A92EF-677D-47DA-92B4-68BA969D3BA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891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184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-is this one-sided?</a:t>
            </a:r>
          </a:p>
          <a:p>
            <a:r>
              <a:rPr lang="en-US" dirty="0" smtClean="0"/>
              <a:t>-no!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4124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-soon; introduce</a:t>
            </a:r>
            <a:r>
              <a:rPr lang="en-US" baseline="0" dirty="0" smtClean="0"/>
              <a:t> graphs as describing adjacencies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separating cycle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0418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7C068-FB1C-4B68-987E-42F97794D7B9}" type="slidenum">
              <a:rPr lang="nl-NL"/>
              <a:pPr/>
              <a:t>11</a:t>
            </a:fld>
            <a:endParaRPr lang="nl-NL" dirty="0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5175"/>
            <a:ext cx="4994275" cy="3746500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7" y="4739742"/>
            <a:ext cx="5033963" cy="4432392"/>
          </a:xfrm>
        </p:spPr>
        <p:txBody>
          <a:bodyPr/>
          <a:lstStyle/>
          <a:p>
            <a:r>
              <a:rPr lang="en-GB" dirty="0" smtClean="0"/>
              <a:t>-why?</a:t>
            </a:r>
            <a:r>
              <a:rPr lang="en-GB" baseline="0" dirty="0" smtClean="0"/>
              <a:t> Describe adjacencies as a graph</a:t>
            </a:r>
            <a:endParaRPr lang="en-GB" dirty="0" smtClean="0"/>
          </a:p>
          <a:p>
            <a:r>
              <a:rPr lang="en-GB" dirty="0" smtClean="0"/>
              <a:t>-</a:t>
            </a:r>
            <a:r>
              <a:rPr lang="en-GB" dirty="0" err="1" smtClean="0"/>
              <a:t>de</a:t>
            </a:r>
            <a:r>
              <a:rPr lang="en-GB" baseline="0" dirty="0" err="1" smtClean="0"/>
              <a:t>f</a:t>
            </a:r>
            <a:r>
              <a:rPr lang="en-GB" baseline="0" dirty="0" smtClean="0"/>
              <a:t> rectangular layout</a:t>
            </a:r>
          </a:p>
          <a:p>
            <a:r>
              <a:rPr lang="en-GB" baseline="0" dirty="0" smtClean="0"/>
              <a:t>-two requirements</a:t>
            </a:r>
          </a:p>
          <a:p>
            <a:r>
              <a:rPr lang="en-GB" baseline="0" dirty="0" smtClean="0"/>
              <a:t>-why is no </a:t>
            </a:r>
            <a:r>
              <a:rPr lang="en-GB" baseline="0" dirty="0" err="1" smtClean="0"/>
              <a:t>sep</a:t>
            </a:r>
            <a:r>
              <a:rPr lang="en-GB" baseline="0" dirty="0" smtClean="0"/>
              <a:t> tri necessary?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91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-only consider graphs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fullfiling</a:t>
            </a:r>
            <a:r>
              <a:rPr lang="en-US" baseline="0" dirty="0" smtClean="0"/>
              <a:t> the requirements;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poles</a:t>
            </a:r>
          </a:p>
          <a:p>
            <a:r>
              <a:rPr lang="en-US" baseline="0" dirty="0" smtClean="0"/>
              <a:t>-we can sometimes make them</a:t>
            </a:r>
          </a:p>
          <a:p>
            <a:r>
              <a:rPr lang="en-US" baseline="0" dirty="0" smtClean="0"/>
              <a:t>-area surrounded by poles is a rectangle</a:t>
            </a:r>
          </a:p>
          <a:p>
            <a:r>
              <a:rPr lang="en-US" baseline="0" dirty="0" smtClean="0"/>
              <a:t>-convention naming of poles </a:t>
            </a:r>
          </a:p>
          <a:p>
            <a:r>
              <a:rPr lang="en-US" baseline="0" dirty="0" smtClean="0"/>
              <a:t>-adjacencies between poles don’t matter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7219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nonunique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6514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-uniquely determined by a equivalence class of layouts (and turns out reverse)</a:t>
            </a:r>
          </a:p>
          <a:p>
            <a:r>
              <a:rPr lang="en-US" baseline="0" dirty="0" smtClean="0"/>
              <a:t>-first how to make using a dual</a:t>
            </a:r>
          </a:p>
          <a:p>
            <a:r>
              <a:rPr lang="en-US" baseline="0" dirty="0" smtClean="0"/>
              <a:t>-when blue edge</a:t>
            </a:r>
          </a:p>
          <a:p>
            <a:r>
              <a:rPr lang="en-US" baseline="0" dirty="0" smtClean="0"/>
              <a:t>-when red edge</a:t>
            </a:r>
          </a:p>
          <a:p>
            <a:r>
              <a:rPr lang="en-US" baseline="0" dirty="0" smtClean="0"/>
              <a:t>-ignore outer face</a:t>
            </a:r>
          </a:p>
          <a:p>
            <a:r>
              <a:rPr lang="en-US" baseline="0" dirty="0" smtClean="0"/>
              <a:t>-we will show 5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06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-outer</a:t>
            </a:r>
            <a:r>
              <a:rPr lang="en-US" baseline="0" dirty="0" smtClean="0"/>
              <a:t> vertices are frame</a:t>
            </a:r>
          </a:p>
          <a:p>
            <a:r>
              <a:rPr lang="en-US" baseline="0" dirty="0" smtClean="0"/>
              <a:t>-top one all red incoming</a:t>
            </a:r>
          </a:p>
          <a:p>
            <a:r>
              <a:rPr lang="en-US" baseline="0" dirty="0" smtClean="0"/>
              <a:t>-right one all blue incoming</a:t>
            </a:r>
          </a:p>
          <a:p>
            <a:r>
              <a:rPr lang="en-US" baseline="0" dirty="0" smtClean="0"/>
              <a:t>-same </a:t>
            </a:r>
            <a:r>
              <a:rPr lang="en-US" baseline="0" dirty="0" err="1" smtClean="0"/>
              <a:t>arg</a:t>
            </a:r>
            <a:r>
              <a:rPr lang="en-US" baseline="0" dirty="0" smtClean="0"/>
              <a:t> for other two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618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-surrounded on all</a:t>
            </a:r>
            <a:r>
              <a:rPr lang="en-US" baseline="0" dirty="0" smtClean="0"/>
              <a:t> sides by rectangles</a:t>
            </a:r>
          </a:p>
          <a:p>
            <a:r>
              <a:rPr lang="en-US" baseline="0" dirty="0" smtClean="0"/>
              <a:t>- These two properties are sufficient; algorithm by Kant and He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926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-three more</a:t>
            </a:r>
            <a:r>
              <a:rPr lang="en-US" baseline="0" dirty="0" smtClean="0"/>
              <a:t> props</a:t>
            </a:r>
          </a:p>
          <a:p>
            <a:r>
              <a:rPr lang="en-US" baseline="0" dirty="0" smtClean="0"/>
              <a:t>-clear in dual: no leftmost rectangle</a:t>
            </a:r>
          </a:p>
          <a:p>
            <a:r>
              <a:rPr lang="en-US" baseline="0" dirty="0" smtClean="0"/>
              <a:t>-in </a:t>
            </a:r>
            <a:r>
              <a:rPr lang="en-US" baseline="0" dirty="0" err="1" smtClean="0"/>
              <a:t>rel</a:t>
            </a:r>
            <a:r>
              <a:rPr lang="en-US" baseline="0" dirty="0" smtClean="0"/>
              <a:t>; cycle in </a:t>
            </a:r>
            <a:r>
              <a:rPr lang="en-US" baseline="0" dirty="0" err="1" smtClean="0"/>
              <a:t>cyle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423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Clear in dual; three </a:t>
            </a:r>
            <a:r>
              <a:rPr lang="en-US" baseline="0" dirty="0" err="1" smtClean="0"/>
              <a:t>rects</a:t>
            </a:r>
            <a:r>
              <a:rPr lang="en-US" baseline="0" dirty="0" smtClean="0"/>
              <a:t> all </a:t>
            </a:r>
            <a:r>
              <a:rPr lang="en-US" baseline="0" dirty="0" err="1" smtClean="0"/>
              <a:t>hor</a:t>
            </a:r>
            <a:r>
              <a:rPr lang="en-US" baseline="0" dirty="0" smtClean="0"/>
              <a:t> adjacent to each other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Clear in REL; skip red part of interior vertex condition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475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-definition rectangular layout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3645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-state</a:t>
            </a:r>
          </a:p>
          <a:p>
            <a:r>
              <a:rPr lang="en-US" baseline="0" dirty="0" smtClean="0"/>
              <a:t>-due to rectangular frame (one single rectangle must be above etc.)</a:t>
            </a:r>
          </a:p>
          <a:p>
            <a:r>
              <a:rPr lang="en-US" baseline="0" dirty="0" smtClean="0"/>
              <a:t>-similar to exterior vertex </a:t>
            </a:r>
            <a:r>
              <a:rPr lang="en-US" baseline="0" dirty="0" err="1" smtClean="0"/>
              <a:t>condion</a:t>
            </a:r>
            <a:r>
              <a:rPr lang="en-US" baseline="0" dirty="0" smtClean="0"/>
              <a:t> (but degree </a:t>
            </a:r>
            <a:r>
              <a:rPr lang="en-US" baseline="0" smtClean="0"/>
              <a:t>of re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5090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-another example</a:t>
            </a:r>
          </a:p>
          <a:p>
            <a:r>
              <a:rPr lang="en-US" baseline="0" dirty="0" smtClean="0"/>
              <a:t>-pole, so no degree of freedom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3695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Logical question in our</a:t>
            </a:r>
            <a:r>
              <a:rPr lang="en-US" baseline="0" dirty="0" smtClean="0"/>
              <a:t> quest for area-universal duals</a:t>
            </a:r>
            <a:endParaRPr lang="en-US" dirty="0" smtClean="0"/>
          </a:p>
          <a:p>
            <a:r>
              <a:rPr lang="en-US" dirty="0" smtClean="0"/>
              <a:t>- Not true, Via enumeration of </a:t>
            </a:r>
            <a:r>
              <a:rPr lang="en-US" dirty="0" err="1" smtClean="0"/>
              <a:t>rels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423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-nex</a:t>
            </a:r>
            <a:r>
              <a:rPr lang="en-US" baseline="0" dirty="0" smtClean="0"/>
              <a:t>t best thing?</a:t>
            </a:r>
          </a:p>
          <a:p>
            <a:r>
              <a:rPr lang="en-US" baseline="0" dirty="0" smtClean="0"/>
              <a:t>-k-sided segment</a:t>
            </a:r>
          </a:p>
          <a:p>
            <a:r>
              <a:rPr lang="en-US" baseline="0" dirty="0" smtClean="0"/>
              <a:t>-k-sided layout</a:t>
            </a:r>
          </a:p>
          <a:p>
            <a:r>
              <a:rPr lang="en-US" baseline="0" dirty="0" smtClean="0"/>
              <a:t>-examples</a:t>
            </a:r>
          </a:p>
          <a:p>
            <a:r>
              <a:rPr lang="en-US" baseline="0" dirty="0" smtClean="0"/>
              <a:t>-research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3898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-merge split and</a:t>
            </a:r>
            <a:r>
              <a:rPr lang="en-US" baseline="0" dirty="0" smtClean="0"/>
              <a:t> bot top path of face</a:t>
            </a:r>
            <a:endParaRPr lang="en-US" dirty="0" smtClean="0"/>
          </a:p>
          <a:p>
            <a:r>
              <a:rPr lang="en-US" dirty="0" smtClean="0"/>
              <a:t>-k-sided</a:t>
            </a:r>
            <a:r>
              <a:rPr lang="en-US" baseline="0" dirty="0" smtClean="0"/>
              <a:t> segment is type of face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7450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imposible</a:t>
            </a:r>
            <a:r>
              <a:rPr lang="en-US" dirty="0" smtClean="0"/>
              <a:t> for graphs containing</a:t>
            </a:r>
            <a:r>
              <a:rPr lang="en-US" baseline="0" dirty="0" smtClean="0"/>
              <a:t> 4-cycles</a:t>
            </a:r>
          </a:p>
          <a:p>
            <a:r>
              <a:rPr lang="en-US" baseline="0" dirty="0" smtClean="0"/>
              <a:t>-using properties just now shown</a:t>
            </a:r>
          </a:p>
          <a:p>
            <a:r>
              <a:rPr lang="en-US" baseline="0" dirty="0" smtClean="0"/>
              <a:t>-step trough steps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6156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-step trough steps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164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-step trough steps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721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-none are 1-sided; </a:t>
            </a:r>
            <a:r>
              <a:rPr lang="en-US" baseline="0" dirty="0" err="1" smtClean="0"/>
              <a:t>Eppsteoin</a:t>
            </a:r>
            <a:r>
              <a:rPr lang="en-US" baseline="0" dirty="0" smtClean="0"/>
              <a:t> 1-sided == unique </a:t>
            </a:r>
            <a:r>
              <a:rPr lang="en-US" baseline="0" dirty="0" err="1" smtClean="0"/>
              <a:t>rel</a:t>
            </a:r>
            <a:r>
              <a:rPr lang="en-US" baseline="0" dirty="0" smtClean="0"/>
              <a:t>, but interior vertices of </a:t>
            </a:r>
            <a:r>
              <a:rPr lang="en-US" baseline="0" dirty="0" err="1" smtClean="0"/>
              <a:t>deg</a:t>
            </a:r>
            <a:r>
              <a:rPr lang="en-US" baseline="0" dirty="0" smtClean="0"/>
              <a:t> 5 gives freedom</a:t>
            </a:r>
          </a:p>
          <a:p>
            <a:r>
              <a:rPr lang="en-US" baseline="0" dirty="0" smtClean="0"/>
              <a:t>-all are 2 </a:t>
            </a:r>
            <a:r>
              <a:rPr lang="en-US" baseline="0" dirty="0" err="1" smtClean="0"/>
              <a:t>sideds</a:t>
            </a:r>
            <a:r>
              <a:rPr lang="en-US" baseline="0" dirty="0" smtClean="0"/>
              <a:t>; no counterexample</a:t>
            </a:r>
          </a:p>
          <a:p>
            <a:r>
              <a:rPr lang="en-US" baseline="0" dirty="0" smtClean="0"/>
              <a:t>-short idea of </a:t>
            </a:r>
            <a:r>
              <a:rPr lang="en-US" baseline="0" dirty="0" err="1" smtClean="0"/>
              <a:t>algo</a:t>
            </a:r>
            <a:endParaRPr lang="en-US" baseline="0" dirty="0" smtClean="0"/>
          </a:p>
          <a:p>
            <a:r>
              <a:rPr lang="en-US" baseline="0" dirty="0" smtClean="0"/>
              <a:t>-thank listeners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221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44F71-8CC5-45E4-9D22-0BD56B383FE3}" type="slidenum">
              <a:rPr lang="nl-NL"/>
              <a:pPr/>
              <a:t>2</a:t>
            </a:fld>
            <a:endParaRPr lang="nl-NL" dirty="0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-in use</a:t>
            </a:r>
            <a:r>
              <a:rPr lang="en-US" baseline="0" dirty="0" smtClean="0"/>
              <a:t> by map makers; </a:t>
            </a:r>
            <a:r>
              <a:rPr lang="en-US" baseline="0" dirty="0" err="1" smtClean="0"/>
              <a:t>statisctics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9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24B0F-BB38-4557-BF8E-799F7D2720F1}" type="slidenum">
              <a:rPr lang="nl-NL"/>
              <a:pPr/>
              <a:t>3</a:t>
            </a:fld>
            <a:endParaRPr lang="nl-NL" dirty="0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-mountains</a:t>
            </a:r>
            <a:r>
              <a:rPr lang="en-US" baseline="0" dirty="0" smtClean="0"/>
              <a:t> and rivers as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5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-architecture</a:t>
            </a:r>
          </a:p>
          <a:p>
            <a:r>
              <a:rPr lang="en-US" dirty="0" smtClean="0"/>
              <a:t>-chips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933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def</a:t>
            </a:r>
            <a:r>
              <a:rPr lang="en-US" dirty="0" smtClean="0"/>
              <a:t> equivalent layouts</a:t>
            </a:r>
          </a:p>
          <a:p>
            <a:r>
              <a:rPr lang="en-US" dirty="0" smtClean="0"/>
              <a:t>-tell</a:t>
            </a:r>
            <a:r>
              <a:rPr lang="en-US" baseline="0" dirty="0" smtClean="0"/>
              <a:t> why these are not equivalent layouts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3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-def.</a:t>
            </a:r>
            <a:r>
              <a:rPr lang="en-US" baseline="0" dirty="0" smtClean="0"/>
              <a:t> area-universal layouts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usefull</a:t>
            </a:r>
            <a:r>
              <a:rPr lang="en-US" dirty="0" smtClean="0"/>
              <a:t>; building </a:t>
            </a:r>
            <a:r>
              <a:rPr lang="en-US" dirty="0" err="1" smtClean="0"/>
              <a:t>desing</a:t>
            </a:r>
            <a:r>
              <a:rPr lang="en-US" baseline="0" dirty="0" smtClean="0"/>
              <a:t>; chip design; stats over tie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3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-same as </a:t>
            </a:r>
            <a:r>
              <a:rPr lang="en-US" dirty="0" err="1" smtClean="0"/>
              <a:t>onesided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855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def</a:t>
            </a:r>
            <a:r>
              <a:rPr lang="en-US" dirty="0" smtClean="0"/>
              <a:t> maximal segment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def</a:t>
            </a:r>
            <a:r>
              <a:rPr lang="en-US" dirty="0" smtClean="0"/>
              <a:t> one-sided</a:t>
            </a:r>
          </a:p>
          <a:p>
            <a:r>
              <a:rPr lang="en-US" dirty="0" smtClean="0"/>
              <a:t>-this one is not one-sided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875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3" name="Picture 17" descr="bollenvelden"/>
          <p:cNvPicPr>
            <a:picLocks noChangeAspect="1" noChangeArrowheads="1"/>
          </p:cNvPicPr>
          <p:nvPr userDrawn="1"/>
        </p:nvPicPr>
        <p:blipFill>
          <a:blip r:embed="rId2" cstate="print"/>
          <a:srcRect r="13290"/>
          <a:stretch>
            <a:fillRect/>
          </a:stretch>
        </p:blipFill>
        <p:spPr bwMode="auto">
          <a:xfrm>
            <a:off x="4679950" y="1196975"/>
            <a:ext cx="4464050" cy="4117975"/>
          </a:xfrm>
          <a:prstGeom prst="rect">
            <a:avLst/>
          </a:prstGeom>
          <a:noFill/>
        </p:spPr>
      </p:pic>
      <p:pic>
        <p:nvPicPr>
          <p:cNvPr id="50185" name="Picture 9" descr="blue titl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50186" name="Rectangle 10"/>
          <p:cNvSpPr>
            <a:spLocks noChangeArrowheads="1"/>
          </p:cNvSpPr>
          <p:nvPr userDrawn="1"/>
        </p:nvSpPr>
        <p:spPr bwMode="auto">
          <a:xfrm>
            <a:off x="5364163" y="6524625"/>
            <a:ext cx="2087562" cy="217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0"/>
            <a:ext cx="2052638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963" y="0"/>
            <a:ext cx="6008687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9" name="Picture 17" descr="blue bar 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0"/>
            <a:ext cx="78867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-sided rectangular duals</a:t>
            </a: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943225"/>
            <a:ext cx="4897437" cy="2016125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Bettina </a:t>
            </a:r>
            <a:r>
              <a:rPr lang="en-US" sz="1800" b="1" dirty="0">
                <a:solidFill>
                  <a:schemeClr val="bg1"/>
                </a:solidFill>
                <a:latin typeface="TUE Meta" pitchFamily="34" charset="0"/>
              </a:rPr>
              <a:t>Speckmann         </a:t>
            </a:r>
            <a:br>
              <a:rPr lang="en-US" sz="1800" b="1" dirty="0">
                <a:solidFill>
                  <a:schemeClr val="bg1"/>
                </a:solidFill>
                <a:latin typeface="TUE Meta" pitchFamily="34" charset="0"/>
              </a:rPr>
            </a:br>
            <a:r>
              <a:rPr lang="en-US" sz="1800" b="1" dirty="0">
                <a:solidFill>
                  <a:schemeClr val="bg1"/>
                </a:solidFill>
                <a:latin typeface="TUE Meta" pitchFamily="34" charset="0"/>
              </a:rPr>
              <a:t>Kevin </a:t>
            </a: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Verbeek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Sander Beekhuis</a:t>
            </a:r>
            <a:endParaRPr lang="en-US" sz="1800" b="1" dirty="0">
              <a:solidFill>
                <a:schemeClr val="bg1"/>
              </a:solidFill>
              <a:latin typeface="TUE Meta" pitchFamily="34" charset="0"/>
            </a:endParaRPr>
          </a:p>
          <a:p>
            <a:r>
              <a:rPr lang="en-US" sz="1800" dirty="0">
                <a:solidFill>
                  <a:srgbClr val="53A9FF"/>
                </a:solidFill>
                <a:latin typeface="TUE Meta" pitchFamily="34" charset="0"/>
              </a:rPr>
              <a:t>TU Eindhoven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layouts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One-sided layout 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every maximal line segment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is the side of a single rectangle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2555875" y="2565400"/>
            <a:ext cx="4176713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555875" y="2565400"/>
            <a:ext cx="431800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2987675" y="5157788"/>
            <a:ext cx="3744913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2987675" y="2565400"/>
            <a:ext cx="3168650" cy="50323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6156325" y="2565400"/>
            <a:ext cx="576263" cy="25923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3635375" y="4508500"/>
            <a:ext cx="2520950" cy="6492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3635375" y="3789363"/>
            <a:ext cx="12969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2987675" y="3789363"/>
            <a:ext cx="647700" cy="13684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4" name="Rectangle 12"/>
          <p:cNvSpPr>
            <a:spLocks noChangeArrowheads="1"/>
          </p:cNvSpPr>
          <p:nvPr/>
        </p:nvSpPr>
        <p:spPr bwMode="auto">
          <a:xfrm>
            <a:off x="2987675" y="3068638"/>
            <a:ext cx="1944688" cy="7207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5" name="Rectangle 13"/>
          <p:cNvSpPr>
            <a:spLocks noChangeArrowheads="1"/>
          </p:cNvSpPr>
          <p:nvPr/>
        </p:nvSpPr>
        <p:spPr bwMode="auto">
          <a:xfrm>
            <a:off x="3635375" y="3789363"/>
            <a:ext cx="6492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6" name="Rectangle 14"/>
          <p:cNvSpPr>
            <a:spLocks noChangeArrowheads="1"/>
          </p:cNvSpPr>
          <p:nvPr/>
        </p:nvSpPr>
        <p:spPr bwMode="auto">
          <a:xfrm>
            <a:off x="4932363" y="3068638"/>
            <a:ext cx="576262" cy="14398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7" name="Rectangle 15"/>
          <p:cNvSpPr>
            <a:spLocks noChangeArrowheads="1"/>
          </p:cNvSpPr>
          <p:nvPr/>
        </p:nvSpPr>
        <p:spPr bwMode="auto">
          <a:xfrm>
            <a:off x="5508625" y="3068638"/>
            <a:ext cx="647700" cy="10810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5364163" y="5157788"/>
            <a:ext cx="1368425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9" name="Line 17"/>
          <p:cNvSpPr>
            <a:spLocks noChangeShapeType="1"/>
          </p:cNvSpPr>
          <p:nvPr/>
        </p:nvSpPr>
        <p:spPr bwMode="auto">
          <a:xfrm>
            <a:off x="2987675" y="5157788"/>
            <a:ext cx="374491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cycles</a:t>
            </a:r>
            <a:endParaRPr lang="nl-NL" dirty="0"/>
          </a:p>
        </p:txBody>
      </p:sp>
      <p:sp>
        <p:nvSpPr>
          <p:cNvPr id="4" name="Oval 44"/>
          <p:cNvSpPr>
            <a:spLocks noChangeArrowheads="1"/>
          </p:cNvSpPr>
          <p:nvPr/>
        </p:nvSpPr>
        <p:spPr bwMode="auto">
          <a:xfrm>
            <a:off x="4214813" y="46259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5" name="Oval 44"/>
          <p:cNvSpPr>
            <a:spLocks noChangeArrowheads="1"/>
          </p:cNvSpPr>
          <p:nvPr/>
        </p:nvSpPr>
        <p:spPr bwMode="auto">
          <a:xfrm>
            <a:off x="4214813" y="176490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6" name="Oval 44"/>
          <p:cNvSpPr>
            <a:spLocks noChangeArrowheads="1"/>
          </p:cNvSpPr>
          <p:nvPr/>
        </p:nvSpPr>
        <p:spPr bwMode="auto">
          <a:xfrm>
            <a:off x="2006715" y="319973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" name="Oval 44"/>
          <p:cNvSpPr>
            <a:spLocks noChangeArrowheads="1"/>
          </p:cNvSpPr>
          <p:nvPr/>
        </p:nvSpPr>
        <p:spPr bwMode="auto">
          <a:xfrm>
            <a:off x="6422911" y="319544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10" name="Straight Connector 9"/>
          <p:cNvCxnSpPr>
            <a:stCxn id="6" idx="7"/>
            <a:endCxn id="5" idx="3"/>
          </p:cNvCxnSpPr>
          <p:nvPr/>
        </p:nvCxnSpPr>
        <p:spPr bwMode="auto">
          <a:xfrm flipV="1">
            <a:off x="2169317" y="1927507"/>
            <a:ext cx="2073394" cy="1300121"/>
          </a:xfrm>
          <a:prstGeom prst="line">
            <a:avLst/>
          </a:prstGeom>
          <a:noFill/>
          <a:ln w="539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Straight Connector 11"/>
          <p:cNvCxnSpPr>
            <a:stCxn id="5" idx="5"/>
            <a:endCxn id="7" idx="1"/>
          </p:cNvCxnSpPr>
          <p:nvPr/>
        </p:nvCxnSpPr>
        <p:spPr bwMode="auto">
          <a:xfrm>
            <a:off x="4377415" y="1927507"/>
            <a:ext cx="2073394" cy="1295831"/>
          </a:xfrm>
          <a:prstGeom prst="line">
            <a:avLst/>
          </a:prstGeom>
          <a:noFill/>
          <a:ln w="539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Straight Connector 13"/>
          <p:cNvCxnSpPr>
            <a:stCxn id="4" idx="7"/>
            <a:endCxn id="7" idx="3"/>
          </p:cNvCxnSpPr>
          <p:nvPr/>
        </p:nvCxnSpPr>
        <p:spPr bwMode="auto">
          <a:xfrm flipV="1">
            <a:off x="4377415" y="3358042"/>
            <a:ext cx="2073394" cy="1295831"/>
          </a:xfrm>
          <a:prstGeom prst="line">
            <a:avLst/>
          </a:prstGeom>
          <a:noFill/>
          <a:ln w="539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4" idx="1"/>
            <a:endCxn id="6" idx="5"/>
          </p:cNvCxnSpPr>
          <p:nvPr/>
        </p:nvCxnSpPr>
        <p:spPr bwMode="auto">
          <a:xfrm flipH="1" flipV="1">
            <a:off x="2169317" y="3362332"/>
            <a:ext cx="2073394" cy="1291541"/>
          </a:xfrm>
          <a:prstGeom prst="line">
            <a:avLst/>
          </a:prstGeom>
          <a:noFill/>
          <a:ln w="539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stCxn id="4" idx="3"/>
          </p:cNvCxnSpPr>
          <p:nvPr/>
        </p:nvCxnSpPr>
        <p:spPr bwMode="auto">
          <a:xfrm flipH="1">
            <a:off x="3806915" y="4788577"/>
            <a:ext cx="435796" cy="35061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4" idx="5"/>
          </p:cNvCxnSpPr>
          <p:nvPr/>
        </p:nvCxnSpPr>
        <p:spPr bwMode="auto">
          <a:xfrm>
            <a:off x="4377415" y="4788577"/>
            <a:ext cx="273194" cy="35061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7" name="Straight Connector 36"/>
          <p:cNvCxnSpPr>
            <a:stCxn id="7" idx="5"/>
          </p:cNvCxnSpPr>
          <p:nvPr/>
        </p:nvCxnSpPr>
        <p:spPr bwMode="auto">
          <a:xfrm>
            <a:off x="6585513" y="3358042"/>
            <a:ext cx="416757" cy="24249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9" name="Straight Connector 38"/>
          <p:cNvCxnSpPr>
            <a:stCxn id="5" idx="0"/>
          </p:cNvCxnSpPr>
          <p:nvPr/>
        </p:nvCxnSpPr>
        <p:spPr bwMode="auto">
          <a:xfrm flipH="1" flipV="1">
            <a:off x="4310062" y="1408067"/>
            <a:ext cx="1" cy="35683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1" name="Straight Connector 40"/>
          <p:cNvCxnSpPr>
            <a:stCxn id="6" idx="1"/>
          </p:cNvCxnSpPr>
          <p:nvPr/>
        </p:nvCxnSpPr>
        <p:spPr bwMode="auto">
          <a:xfrm flipH="1" flipV="1">
            <a:off x="1781690" y="3004940"/>
            <a:ext cx="252923" cy="22268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6" idx="3"/>
          </p:cNvCxnSpPr>
          <p:nvPr/>
        </p:nvCxnSpPr>
        <p:spPr bwMode="auto">
          <a:xfrm flipH="1">
            <a:off x="1780458" y="3362332"/>
            <a:ext cx="254155" cy="23820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5" name="Straight Connector 44"/>
          <p:cNvCxnSpPr>
            <a:stCxn id="7" idx="7"/>
          </p:cNvCxnSpPr>
          <p:nvPr/>
        </p:nvCxnSpPr>
        <p:spPr bwMode="auto">
          <a:xfrm flipV="1">
            <a:off x="6585513" y="2798930"/>
            <a:ext cx="416757" cy="42440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7" name="Straight Connector 46"/>
          <p:cNvCxnSpPr>
            <a:stCxn id="7" idx="6"/>
          </p:cNvCxnSpPr>
          <p:nvPr/>
        </p:nvCxnSpPr>
        <p:spPr bwMode="auto">
          <a:xfrm flipV="1">
            <a:off x="6613411" y="3285863"/>
            <a:ext cx="388859" cy="482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5" name="Oval 44"/>
          <p:cNvSpPr>
            <a:spLocks noChangeArrowheads="1"/>
          </p:cNvSpPr>
          <p:nvPr/>
        </p:nvSpPr>
        <p:spPr bwMode="auto">
          <a:xfrm>
            <a:off x="3779017" y="3671265"/>
            <a:ext cx="190500" cy="1905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" name="Oval 44"/>
          <p:cNvSpPr>
            <a:spLocks noChangeArrowheads="1"/>
          </p:cNvSpPr>
          <p:nvPr/>
        </p:nvSpPr>
        <p:spPr bwMode="auto">
          <a:xfrm>
            <a:off x="4650609" y="3284658"/>
            <a:ext cx="190500" cy="1905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7" name="Oval 44"/>
          <p:cNvSpPr>
            <a:spLocks noChangeArrowheads="1"/>
          </p:cNvSpPr>
          <p:nvPr/>
        </p:nvSpPr>
        <p:spPr bwMode="auto">
          <a:xfrm>
            <a:off x="3711665" y="2828475"/>
            <a:ext cx="190500" cy="1905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8" name="Oval 44"/>
          <p:cNvSpPr>
            <a:spLocks noChangeArrowheads="1"/>
          </p:cNvSpPr>
          <p:nvPr/>
        </p:nvSpPr>
        <p:spPr bwMode="auto">
          <a:xfrm>
            <a:off x="4555359" y="2575422"/>
            <a:ext cx="190500" cy="1905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9" name="Straight Connector 8"/>
          <p:cNvCxnSpPr>
            <a:stCxn id="6" idx="6"/>
            <a:endCxn id="27" idx="2"/>
          </p:cNvCxnSpPr>
          <p:nvPr/>
        </p:nvCxnSpPr>
        <p:spPr bwMode="auto">
          <a:xfrm flipV="1">
            <a:off x="2197215" y="2923725"/>
            <a:ext cx="1514450" cy="37125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3" name="Straight Connector 12"/>
          <p:cNvCxnSpPr>
            <a:stCxn id="6" idx="6"/>
            <a:endCxn id="25" idx="2"/>
          </p:cNvCxnSpPr>
          <p:nvPr/>
        </p:nvCxnSpPr>
        <p:spPr bwMode="auto">
          <a:xfrm>
            <a:off x="2197215" y="3294980"/>
            <a:ext cx="1581802" cy="47153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" name="Straight Connector 16"/>
          <p:cNvCxnSpPr>
            <a:stCxn id="4" idx="0"/>
            <a:endCxn id="25" idx="4"/>
          </p:cNvCxnSpPr>
          <p:nvPr/>
        </p:nvCxnSpPr>
        <p:spPr bwMode="auto">
          <a:xfrm flipH="1" flipV="1">
            <a:off x="3874267" y="3861765"/>
            <a:ext cx="435796" cy="7642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" name="Straight Connector 20"/>
          <p:cNvCxnSpPr>
            <a:stCxn id="4" idx="0"/>
            <a:endCxn id="26" idx="4"/>
          </p:cNvCxnSpPr>
          <p:nvPr/>
        </p:nvCxnSpPr>
        <p:spPr bwMode="auto">
          <a:xfrm flipV="1">
            <a:off x="4310063" y="3475158"/>
            <a:ext cx="435796" cy="115081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26" idx="6"/>
            <a:endCxn id="7" idx="2"/>
          </p:cNvCxnSpPr>
          <p:nvPr/>
        </p:nvCxnSpPr>
        <p:spPr bwMode="auto">
          <a:xfrm flipV="1">
            <a:off x="4841109" y="3290690"/>
            <a:ext cx="1581802" cy="892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1" name="Straight Connector 30"/>
          <p:cNvCxnSpPr>
            <a:stCxn id="28" idx="6"/>
            <a:endCxn id="7" idx="2"/>
          </p:cNvCxnSpPr>
          <p:nvPr/>
        </p:nvCxnSpPr>
        <p:spPr bwMode="auto">
          <a:xfrm>
            <a:off x="4745859" y="2670672"/>
            <a:ext cx="1677052" cy="6200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4" name="Straight Connector 33"/>
          <p:cNvCxnSpPr>
            <a:stCxn id="27" idx="7"/>
            <a:endCxn id="5" idx="4"/>
          </p:cNvCxnSpPr>
          <p:nvPr/>
        </p:nvCxnSpPr>
        <p:spPr bwMode="auto">
          <a:xfrm flipV="1">
            <a:off x="3874267" y="1955405"/>
            <a:ext cx="435796" cy="90096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5" idx="4"/>
            <a:endCxn id="28" idx="1"/>
          </p:cNvCxnSpPr>
          <p:nvPr/>
        </p:nvCxnSpPr>
        <p:spPr bwMode="auto">
          <a:xfrm>
            <a:off x="4310063" y="1955405"/>
            <a:ext cx="273194" cy="64791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27" idx="7"/>
            <a:endCxn id="28" idx="2"/>
          </p:cNvCxnSpPr>
          <p:nvPr/>
        </p:nvCxnSpPr>
        <p:spPr bwMode="auto">
          <a:xfrm flipV="1">
            <a:off x="3874267" y="2670672"/>
            <a:ext cx="681092" cy="18570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6" name="Straight Connector 45"/>
          <p:cNvCxnSpPr>
            <a:stCxn id="25" idx="6"/>
            <a:endCxn id="26" idx="3"/>
          </p:cNvCxnSpPr>
          <p:nvPr/>
        </p:nvCxnSpPr>
        <p:spPr bwMode="auto">
          <a:xfrm flipV="1">
            <a:off x="3969517" y="3447260"/>
            <a:ext cx="708990" cy="31925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9" name="Straight Connector 48"/>
          <p:cNvCxnSpPr>
            <a:stCxn id="26" idx="0"/>
            <a:endCxn id="28" idx="4"/>
          </p:cNvCxnSpPr>
          <p:nvPr/>
        </p:nvCxnSpPr>
        <p:spPr bwMode="auto">
          <a:xfrm flipH="1" flipV="1">
            <a:off x="4650609" y="2765922"/>
            <a:ext cx="95250" cy="51873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1" name="Straight Connector 50"/>
          <p:cNvCxnSpPr>
            <a:stCxn id="25" idx="0"/>
            <a:endCxn id="27" idx="4"/>
          </p:cNvCxnSpPr>
          <p:nvPr/>
        </p:nvCxnSpPr>
        <p:spPr bwMode="auto">
          <a:xfrm flipH="1" flipV="1">
            <a:off x="3806915" y="3018975"/>
            <a:ext cx="67352" cy="65229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3" name="Straight Connector 52"/>
          <p:cNvCxnSpPr>
            <a:stCxn id="27" idx="6"/>
            <a:endCxn id="26" idx="1"/>
          </p:cNvCxnSpPr>
          <p:nvPr/>
        </p:nvCxnSpPr>
        <p:spPr bwMode="auto">
          <a:xfrm>
            <a:off x="3902165" y="2923725"/>
            <a:ext cx="776342" cy="38883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491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12863"/>
            <a:ext cx="8448675" cy="2255837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>
                <a:solidFill>
                  <a:schemeClr val="accent1"/>
                </a:solidFill>
              </a:rPr>
              <a:t>Kozminski &amp; Kinnen ’85]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planar graph G has a </a:t>
            </a:r>
            <a:r>
              <a:rPr lang="en-US" dirty="0">
                <a:solidFill>
                  <a:schemeClr val="accent1"/>
                </a:solidFill>
              </a:rPr>
              <a:t>rectangular dual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4</a:t>
            </a:r>
            <a:r>
              <a:rPr lang="en-US" dirty="0"/>
              <a:t> rectangles on the boundary if and only if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 dirty="0"/>
              <a:t>every interior face is a triangle and the exterior face is a quadrangle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 dirty="0"/>
              <a:t>G has no separating triangles</a:t>
            </a:r>
            <a:endParaRPr lang="nl-NL" dirty="0"/>
          </a:p>
        </p:txBody>
      </p:sp>
      <p:grpSp>
        <p:nvGrpSpPr>
          <p:cNvPr id="283651" name="Group 3"/>
          <p:cNvGrpSpPr>
            <a:grpSpLocks/>
          </p:cNvGrpSpPr>
          <p:nvPr/>
        </p:nvGrpSpPr>
        <p:grpSpPr bwMode="auto">
          <a:xfrm>
            <a:off x="1038225" y="3935413"/>
            <a:ext cx="1600200" cy="1828800"/>
            <a:chOff x="624" y="2784"/>
            <a:chExt cx="1008" cy="1152"/>
          </a:xfrm>
        </p:grpSpPr>
        <p:sp>
          <p:nvSpPr>
            <p:cNvPr id="283652" name="Rectangle 4"/>
            <p:cNvSpPr>
              <a:spLocks noChangeArrowheads="1"/>
            </p:cNvSpPr>
            <p:nvPr/>
          </p:nvSpPr>
          <p:spPr bwMode="auto">
            <a:xfrm>
              <a:off x="76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3" name="Rectangle 5"/>
            <p:cNvSpPr>
              <a:spLocks noChangeArrowheads="1"/>
            </p:cNvSpPr>
            <p:nvPr/>
          </p:nvSpPr>
          <p:spPr bwMode="auto">
            <a:xfrm>
              <a:off x="100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4" name="Rectangle 6"/>
            <p:cNvSpPr>
              <a:spLocks noChangeArrowheads="1"/>
            </p:cNvSpPr>
            <p:nvPr/>
          </p:nvSpPr>
          <p:spPr bwMode="auto">
            <a:xfrm>
              <a:off x="124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5" name="Rectangle 7"/>
            <p:cNvSpPr>
              <a:spLocks noChangeArrowheads="1"/>
            </p:cNvSpPr>
            <p:nvPr/>
          </p:nvSpPr>
          <p:spPr bwMode="auto">
            <a:xfrm>
              <a:off x="1152" y="2928"/>
              <a:ext cx="336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6" name="Rectangle 8"/>
            <p:cNvSpPr>
              <a:spLocks noChangeArrowheads="1"/>
            </p:cNvSpPr>
            <p:nvPr/>
          </p:nvSpPr>
          <p:spPr bwMode="auto">
            <a:xfrm>
              <a:off x="768" y="2928"/>
              <a:ext cx="384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7" name="Rectangle 9"/>
            <p:cNvSpPr>
              <a:spLocks noChangeArrowheads="1"/>
            </p:cNvSpPr>
            <p:nvPr/>
          </p:nvSpPr>
          <p:spPr bwMode="auto">
            <a:xfrm>
              <a:off x="624" y="2784"/>
              <a:ext cx="1008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8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44" cy="8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9" name="Rectangle 11"/>
            <p:cNvSpPr>
              <a:spLocks noChangeArrowheads="1"/>
            </p:cNvSpPr>
            <p:nvPr/>
          </p:nvSpPr>
          <p:spPr bwMode="auto">
            <a:xfrm>
              <a:off x="1488" y="2928"/>
              <a:ext cx="144" cy="8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60" name="Rectangle 12"/>
            <p:cNvSpPr>
              <a:spLocks noChangeArrowheads="1"/>
            </p:cNvSpPr>
            <p:nvPr/>
          </p:nvSpPr>
          <p:spPr bwMode="auto">
            <a:xfrm>
              <a:off x="624" y="3792"/>
              <a:ext cx="1008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83661" name="Group 13"/>
          <p:cNvGrpSpPr>
            <a:grpSpLocks/>
          </p:cNvGrpSpPr>
          <p:nvPr/>
        </p:nvGrpSpPr>
        <p:grpSpPr bwMode="auto">
          <a:xfrm>
            <a:off x="3119438" y="3821113"/>
            <a:ext cx="2438400" cy="2057400"/>
            <a:chOff x="1776" y="2736"/>
            <a:chExt cx="1536" cy="1296"/>
          </a:xfrm>
        </p:grpSpPr>
        <p:sp>
          <p:nvSpPr>
            <p:cNvPr id="283662" name="Line 14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3" name="Line 15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4" name="Line 16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5" name="Line 17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6" name="Line 18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7" name="Line 19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8" name="Line 20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9" name="Line 21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0" name="Line 22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1" name="Freeform 23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2" name="Freeform 24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3" name="Freeform 25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4" name="Freeform 26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5" name="Oval 27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76" name="Oval 28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77" name="Oval 29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78" name="Oval 30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79" name="Line 31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0" name="Line 32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1" name="Line 3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2" name="Line 34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3" name="Line 35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4" name="Line 36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5" name="Line 37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83686" name="Group 38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283687" name="Oval 39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3688" name="Oval 40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3689" name="Oval 41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3690" name="Oval 42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3691" name="Oval 43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836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Rectangular duals</a:t>
            </a:r>
          </a:p>
        </p:txBody>
      </p:sp>
      <p:grpSp>
        <p:nvGrpSpPr>
          <p:cNvPr id="283693" name="Group 45"/>
          <p:cNvGrpSpPr>
            <a:grpSpLocks/>
          </p:cNvGrpSpPr>
          <p:nvPr/>
        </p:nvGrpSpPr>
        <p:grpSpPr bwMode="auto">
          <a:xfrm>
            <a:off x="6038850" y="3821113"/>
            <a:ext cx="2438400" cy="2057400"/>
            <a:chOff x="3804" y="2736"/>
            <a:chExt cx="1536" cy="1296"/>
          </a:xfrm>
        </p:grpSpPr>
        <p:sp>
          <p:nvSpPr>
            <p:cNvPr id="283694" name="Line 46"/>
            <p:cNvSpPr>
              <a:spLocks noChangeShapeType="1"/>
            </p:cNvSpPr>
            <p:nvPr/>
          </p:nvSpPr>
          <p:spPr bwMode="auto">
            <a:xfrm flipV="1">
              <a:off x="4332" y="3600"/>
              <a:ext cx="528" cy="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5" name="Line 47"/>
            <p:cNvSpPr>
              <a:spLocks noChangeShapeType="1"/>
            </p:cNvSpPr>
            <p:nvPr/>
          </p:nvSpPr>
          <p:spPr bwMode="auto">
            <a:xfrm flipH="1">
              <a:off x="4332" y="3168"/>
              <a:ext cx="288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6" name="Line 48"/>
            <p:cNvSpPr>
              <a:spLocks noChangeShapeType="1"/>
            </p:cNvSpPr>
            <p:nvPr/>
          </p:nvSpPr>
          <p:spPr bwMode="auto">
            <a:xfrm flipH="1" flipV="1">
              <a:off x="4620" y="3168"/>
              <a:ext cx="240" cy="43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7" name="Line 49"/>
            <p:cNvSpPr>
              <a:spLocks noChangeShapeType="1"/>
            </p:cNvSpPr>
            <p:nvPr/>
          </p:nvSpPr>
          <p:spPr bwMode="auto">
            <a:xfrm flipH="1" flipV="1">
              <a:off x="4332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8" name="Line 50"/>
            <p:cNvSpPr>
              <a:spLocks noChangeShapeType="1"/>
            </p:cNvSpPr>
            <p:nvPr/>
          </p:nvSpPr>
          <p:spPr bwMode="auto">
            <a:xfrm flipH="1" flipV="1">
              <a:off x="4284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9" name="Line 51"/>
            <p:cNvSpPr>
              <a:spLocks noChangeShapeType="1"/>
            </p:cNvSpPr>
            <p:nvPr/>
          </p:nvSpPr>
          <p:spPr bwMode="auto">
            <a:xfrm flipH="1">
              <a:off x="385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0" name="Line 52"/>
            <p:cNvSpPr>
              <a:spLocks noChangeShapeType="1"/>
            </p:cNvSpPr>
            <p:nvPr/>
          </p:nvSpPr>
          <p:spPr bwMode="auto">
            <a:xfrm>
              <a:off x="3852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1" name="Line 53"/>
            <p:cNvSpPr>
              <a:spLocks noChangeShapeType="1"/>
            </p:cNvSpPr>
            <p:nvPr/>
          </p:nvSpPr>
          <p:spPr bwMode="auto">
            <a:xfrm flipH="1">
              <a:off x="4332" y="3504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2" name="Line 54"/>
            <p:cNvSpPr>
              <a:spLocks noChangeShapeType="1"/>
            </p:cNvSpPr>
            <p:nvPr/>
          </p:nvSpPr>
          <p:spPr bwMode="auto">
            <a:xfrm flipV="1">
              <a:off x="4284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3" name="Line 55"/>
            <p:cNvSpPr>
              <a:spLocks noChangeShapeType="1"/>
            </p:cNvSpPr>
            <p:nvPr/>
          </p:nvSpPr>
          <p:spPr bwMode="auto">
            <a:xfrm>
              <a:off x="4524" y="2784"/>
              <a:ext cx="9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4" name="Line 56"/>
            <p:cNvSpPr>
              <a:spLocks noChangeShapeType="1"/>
            </p:cNvSpPr>
            <p:nvPr/>
          </p:nvSpPr>
          <p:spPr bwMode="auto">
            <a:xfrm flipH="1">
              <a:off x="4284" y="3168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5" name="Line 57"/>
            <p:cNvSpPr>
              <a:spLocks noChangeShapeType="1"/>
            </p:cNvSpPr>
            <p:nvPr/>
          </p:nvSpPr>
          <p:spPr bwMode="auto">
            <a:xfrm flipH="1">
              <a:off x="4620" y="31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6" name="Line 58"/>
            <p:cNvSpPr>
              <a:spLocks noChangeShapeType="1"/>
            </p:cNvSpPr>
            <p:nvPr/>
          </p:nvSpPr>
          <p:spPr bwMode="auto">
            <a:xfrm>
              <a:off x="4620" y="3504"/>
              <a:ext cx="24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7" name="Line 59"/>
            <p:cNvSpPr>
              <a:spLocks noChangeShapeType="1"/>
            </p:cNvSpPr>
            <p:nvPr/>
          </p:nvSpPr>
          <p:spPr bwMode="auto">
            <a:xfrm flipH="1">
              <a:off x="4476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8" name="Line 60"/>
            <p:cNvSpPr>
              <a:spLocks noChangeShapeType="1"/>
            </p:cNvSpPr>
            <p:nvPr/>
          </p:nvSpPr>
          <p:spPr bwMode="auto">
            <a:xfrm flipV="1">
              <a:off x="4860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9" name="Line 61"/>
            <p:cNvSpPr>
              <a:spLocks noChangeShapeType="1"/>
            </p:cNvSpPr>
            <p:nvPr/>
          </p:nvSpPr>
          <p:spPr bwMode="auto">
            <a:xfrm flipH="1" flipV="1">
              <a:off x="4620" y="3168"/>
              <a:ext cx="67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0" name="Freeform 62"/>
            <p:cNvSpPr>
              <a:spLocks/>
            </p:cNvSpPr>
            <p:nvPr/>
          </p:nvSpPr>
          <p:spPr bwMode="auto">
            <a:xfrm>
              <a:off x="4476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1" name="Freeform 63"/>
            <p:cNvSpPr>
              <a:spLocks/>
            </p:cNvSpPr>
            <p:nvPr/>
          </p:nvSpPr>
          <p:spPr bwMode="auto">
            <a:xfrm>
              <a:off x="4524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2" name="Freeform 64"/>
            <p:cNvSpPr>
              <a:spLocks/>
            </p:cNvSpPr>
            <p:nvPr/>
          </p:nvSpPr>
          <p:spPr bwMode="auto">
            <a:xfrm>
              <a:off x="3836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3" name="Freeform 65"/>
            <p:cNvSpPr>
              <a:spLocks/>
            </p:cNvSpPr>
            <p:nvPr/>
          </p:nvSpPr>
          <p:spPr bwMode="auto">
            <a:xfrm>
              <a:off x="3852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4" name="Oval 66"/>
            <p:cNvSpPr>
              <a:spLocks noChangeArrowheads="1"/>
            </p:cNvSpPr>
            <p:nvPr/>
          </p:nvSpPr>
          <p:spPr bwMode="auto">
            <a:xfrm>
              <a:off x="3804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5" name="Oval 67"/>
            <p:cNvSpPr>
              <a:spLocks noChangeArrowheads="1"/>
            </p:cNvSpPr>
            <p:nvPr/>
          </p:nvSpPr>
          <p:spPr bwMode="auto">
            <a:xfrm>
              <a:off x="4236" y="321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6" name="Oval 68"/>
            <p:cNvSpPr>
              <a:spLocks noChangeArrowheads="1"/>
            </p:cNvSpPr>
            <p:nvPr/>
          </p:nvSpPr>
          <p:spPr bwMode="auto">
            <a:xfrm>
              <a:off x="5244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7" name="Oval 69"/>
            <p:cNvSpPr>
              <a:spLocks noChangeArrowheads="1"/>
            </p:cNvSpPr>
            <p:nvPr/>
          </p:nvSpPr>
          <p:spPr bwMode="auto">
            <a:xfrm>
              <a:off x="4428" y="393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8" name="Oval 70"/>
            <p:cNvSpPr>
              <a:spLocks noChangeArrowheads="1"/>
            </p:cNvSpPr>
            <p:nvPr/>
          </p:nvSpPr>
          <p:spPr bwMode="auto">
            <a:xfrm>
              <a:off x="4572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9" name="Oval 71"/>
            <p:cNvSpPr>
              <a:spLocks noChangeArrowheads="1"/>
            </p:cNvSpPr>
            <p:nvPr/>
          </p:nvSpPr>
          <p:spPr bwMode="auto">
            <a:xfrm>
              <a:off x="4812" y="3552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20" name="Oval 72"/>
            <p:cNvSpPr>
              <a:spLocks noChangeArrowheads="1"/>
            </p:cNvSpPr>
            <p:nvPr/>
          </p:nvSpPr>
          <p:spPr bwMode="auto">
            <a:xfrm>
              <a:off x="4476" y="273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21" name="Oval 73"/>
            <p:cNvSpPr>
              <a:spLocks noChangeArrowheads="1"/>
            </p:cNvSpPr>
            <p:nvPr/>
          </p:nvSpPr>
          <p:spPr bwMode="auto">
            <a:xfrm>
              <a:off x="4572" y="3120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22" name="Oval 74"/>
            <p:cNvSpPr>
              <a:spLocks noChangeArrowheads="1"/>
            </p:cNvSpPr>
            <p:nvPr/>
          </p:nvSpPr>
          <p:spPr bwMode="auto">
            <a:xfrm>
              <a:off x="4284" y="364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duals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rest of the talk will only consider graphs fulfilling these requirements</a:t>
            </a:r>
          </a:p>
          <a:p>
            <a:r>
              <a:rPr lang="en-US" dirty="0" smtClean="0"/>
              <a:t>The area bounded by these 4 outer rectangles is a rectangle (if the graph has at least 5 vertices)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134848"/>
            <a:ext cx="8460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FIGURE-standard </a:t>
            </a:r>
            <a:r>
              <a:rPr lang="en-US" dirty="0" err="1" smtClean="0"/>
              <a:t>gaph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-rectangle </a:t>
            </a:r>
            <a:r>
              <a:rPr lang="en-US" dirty="0" err="1" smtClean="0"/>
              <a:t>boundry</a:t>
            </a:r>
            <a:endParaRPr lang="en-US" dirty="0" smtClean="0"/>
          </a:p>
          <a:p>
            <a:endParaRPr lang="nl-NL" dirty="0"/>
          </a:p>
        </p:txBody>
      </p: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1196625" y="3225568"/>
            <a:ext cx="2438400" cy="2057400"/>
            <a:chOff x="1776" y="2736"/>
            <a:chExt cx="1536" cy="1296"/>
          </a:xfrm>
        </p:grpSpPr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35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36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37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Oval 39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Oval 40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Oval 41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0" name="Group 49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41" name="Oval 50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2" name="Oval 51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3" name="Oval 52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Oval 53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Oval 54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836585" y="4263514"/>
            <a:ext cx="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nl-NL" dirty="0"/>
          </a:p>
        </p:txBody>
      </p:sp>
      <p:sp>
        <p:nvSpPr>
          <p:cNvPr id="47" name="TextBox 46"/>
          <p:cNvSpPr txBox="1"/>
          <p:nvPr/>
        </p:nvSpPr>
        <p:spPr>
          <a:xfrm>
            <a:off x="2202468" y="2834643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nl-NL" dirty="0"/>
          </a:p>
        </p:txBody>
      </p:sp>
      <p:sp>
        <p:nvSpPr>
          <p:cNvPr id="48" name="TextBox 47"/>
          <p:cNvSpPr txBox="1"/>
          <p:nvPr/>
        </p:nvSpPr>
        <p:spPr>
          <a:xfrm>
            <a:off x="2142938" y="5309918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endParaRPr lang="nl-NL" dirty="0"/>
          </a:p>
        </p:txBody>
      </p:sp>
      <p:sp>
        <p:nvSpPr>
          <p:cNvPr id="49" name="TextBox 48"/>
          <p:cNvSpPr txBox="1"/>
          <p:nvPr/>
        </p:nvSpPr>
        <p:spPr>
          <a:xfrm>
            <a:off x="3671900" y="4260102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nl-NL" dirty="0"/>
          </a:p>
        </p:txBody>
      </p:sp>
      <p:grpSp>
        <p:nvGrpSpPr>
          <p:cNvPr id="79" name="Group 78"/>
          <p:cNvGrpSpPr/>
          <p:nvPr/>
        </p:nvGrpSpPr>
        <p:grpSpPr>
          <a:xfrm>
            <a:off x="5112059" y="2646765"/>
            <a:ext cx="3105346" cy="3109263"/>
            <a:chOff x="5067054" y="2834643"/>
            <a:chExt cx="3105346" cy="3109263"/>
          </a:xfrm>
        </p:grpSpPr>
        <p:sp>
          <p:nvSpPr>
            <p:cNvPr id="50" name="Rectangle 49"/>
            <p:cNvSpPr/>
            <p:nvPr/>
          </p:nvSpPr>
          <p:spPr bwMode="auto">
            <a:xfrm>
              <a:off x="5067055" y="2834643"/>
              <a:ext cx="3105345" cy="3105345"/>
            </a:xfrm>
            <a:prstGeom prst="rect">
              <a:avLst/>
            </a:prstGeom>
            <a:solidFill>
              <a:srgbClr val="92D050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652120" y="3407972"/>
              <a:ext cx="1935215" cy="1997391"/>
            </a:xfrm>
            <a:prstGeom prst="rect">
              <a:avLst/>
            </a:prstGeom>
            <a:solidFill>
              <a:schemeClr val="accent3"/>
            </a:solidFill>
            <a:ln w="28575" cmpd="sng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587335" y="2834643"/>
              <a:ext cx="585065" cy="57332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87335" y="5366659"/>
              <a:ext cx="585065" cy="57332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067055" y="2834643"/>
              <a:ext cx="585065" cy="57332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067054" y="5376970"/>
              <a:ext cx="585065" cy="56693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square"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cxnSp>
          <p:nvCxnSpPr>
            <p:cNvPr id="57" name="Straight Connector 56"/>
            <p:cNvCxnSpPr>
              <a:stCxn id="51" idx="1"/>
              <a:endCxn id="51" idx="3"/>
            </p:cNvCxnSpPr>
            <p:nvPr/>
          </p:nvCxnSpPr>
          <p:spPr bwMode="auto">
            <a:xfrm>
              <a:off x="5652120" y="4384872"/>
              <a:ext cx="1935215" cy="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flipH="1" flipV="1">
              <a:off x="6210055" y="4387315"/>
              <a:ext cx="579" cy="100875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flipV="1">
              <a:off x="7156396" y="4387315"/>
              <a:ext cx="3954" cy="99351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H="1" flipV="1">
              <a:off x="6720399" y="3426356"/>
              <a:ext cx="2587" cy="95130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594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Rectangular duals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rectangular dual is not unique</a:t>
            </a:r>
            <a:br>
              <a:rPr lang="en-US" dirty="0"/>
            </a:br>
            <a:endParaRPr lang="en-US" dirty="0"/>
          </a:p>
        </p:txBody>
      </p:sp>
      <p:grpSp>
        <p:nvGrpSpPr>
          <p:cNvPr id="285700" name="Group 4"/>
          <p:cNvGrpSpPr>
            <a:grpSpLocks/>
          </p:cNvGrpSpPr>
          <p:nvPr/>
        </p:nvGrpSpPr>
        <p:grpSpPr bwMode="auto">
          <a:xfrm>
            <a:off x="803275" y="2320925"/>
            <a:ext cx="1944688" cy="2209800"/>
            <a:chOff x="1152" y="1488"/>
            <a:chExt cx="1225" cy="1392"/>
          </a:xfrm>
        </p:grpSpPr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1327" y="2184"/>
              <a:ext cx="292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2" name="Rectangle 6"/>
            <p:cNvSpPr>
              <a:spLocks noChangeArrowheads="1"/>
            </p:cNvSpPr>
            <p:nvPr/>
          </p:nvSpPr>
          <p:spPr bwMode="auto">
            <a:xfrm>
              <a:off x="1619" y="2184"/>
              <a:ext cx="292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3" name="Rectangle 7"/>
            <p:cNvSpPr>
              <a:spLocks noChangeArrowheads="1"/>
            </p:cNvSpPr>
            <p:nvPr/>
          </p:nvSpPr>
          <p:spPr bwMode="auto">
            <a:xfrm>
              <a:off x="1911" y="2184"/>
              <a:ext cx="291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4" name="Rectangle 8"/>
            <p:cNvSpPr>
              <a:spLocks noChangeArrowheads="1"/>
            </p:cNvSpPr>
            <p:nvPr/>
          </p:nvSpPr>
          <p:spPr bwMode="auto">
            <a:xfrm>
              <a:off x="1794" y="1662"/>
              <a:ext cx="408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1327" y="1662"/>
              <a:ext cx="467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6" name="Rectangle 10"/>
            <p:cNvSpPr>
              <a:spLocks noChangeArrowheads="1"/>
            </p:cNvSpPr>
            <p:nvPr/>
          </p:nvSpPr>
          <p:spPr bwMode="auto">
            <a:xfrm>
              <a:off x="1152" y="1488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7" name="Rectangle 11"/>
            <p:cNvSpPr>
              <a:spLocks noChangeArrowheads="1"/>
            </p:cNvSpPr>
            <p:nvPr/>
          </p:nvSpPr>
          <p:spPr bwMode="auto">
            <a:xfrm>
              <a:off x="1152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8" name="Rectangle 12"/>
            <p:cNvSpPr>
              <a:spLocks noChangeArrowheads="1"/>
            </p:cNvSpPr>
            <p:nvPr/>
          </p:nvSpPr>
          <p:spPr bwMode="auto">
            <a:xfrm>
              <a:off x="2202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9" name="Rectangle 13"/>
            <p:cNvSpPr>
              <a:spLocks noChangeArrowheads="1"/>
            </p:cNvSpPr>
            <p:nvPr/>
          </p:nvSpPr>
          <p:spPr bwMode="auto">
            <a:xfrm>
              <a:off x="1152" y="2706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85710" name="Group 14"/>
          <p:cNvGrpSpPr>
            <a:grpSpLocks/>
          </p:cNvGrpSpPr>
          <p:nvPr/>
        </p:nvGrpSpPr>
        <p:grpSpPr bwMode="auto">
          <a:xfrm>
            <a:off x="6396038" y="2320925"/>
            <a:ext cx="1944687" cy="2209800"/>
            <a:chOff x="2903" y="1488"/>
            <a:chExt cx="1225" cy="1392"/>
          </a:xfrm>
        </p:grpSpPr>
        <p:sp>
          <p:nvSpPr>
            <p:cNvPr id="285711" name="Rectangle 15"/>
            <p:cNvSpPr>
              <a:spLocks noChangeArrowheads="1"/>
            </p:cNvSpPr>
            <p:nvPr/>
          </p:nvSpPr>
          <p:spPr bwMode="auto">
            <a:xfrm>
              <a:off x="3078" y="2184"/>
              <a:ext cx="291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2" name="Rectangle 16"/>
            <p:cNvSpPr>
              <a:spLocks noChangeArrowheads="1"/>
            </p:cNvSpPr>
            <p:nvPr/>
          </p:nvSpPr>
          <p:spPr bwMode="auto">
            <a:xfrm>
              <a:off x="3369" y="2184"/>
              <a:ext cx="234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3" name="Rectangle 17"/>
            <p:cNvSpPr>
              <a:spLocks noChangeArrowheads="1"/>
            </p:cNvSpPr>
            <p:nvPr/>
          </p:nvSpPr>
          <p:spPr bwMode="auto">
            <a:xfrm>
              <a:off x="3603" y="2300"/>
              <a:ext cx="350" cy="4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4" name="Rectangle 18"/>
            <p:cNvSpPr>
              <a:spLocks noChangeArrowheads="1"/>
            </p:cNvSpPr>
            <p:nvPr/>
          </p:nvSpPr>
          <p:spPr bwMode="auto">
            <a:xfrm>
              <a:off x="3603" y="1662"/>
              <a:ext cx="350" cy="6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5" name="Rectangle 19"/>
            <p:cNvSpPr>
              <a:spLocks noChangeArrowheads="1"/>
            </p:cNvSpPr>
            <p:nvPr/>
          </p:nvSpPr>
          <p:spPr bwMode="auto">
            <a:xfrm>
              <a:off x="3078" y="1662"/>
              <a:ext cx="525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6" name="Rectangle 20"/>
            <p:cNvSpPr>
              <a:spLocks noChangeArrowheads="1"/>
            </p:cNvSpPr>
            <p:nvPr/>
          </p:nvSpPr>
          <p:spPr bwMode="auto">
            <a:xfrm>
              <a:off x="2903" y="1488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7" name="Rectangle 21"/>
            <p:cNvSpPr>
              <a:spLocks noChangeArrowheads="1"/>
            </p:cNvSpPr>
            <p:nvPr/>
          </p:nvSpPr>
          <p:spPr bwMode="auto">
            <a:xfrm>
              <a:off x="2903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8" name="Rectangle 22"/>
            <p:cNvSpPr>
              <a:spLocks noChangeArrowheads="1"/>
            </p:cNvSpPr>
            <p:nvPr/>
          </p:nvSpPr>
          <p:spPr bwMode="auto">
            <a:xfrm>
              <a:off x="3953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9" name="Rectangle 23"/>
            <p:cNvSpPr>
              <a:spLocks noChangeArrowheads="1"/>
            </p:cNvSpPr>
            <p:nvPr/>
          </p:nvSpPr>
          <p:spPr bwMode="auto">
            <a:xfrm>
              <a:off x="2903" y="2706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85720" name="Group 24"/>
          <p:cNvGrpSpPr>
            <a:grpSpLocks/>
          </p:cNvGrpSpPr>
          <p:nvPr/>
        </p:nvGrpSpPr>
        <p:grpSpPr bwMode="auto">
          <a:xfrm>
            <a:off x="3352800" y="2398713"/>
            <a:ext cx="2438400" cy="2057400"/>
            <a:chOff x="1776" y="2736"/>
            <a:chExt cx="1536" cy="1296"/>
          </a:xfrm>
        </p:grpSpPr>
        <p:sp>
          <p:nvSpPr>
            <p:cNvPr id="285721" name="Line 25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2" name="Line 26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3" name="Line 27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4" name="Line 28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5" name="Line 29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6" name="Line 30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7" name="Line 31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8" name="Line 32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9" name="Line 33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30" name="Freeform 34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31" name="Freeform 35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32" name="Freeform 36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33" name="Freeform 37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34" name="Oval 38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35" name="Oval 39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36" name="Oval 40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37" name="Oval 41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38" name="Line 42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39" name="Line 4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40" name="Line 44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41" name="Line 45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42" name="Line 46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43" name="Line 47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44" name="Line 48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85745" name="Group 49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285746" name="Oval 50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47" name="Oval 51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48" name="Oval 52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49" name="Oval 53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50" name="Oval 54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Edge Labelling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Exterior vertex condition 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4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43525" y="4084638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8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Acyclic flows</a:t>
            </a:r>
            <a:endParaRPr lang="nl-NL" dirty="0"/>
          </a:p>
        </p:txBody>
      </p:sp>
      <p:sp>
        <p:nvSpPr>
          <p:cNvPr id="50" name="Oval 39"/>
          <p:cNvSpPr>
            <a:spLocks noChangeArrowheads="1"/>
          </p:cNvSpPr>
          <p:nvPr/>
        </p:nvSpPr>
        <p:spPr bwMode="auto">
          <a:xfrm>
            <a:off x="3867189" y="318202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1" name="Oval 39"/>
          <p:cNvSpPr>
            <a:spLocks noChangeArrowheads="1"/>
          </p:cNvSpPr>
          <p:nvPr/>
        </p:nvSpPr>
        <p:spPr bwMode="auto">
          <a:xfrm>
            <a:off x="4813818" y="30283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52" name="Straight Arrow Connector 51"/>
          <p:cNvCxnSpPr>
            <a:stCxn id="50" idx="6"/>
            <a:endCxn id="51" idx="2"/>
          </p:cNvCxnSpPr>
          <p:nvPr/>
        </p:nvCxnSpPr>
        <p:spPr bwMode="auto">
          <a:xfrm flipV="1">
            <a:off x="4057689" y="3123605"/>
            <a:ext cx="756129" cy="153669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64" name="Oval 39"/>
          <p:cNvSpPr>
            <a:spLocks noChangeArrowheads="1"/>
          </p:cNvSpPr>
          <p:nvPr/>
        </p:nvSpPr>
        <p:spPr bwMode="auto">
          <a:xfrm>
            <a:off x="4770329" y="244155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65" name="Straight Arrow Connector 64"/>
          <p:cNvCxnSpPr>
            <a:stCxn id="51" idx="0"/>
            <a:endCxn id="64" idx="4"/>
          </p:cNvCxnSpPr>
          <p:nvPr/>
        </p:nvCxnSpPr>
        <p:spPr bwMode="auto">
          <a:xfrm flipH="1" flipV="1">
            <a:off x="4865579" y="2632058"/>
            <a:ext cx="43489" cy="396297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68" name="Straight Arrow Connector 67"/>
          <p:cNvCxnSpPr>
            <a:stCxn id="64" idx="2"/>
            <a:endCxn id="78" idx="6"/>
          </p:cNvCxnSpPr>
          <p:nvPr/>
        </p:nvCxnSpPr>
        <p:spPr bwMode="auto">
          <a:xfrm flipH="1">
            <a:off x="3990167" y="2536808"/>
            <a:ext cx="780162" cy="120632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78" name="Oval 39"/>
          <p:cNvSpPr>
            <a:spLocks noChangeArrowheads="1"/>
          </p:cNvSpPr>
          <p:nvPr/>
        </p:nvSpPr>
        <p:spPr bwMode="auto">
          <a:xfrm>
            <a:off x="3799667" y="256219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80" name="Straight Arrow Connector 79"/>
          <p:cNvCxnSpPr>
            <a:stCxn id="78" idx="4"/>
            <a:endCxn id="50" idx="0"/>
          </p:cNvCxnSpPr>
          <p:nvPr/>
        </p:nvCxnSpPr>
        <p:spPr bwMode="auto">
          <a:xfrm>
            <a:off x="3894917" y="2752690"/>
            <a:ext cx="67522" cy="429334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07" name="Group 106"/>
          <p:cNvGrpSpPr/>
          <p:nvPr/>
        </p:nvGrpSpPr>
        <p:grpSpPr>
          <a:xfrm>
            <a:off x="2366755" y="1718810"/>
            <a:ext cx="3930661" cy="2675993"/>
            <a:chOff x="3521659" y="1237010"/>
            <a:chExt cx="3930661" cy="267599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4762340" y="3261639"/>
              <a:ext cx="559396" cy="2637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4" y="172"/>
                </a:cxn>
              </a:cxnLst>
              <a:rect l="0" t="0" r="r" b="b"/>
              <a:pathLst>
                <a:path w="374" h="172">
                  <a:moveTo>
                    <a:pt x="0" y="0"/>
                  </a:moveTo>
                  <a:cubicBezTo>
                    <a:pt x="62" y="29"/>
                    <a:pt x="296" y="136"/>
                    <a:pt x="374" y="172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auto">
            <a:xfrm>
              <a:off x="4740474" y="1548669"/>
              <a:ext cx="938212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91" y="0"/>
                </a:cxn>
              </a:cxnLst>
              <a:rect l="0" t="0" r="r" b="b"/>
              <a:pathLst>
                <a:path w="591" h="22">
                  <a:moveTo>
                    <a:pt x="0" y="22"/>
                  </a:moveTo>
                  <a:cubicBezTo>
                    <a:pt x="0" y="22"/>
                    <a:pt x="295" y="11"/>
                    <a:pt x="591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Freeform 24"/>
            <p:cNvSpPr>
              <a:spLocks/>
            </p:cNvSpPr>
            <p:nvPr/>
          </p:nvSpPr>
          <p:spPr bwMode="auto">
            <a:xfrm>
              <a:off x="5433535" y="3322185"/>
              <a:ext cx="617537" cy="225425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389" y="0"/>
                </a:cxn>
              </a:cxnLst>
              <a:rect l="0" t="0" r="r" b="b"/>
              <a:pathLst>
                <a:path w="389" h="142">
                  <a:moveTo>
                    <a:pt x="0" y="142"/>
                  </a:moveTo>
                  <a:cubicBezTo>
                    <a:pt x="0" y="142"/>
                    <a:pt x="194" y="71"/>
                    <a:pt x="389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Freeform 25"/>
            <p:cNvSpPr>
              <a:spLocks/>
            </p:cNvSpPr>
            <p:nvPr/>
          </p:nvSpPr>
          <p:spPr bwMode="auto">
            <a:xfrm>
              <a:off x="6205060" y="2941185"/>
              <a:ext cx="534987" cy="296862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337" y="0"/>
                </a:cxn>
              </a:cxnLst>
              <a:rect l="0" t="0" r="r" b="b"/>
              <a:pathLst>
                <a:path w="337" h="187">
                  <a:moveTo>
                    <a:pt x="0" y="187"/>
                  </a:moveTo>
                  <a:cubicBezTo>
                    <a:pt x="0" y="187"/>
                    <a:pt x="168" y="93"/>
                    <a:pt x="337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5924204" y="1538790"/>
              <a:ext cx="986253" cy="12204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1" y="112"/>
                </a:cxn>
                <a:cxn ang="0">
                  <a:pos x="718" y="606"/>
                </a:cxn>
              </a:cxnLst>
              <a:rect l="0" t="0" r="r" b="b"/>
              <a:pathLst>
                <a:path w="718" h="606">
                  <a:moveTo>
                    <a:pt x="0" y="0"/>
                  </a:moveTo>
                  <a:cubicBezTo>
                    <a:pt x="89" y="19"/>
                    <a:pt x="411" y="11"/>
                    <a:pt x="531" y="112"/>
                  </a:cubicBezTo>
                  <a:cubicBezTo>
                    <a:pt x="651" y="213"/>
                    <a:pt x="679" y="503"/>
                    <a:pt x="718" y="606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Freeform 30"/>
            <p:cNvSpPr>
              <a:spLocks/>
            </p:cNvSpPr>
            <p:nvPr/>
          </p:nvSpPr>
          <p:spPr bwMode="auto">
            <a:xfrm>
              <a:off x="3941930" y="1603587"/>
              <a:ext cx="601315" cy="790298"/>
            </a:xfrm>
            <a:custGeom>
              <a:avLst/>
              <a:gdLst/>
              <a:ahLst/>
              <a:cxnLst>
                <a:cxn ang="0">
                  <a:pos x="0" y="441"/>
                </a:cxn>
                <a:cxn ang="0">
                  <a:pos x="90" y="127"/>
                </a:cxn>
                <a:cxn ang="0">
                  <a:pos x="344" y="0"/>
                </a:cxn>
              </a:cxnLst>
              <a:rect l="0" t="0" r="r" b="b"/>
              <a:pathLst>
                <a:path w="344" h="441">
                  <a:moveTo>
                    <a:pt x="0" y="441"/>
                  </a:moveTo>
                  <a:cubicBezTo>
                    <a:pt x="15" y="389"/>
                    <a:pt x="33" y="200"/>
                    <a:pt x="90" y="127"/>
                  </a:cubicBezTo>
                  <a:cubicBezTo>
                    <a:pt x="147" y="54"/>
                    <a:pt x="291" y="26"/>
                    <a:pt x="344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3925410" y="2525260"/>
              <a:ext cx="593725" cy="736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389"/>
                </a:cxn>
                <a:cxn ang="0">
                  <a:pos x="374" y="449"/>
                </a:cxn>
              </a:cxnLst>
              <a:rect l="0" t="0" r="r" b="b"/>
              <a:pathLst>
                <a:path w="374" h="464">
                  <a:moveTo>
                    <a:pt x="0" y="0"/>
                  </a:moveTo>
                  <a:cubicBezTo>
                    <a:pt x="15" y="65"/>
                    <a:pt x="28" y="314"/>
                    <a:pt x="90" y="389"/>
                  </a:cubicBezTo>
                  <a:cubicBezTo>
                    <a:pt x="152" y="464"/>
                    <a:pt x="315" y="437"/>
                    <a:pt x="374" y="449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38"/>
            <p:cNvSpPr>
              <a:spLocks noChangeArrowheads="1"/>
            </p:cNvSpPr>
            <p:nvPr/>
          </p:nvSpPr>
          <p:spPr bwMode="auto">
            <a:xfrm>
              <a:off x="4577872" y="31046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39"/>
            <p:cNvSpPr>
              <a:spLocks noChangeArrowheads="1"/>
            </p:cNvSpPr>
            <p:nvPr/>
          </p:nvSpPr>
          <p:spPr bwMode="auto">
            <a:xfrm>
              <a:off x="3847622" y="242524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40"/>
            <p:cNvSpPr>
              <a:spLocks noChangeArrowheads="1"/>
            </p:cNvSpPr>
            <p:nvPr/>
          </p:nvSpPr>
          <p:spPr bwMode="auto">
            <a:xfrm>
              <a:off x="4543246" y="1512298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41"/>
            <p:cNvSpPr>
              <a:spLocks noChangeArrowheads="1"/>
            </p:cNvSpPr>
            <p:nvPr/>
          </p:nvSpPr>
          <p:spPr bwMode="auto">
            <a:xfrm>
              <a:off x="5701521" y="1462578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42"/>
            <p:cNvSpPr>
              <a:spLocks noChangeArrowheads="1"/>
            </p:cNvSpPr>
            <p:nvPr/>
          </p:nvSpPr>
          <p:spPr bwMode="auto">
            <a:xfrm>
              <a:off x="6800372" y="27490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43"/>
            <p:cNvSpPr>
              <a:spLocks noChangeArrowheads="1"/>
            </p:cNvSpPr>
            <p:nvPr/>
          </p:nvSpPr>
          <p:spPr bwMode="auto">
            <a:xfrm>
              <a:off x="6108222" y="31554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44"/>
            <p:cNvSpPr>
              <a:spLocks noChangeArrowheads="1"/>
            </p:cNvSpPr>
            <p:nvPr/>
          </p:nvSpPr>
          <p:spPr bwMode="auto">
            <a:xfrm>
              <a:off x="5339872" y="34602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1" name="Straight Arrow Connector 20"/>
            <p:cNvCxnSpPr>
              <a:stCxn id="12" idx="6"/>
              <a:endCxn id="50" idx="1"/>
            </p:cNvCxnSpPr>
            <p:nvPr/>
          </p:nvCxnSpPr>
          <p:spPr bwMode="auto">
            <a:xfrm>
              <a:off x="4038122" y="2520497"/>
              <a:ext cx="1011869" cy="207625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7" name="Straight Arrow Connector 26"/>
            <p:cNvCxnSpPr>
              <a:stCxn id="13" idx="4"/>
            </p:cNvCxnSpPr>
            <p:nvPr/>
          </p:nvCxnSpPr>
          <p:spPr bwMode="auto">
            <a:xfrm>
              <a:off x="4638496" y="1702798"/>
              <a:ext cx="140525" cy="30525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9" name="Straight Arrow Connector 28"/>
            <p:cNvCxnSpPr>
              <a:stCxn id="14" idx="4"/>
            </p:cNvCxnSpPr>
            <p:nvPr/>
          </p:nvCxnSpPr>
          <p:spPr bwMode="auto">
            <a:xfrm flipH="1">
              <a:off x="5779929" y="1653078"/>
              <a:ext cx="16842" cy="373317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3" name="Straight Arrow Connector 32"/>
            <p:cNvCxnSpPr>
              <a:stCxn id="15" idx="2"/>
            </p:cNvCxnSpPr>
            <p:nvPr/>
          </p:nvCxnSpPr>
          <p:spPr bwMode="auto">
            <a:xfrm flipH="1" flipV="1">
              <a:off x="6417330" y="2749097"/>
              <a:ext cx="383042" cy="9525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7" name="Straight Arrow Connector 36"/>
            <p:cNvCxnSpPr>
              <a:stCxn id="16" idx="1"/>
            </p:cNvCxnSpPr>
            <p:nvPr/>
          </p:nvCxnSpPr>
          <p:spPr bwMode="auto">
            <a:xfrm flipH="1" flipV="1">
              <a:off x="6027459" y="2930076"/>
              <a:ext cx="108661" cy="25331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9" name="Straight Arrow Connector 38"/>
            <p:cNvCxnSpPr>
              <a:stCxn id="17" idx="0"/>
            </p:cNvCxnSpPr>
            <p:nvPr/>
          </p:nvCxnSpPr>
          <p:spPr bwMode="auto">
            <a:xfrm flipH="1" flipV="1">
              <a:off x="5410972" y="3132595"/>
              <a:ext cx="24150" cy="32770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41" name="Straight Arrow Connector 40"/>
            <p:cNvCxnSpPr>
              <a:stCxn id="11" idx="0"/>
            </p:cNvCxnSpPr>
            <p:nvPr/>
          </p:nvCxnSpPr>
          <p:spPr bwMode="auto">
            <a:xfrm flipV="1">
              <a:off x="4673122" y="2890724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 flipV="1">
              <a:off x="4700397" y="3393512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 bwMode="auto">
            <a:xfrm flipV="1">
              <a:off x="5452451" y="3699030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6247444" y="3393511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9" name="Straight Arrow Connector 98"/>
            <p:cNvCxnSpPr/>
            <p:nvPr/>
          </p:nvCxnSpPr>
          <p:spPr bwMode="auto">
            <a:xfrm flipH="1" flipV="1">
              <a:off x="7092280" y="2930076"/>
              <a:ext cx="360040" cy="159541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 flipH="1">
              <a:off x="5829726" y="1237010"/>
              <a:ext cx="180020" cy="177586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3" name="Straight Arrow Connector 102"/>
            <p:cNvCxnSpPr/>
            <p:nvPr/>
          </p:nvCxnSpPr>
          <p:spPr bwMode="auto">
            <a:xfrm>
              <a:off x="4405313" y="1327034"/>
              <a:ext cx="171873" cy="18526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 bwMode="auto">
            <a:xfrm>
              <a:off x="3521659" y="2530835"/>
              <a:ext cx="300926" cy="96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818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uiExpand="1" animBg="1"/>
      <p:bldP spid="64" grpId="0" uiExpand="1" animBg="1"/>
      <p:bldP spid="78" grpId="0" uiExpan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mono-colored triangles</a:t>
            </a:r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2096725" y="2348880"/>
            <a:ext cx="3378162" cy="955585"/>
            <a:chOff x="1961710" y="4914165"/>
            <a:chExt cx="3378162" cy="955585"/>
          </a:xfrm>
        </p:grpSpPr>
        <p:sp>
          <p:nvSpPr>
            <p:cNvPr id="5" name="Oval 39"/>
            <p:cNvSpPr>
              <a:spLocks noChangeArrowheads="1"/>
            </p:cNvSpPr>
            <p:nvPr/>
          </p:nvSpPr>
          <p:spPr bwMode="auto">
            <a:xfrm>
              <a:off x="1961710" y="4914165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Oval 39"/>
            <p:cNvSpPr>
              <a:spLocks noChangeArrowheads="1"/>
            </p:cNvSpPr>
            <p:nvPr/>
          </p:nvSpPr>
          <p:spPr bwMode="auto">
            <a:xfrm>
              <a:off x="5149372" y="4939204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Oval 39"/>
            <p:cNvSpPr>
              <a:spLocks noChangeArrowheads="1"/>
            </p:cNvSpPr>
            <p:nvPr/>
          </p:nvSpPr>
          <p:spPr bwMode="auto">
            <a:xfrm>
              <a:off x="3576872" y="5679250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8" name="Straight Arrow Connector 7"/>
            <p:cNvCxnSpPr>
              <a:stCxn id="5" idx="6"/>
              <a:endCxn id="6" idx="2"/>
            </p:cNvCxnSpPr>
            <p:nvPr/>
          </p:nvCxnSpPr>
          <p:spPr bwMode="auto">
            <a:xfrm>
              <a:off x="2152210" y="5009415"/>
              <a:ext cx="2997162" cy="2503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" name="Straight Arrow Connector 8"/>
            <p:cNvCxnSpPr>
              <a:stCxn id="5" idx="5"/>
              <a:endCxn id="7" idx="2"/>
            </p:cNvCxnSpPr>
            <p:nvPr/>
          </p:nvCxnSpPr>
          <p:spPr bwMode="auto">
            <a:xfrm>
              <a:off x="2124312" y="5076767"/>
              <a:ext cx="1452560" cy="6977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>
              <a:stCxn id="7" idx="6"/>
              <a:endCxn id="6" idx="3"/>
            </p:cNvCxnSpPr>
            <p:nvPr/>
          </p:nvCxnSpPr>
          <p:spPr bwMode="auto">
            <a:xfrm flipV="1">
              <a:off x="3767372" y="5101806"/>
              <a:ext cx="1409898" cy="6726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cxnSp>
        <p:nvCxnSpPr>
          <p:cNvPr id="11" name="Straight Arrow Connector 10"/>
          <p:cNvCxnSpPr/>
          <p:nvPr/>
        </p:nvCxnSpPr>
        <p:spPr bwMode="auto">
          <a:xfrm flipV="1">
            <a:off x="3785806" y="3304008"/>
            <a:ext cx="11856" cy="357442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2" name="Straight Arrow Connector 11"/>
          <p:cNvCxnSpPr>
            <a:stCxn id="7" idx="0"/>
          </p:cNvCxnSpPr>
          <p:nvPr/>
        </p:nvCxnSpPr>
        <p:spPr bwMode="auto">
          <a:xfrm flipV="1">
            <a:off x="3807137" y="2860348"/>
            <a:ext cx="0" cy="253617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663369" y="2481741"/>
            <a:ext cx="27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64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Rectangular Layout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Rectangular Layout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partition of a rectangle into finitely many interior-disjoint rectangles.</a:t>
            </a:r>
          </a:p>
        </p:txBody>
      </p:sp>
      <p:grpSp>
        <p:nvGrpSpPr>
          <p:cNvPr id="260100" name="Group 4"/>
          <p:cNvGrpSpPr>
            <a:grpSpLocks/>
          </p:cNvGrpSpPr>
          <p:nvPr/>
        </p:nvGrpSpPr>
        <p:grpSpPr bwMode="auto">
          <a:xfrm>
            <a:off x="2482850" y="2517775"/>
            <a:ext cx="4176713" cy="3024188"/>
            <a:chOff x="1564" y="1586"/>
            <a:chExt cx="2631" cy="1905"/>
          </a:xfrm>
        </p:grpSpPr>
        <p:sp>
          <p:nvSpPr>
            <p:cNvPr id="260101" name="Rectangle 5"/>
            <p:cNvSpPr>
              <a:spLocks noChangeArrowheads="1"/>
            </p:cNvSpPr>
            <p:nvPr/>
          </p:nvSpPr>
          <p:spPr bwMode="auto">
            <a:xfrm>
              <a:off x="1564" y="1586"/>
              <a:ext cx="2631" cy="190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2" name="Rectangle 6"/>
            <p:cNvSpPr>
              <a:spLocks noChangeArrowheads="1"/>
            </p:cNvSpPr>
            <p:nvPr/>
          </p:nvSpPr>
          <p:spPr bwMode="auto">
            <a:xfrm>
              <a:off x="3911" y="1586"/>
              <a:ext cx="284" cy="163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3" name="Rectangle 7"/>
            <p:cNvSpPr>
              <a:spLocks noChangeArrowheads="1"/>
            </p:cNvSpPr>
            <p:nvPr/>
          </p:nvSpPr>
          <p:spPr bwMode="auto">
            <a:xfrm>
              <a:off x="2495" y="3225"/>
              <a:ext cx="170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4" name="Rectangle 8"/>
            <p:cNvSpPr>
              <a:spLocks noChangeArrowheads="1"/>
            </p:cNvSpPr>
            <p:nvPr/>
          </p:nvSpPr>
          <p:spPr bwMode="auto">
            <a:xfrm>
              <a:off x="1564" y="2871"/>
              <a:ext cx="931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5" name="Rectangle 9"/>
            <p:cNvSpPr>
              <a:spLocks noChangeArrowheads="1"/>
            </p:cNvSpPr>
            <p:nvPr/>
          </p:nvSpPr>
          <p:spPr bwMode="auto">
            <a:xfrm>
              <a:off x="1564" y="2649"/>
              <a:ext cx="931" cy="2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6" name="Rectangle 10"/>
            <p:cNvSpPr>
              <a:spLocks noChangeArrowheads="1"/>
            </p:cNvSpPr>
            <p:nvPr/>
          </p:nvSpPr>
          <p:spPr bwMode="auto">
            <a:xfrm>
              <a:off x="2495" y="2649"/>
              <a:ext cx="1416" cy="57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7" name="Rectangle 11"/>
            <p:cNvSpPr>
              <a:spLocks noChangeArrowheads="1"/>
            </p:cNvSpPr>
            <p:nvPr/>
          </p:nvSpPr>
          <p:spPr bwMode="auto">
            <a:xfrm>
              <a:off x="3669" y="1586"/>
              <a:ext cx="242" cy="10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8" name="Rectangle 12"/>
            <p:cNvSpPr>
              <a:spLocks noChangeArrowheads="1"/>
            </p:cNvSpPr>
            <p:nvPr/>
          </p:nvSpPr>
          <p:spPr bwMode="auto">
            <a:xfrm>
              <a:off x="2997" y="2383"/>
              <a:ext cx="672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9" name="Rectangle 13"/>
            <p:cNvSpPr>
              <a:spLocks noChangeArrowheads="1"/>
            </p:cNvSpPr>
            <p:nvPr/>
          </p:nvSpPr>
          <p:spPr bwMode="auto">
            <a:xfrm>
              <a:off x="1564" y="2073"/>
              <a:ext cx="2105" cy="31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10" name="Rectangle 14"/>
            <p:cNvSpPr>
              <a:spLocks noChangeArrowheads="1"/>
            </p:cNvSpPr>
            <p:nvPr/>
          </p:nvSpPr>
          <p:spPr bwMode="auto">
            <a:xfrm>
              <a:off x="2324" y="1586"/>
              <a:ext cx="1345" cy="4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11" name="Rectangle 15"/>
            <p:cNvSpPr>
              <a:spLocks noChangeArrowheads="1"/>
            </p:cNvSpPr>
            <p:nvPr/>
          </p:nvSpPr>
          <p:spPr bwMode="auto">
            <a:xfrm>
              <a:off x="1564" y="1586"/>
              <a:ext cx="76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4-cycle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55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4-cycle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2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5088" y="2424113"/>
            <a:ext cx="4005262" cy="40862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</p:pic>
      <p:sp>
        <p:nvSpPr>
          <p:cNvPr id="286756" name="Rounded Rectangle 286755"/>
          <p:cNvSpPr/>
          <p:nvPr/>
        </p:nvSpPr>
        <p:spPr bwMode="auto">
          <a:xfrm>
            <a:off x="2186734" y="2348880"/>
            <a:ext cx="4950551" cy="342038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6723" name="Group 3"/>
          <p:cNvGrpSpPr>
            <a:grpSpLocks/>
          </p:cNvGrpSpPr>
          <p:nvPr/>
        </p:nvGrpSpPr>
        <p:grpSpPr bwMode="auto">
          <a:xfrm>
            <a:off x="2932113" y="3071813"/>
            <a:ext cx="3254375" cy="1627187"/>
            <a:chOff x="1847" y="2005"/>
            <a:chExt cx="2050" cy="1025"/>
          </a:xfrm>
        </p:grpSpPr>
        <p:sp>
          <p:nvSpPr>
            <p:cNvPr id="286724" name="Line 4"/>
            <p:cNvSpPr>
              <a:spLocks noChangeShapeType="1"/>
            </p:cNvSpPr>
            <p:nvPr/>
          </p:nvSpPr>
          <p:spPr bwMode="auto">
            <a:xfrm flipH="1" flipV="1">
              <a:off x="2558" y="2020"/>
              <a:ext cx="352" cy="5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5" name="Line 5"/>
            <p:cNvSpPr>
              <a:spLocks noChangeShapeType="1"/>
            </p:cNvSpPr>
            <p:nvPr/>
          </p:nvSpPr>
          <p:spPr bwMode="auto">
            <a:xfrm flipH="1">
              <a:off x="2162" y="2020"/>
              <a:ext cx="396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6" name="Line 6"/>
            <p:cNvSpPr>
              <a:spLocks noChangeShapeType="1"/>
            </p:cNvSpPr>
            <p:nvPr/>
          </p:nvSpPr>
          <p:spPr bwMode="auto">
            <a:xfrm flipH="1">
              <a:off x="1847" y="2319"/>
              <a:ext cx="315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7" name="Line 7"/>
            <p:cNvSpPr>
              <a:spLocks noChangeShapeType="1"/>
            </p:cNvSpPr>
            <p:nvPr/>
          </p:nvSpPr>
          <p:spPr bwMode="auto">
            <a:xfrm>
              <a:off x="1855" y="2580"/>
              <a:ext cx="54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8" name="Line 8"/>
            <p:cNvSpPr>
              <a:spLocks noChangeShapeType="1"/>
            </p:cNvSpPr>
            <p:nvPr/>
          </p:nvSpPr>
          <p:spPr bwMode="auto">
            <a:xfrm flipH="1" flipV="1">
              <a:off x="2169" y="2319"/>
              <a:ext cx="232" cy="5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9" name="Line 9"/>
            <p:cNvSpPr>
              <a:spLocks noChangeShapeType="1"/>
            </p:cNvSpPr>
            <p:nvPr/>
          </p:nvSpPr>
          <p:spPr bwMode="auto">
            <a:xfrm>
              <a:off x="2169" y="2319"/>
              <a:ext cx="748" cy="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0" name="Line 10"/>
            <p:cNvSpPr>
              <a:spLocks noChangeShapeType="1"/>
            </p:cNvSpPr>
            <p:nvPr/>
          </p:nvSpPr>
          <p:spPr bwMode="auto">
            <a:xfrm flipH="1">
              <a:off x="2401" y="2521"/>
              <a:ext cx="516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1" name="Line 11"/>
            <p:cNvSpPr>
              <a:spLocks noChangeShapeType="1"/>
            </p:cNvSpPr>
            <p:nvPr/>
          </p:nvSpPr>
          <p:spPr bwMode="auto">
            <a:xfrm>
              <a:off x="2386" y="2820"/>
              <a:ext cx="516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2" name="Line 12"/>
            <p:cNvSpPr>
              <a:spLocks noChangeShapeType="1"/>
            </p:cNvSpPr>
            <p:nvPr/>
          </p:nvSpPr>
          <p:spPr bwMode="auto">
            <a:xfrm flipV="1">
              <a:off x="2902" y="2521"/>
              <a:ext cx="8" cy="5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3" name="Line 13"/>
            <p:cNvSpPr>
              <a:spLocks noChangeShapeType="1"/>
            </p:cNvSpPr>
            <p:nvPr/>
          </p:nvSpPr>
          <p:spPr bwMode="auto">
            <a:xfrm flipV="1">
              <a:off x="2910" y="2005"/>
              <a:ext cx="307" cy="5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4" name="Line 14"/>
            <p:cNvSpPr>
              <a:spLocks noChangeShapeType="1"/>
            </p:cNvSpPr>
            <p:nvPr/>
          </p:nvSpPr>
          <p:spPr bwMode="auto">
            <a:xfrm>
              <a:off x="3217" y="2005"/>
              <a:ext cx="359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5" name="Line 15"/>
            <p:cNvSpPr>
              <a:spLocks noChangeShapeType="1"/>
            </p:cNvSpPr>
            <p:nvPr/>
          </p:nvSpPr>
          <p:spPr bwMode="auto">
            <a:xfrm flipH="1">
              <a:off x="2917" y="2304"/>
              <a:ext cx="659" cy="2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6" name="Line 16"/>
            <p:cNvSpPr>
              <a:spLocks noChangeShapeType="1"/>
            </p:cNvSpPr>
            <p:nvPr/>
          </p:nvSpPr>
          <p:spPr bwMode="auto">
            <a:xfrm>
              <a:off x="2917" y="2513"/>
              <a:ext cx="517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7" name="Line 17"/>
            <p:cNvSpPr>
              <a:spLocks noChangeShapeType="1"/>
            </p:cNvSpPr>
            <p:nvPr/>
          </p:nvSpPr>
          <p:spPr bwMode="auto">
            <a:xfrm flipH="1">
              <a:off x="2887" y="2775"/>
              <a:ext cx="547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8" name="Line 18"/>
            <p:cNvSpPr>
              <a:spLocks noChangeShapeType="1"/>
            </p:cNvSpPr>
            <p:nvPr/>
          </p:nvSpPr>
          <p:spPr bwMode="auto">
            <a:xfrm flipV="1">
              <a:off x="3426" y="2297"/>
              <a:ext cx="150" cy="4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9" name="Line 19"/>
            <p:cNvSpPr>
              <a:spLocks noChangeShapeType="1"/>
            </p:cNvSpPr>
            <p:nvPr/>
          </p:nvSpPr>
          <p:spPr bwMode="auto">
            <a:xfrm>
              <a:off x="3576" y="2297"/>
              <a:ext cx="321" cy="3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40" name="Line 20"/>
            <p:cNvSpPr>
              <a:spLocks noChangeShapeType="1"/>
            </p:cNvSpPr>
            <p:nvPr/>
          </p:nvSpPr>
          <p:spPr bwMode="auto">
            <a:xfrm flipH="1">
              <a:off x="3419" y="2618"/>
              <a:ext cx="478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8674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duals?</a:t>
            </a:r>
          </a:p>
        </p:txBody>
      </p:sp>
      <p:sp>
        <p:nvSpPr>
          <p:cNvPr id="286742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[Rinsma ’87]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There exists an outer-planar triangulated graph that does have rectangular duals, but no one-sided dual.</a:t>
            </a:r>
          </a:p>
        </p:txBody>
      </p:sp>
      <p:sp>
        <p:nvSpPr>
          <p:cNvPr id="286743" name="Oval 23"/>
          <p:cNvSpPr>
            <a:spLocks noChangeArrowheads="1"/>
          </p:cNvSpPr>
          <p:nvPr/>
        </p:nvSpPr>
        <p:spPr bwMode="auto">
          <a:xfrm>
            <a:off x="5041900" y="2989263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4" name="Oval 24"/>
          <p:cNvSpPr>
            <a:spLocks noChangeArrowheads="1"/>
          </p:cNvSpPr>
          <p:nvPr/>
        </p:nvSpPr>
        <p:spPr bwMode="auto">
          <a:xfrm>
            <a:off x="4529138" y="4625975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5" name="Oval 25"/>
          <p:cNvSpPr>
            <a:spLocks noChangeArrowheads="1"/>
          </p:cNvSpPr>
          <p:nvPr/>
        </p:nvSpPr>
        <p:spPr bwMode="auto">
          <a:xfrm>
            <a:off x="5599113" y="34861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6" name="Oval 26"/>
          <p:cNvSpPr>
            <a:spLocks noChangeArrowheads="1"/>
          </p:cNvSpPr>
          <p:nvPr/>
        </p:nvSpPr>
        <p:spPr bwMode="auto">
          <a:xfrm>
            <a:off x="4546600" y="38163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7" name="Oval 27"/>
          <p:cNvSpPr>
            <a:spLocks noChangeArrowheads="1"/>
          </p:cNvSpPr>
          <p:nvPr/>
        </p:nvSpPr>
        <p:spPr bwMode="auto">
          <a:xfrm>
            <a:off x="3983038" y="3011488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8" name="Oval 28"/>
          <p:cNvSpPr>
            <a:spLocks noChangeArrowheads="1"/>
          </p:cNvSpPr>
          <p:nvPr/>
        </p:nvSpPr>
        <p:spPr bwMode="auto">
          <a:xfrm>
            <a:off x="5372100" y="42227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9" name="Oval 29"/>
          <p:cNvSpPr>
            <a:spLocks noChangeArrowheads="1"/>
          </p:cNvSpPr>
          <p:nvPr/>
        </p:nvSpPr>
        <p:spPr bwMode="auto">
          <a:xfrm>
            <a:off x="6108700" y="3973513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0" name="Oval 30"/>
          <p:cNvSpPr>
            <a:spLocks noChangeArrowheads="1"/>
          </p:cNvSpPr>
          <p:nvPr/>
        </p:nvSpPr>
        <p:spPr bwMode="auto">
          <a:xfrm>
            <a:off x="3738563" y="42799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1" name="Oval 31"/>
          <p:cNvSpPr>
            <a:spLocks noChangeArrowheads="1"/>
          </p:cNvSpPr>
          <p:nvPr/>
        </p:nvSpPr>
        <p:spPr bwMode="auto">
          <a:xfrm>
            <a:off x="3359150" y="3495675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2" name="Oval 32"/>
          <p:cNvSpPr>
            <a:spLocks noChangeArrowheads="1"/>
          </p:cNvSpPr>
          <p:nvPr/>
        </p:nvSpPr>
        <p:spPr bwMode="auto">
          <a:xfrm>
            <a:off x="2873375" y="38989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58"/>
          <p:cNvSpPr>
            <a:spLocks noChangeArrowheads="1"/>
          </p:cNvSpPr>
          <p:nvPr/>
        </p:nvSpPr>
        <p:spPr bwMode="auto">
          <a:xfrm>
            <a:off x="2102644" y="338455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5" name="Rectangle 58"/>
          <p:cNvSpPr>
            <a:spLocks noChangeArrowheads="1"/>
          </p:cNvSpPr>
          <p:nvPr/>
        </p:nvSpPr>
        <p:spPr bwMode="auto">
          <a:xfrm>
            <a:off x="4529138" y="226060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7045961" y="3514183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4523424" y="568036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4" name="Straight Connector 3"/>
          <p:cNvCxnSpPr>
            <a:stCxn id="34" idx="3"/>
            <a:endCxn id="286752" idx="1"/>
          </p:cNvCxnSpPr>
          <p:nvPr/>
        </p:nvCxnSpPr>
        <p:spPr bwMode="auto">
          <a:xfrm>
            <a:off x="2280444" y="3473450"/>
            <a:ext cx="615249" cy="4477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286722" idx="0"/>
            <a:endCxn id="286747" idx="7"/>
          </p:cNvCxnSpPr>
          <p:nvPr/>
        </p:nvCxnSpPr>
        <p:spPr bwMode="auto">
          <a:xfrm flipH="1">
            <a:off x="4113120" y="2424113"/>
            <a:ext cx="494599" cy="60969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35" idx="2"/>
            <a:endCxn id="286746" idx="0"/>
          </p:cNvCxnSpPr>
          <p:nvPr/>
        </p:nvCxnSpPr>
        <p:spPr bwMode="auto">
          <a:xfrm>
            <a:off x="4618038" y="2438400"/>
            <a:ext cx="4762" cy="137795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35" idx="2"/>
            <a:endCxn id="286743" idx="1"/>
          </p:cNvCxnSpPr>
          <p:nvPr/>
        </p:nvCxnSpPr>
        <p:spPr bwMode="auto">
          <a:xfrm>
            <a:off x="4618038" y="2438400"/>
            <a:ext cx="446180" cy="57318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34" idx="3"/>
            <a:endCxn id="286751" idx="1"/>
          </p:cNvCxnSpPr>
          <p:nvPr/>
        </p:nvCxnSpPr>
        <p:spPr bwMode="auto">
          <a:xfrm>
            <a:off x="2280444" y="3473450"/>
            <a:ext cx="1101024" cy="4454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34" idx="3"/>
            <a:endCxn id="286747" idx="2"/>
          </p:cNvCxnSpPr>
          <p:nvPr/>
        </p:nvCxnSpPr>
        <p:spPr bwMode="auto">
          <a:xfrm flipV="1">
            <a:off x="2280444" y="3087688"/>
            <a:ext cx="1702594" cy="38576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286752" idx="5"/>
            <a:endCxn id="37" idx="0"/>
          </p:cNvCxnSpPr>
          <p:nvPr/>
        </p:nvCxnSpPr>
        <p:spPr bwMode="auto">
          <a:xfrm>
            <a:off x="3003457" y="4028982"/>
            <a:ext cx="1608867" cy="16513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286750" idx="5"/>
            <a:endCxn id="37" idx="0"/>
          </p:cNvCxnSpPr>
          <p:nvPr/>
        </p:nvCxnSpPr>
        <p:spPr bwMode="auto">
          <a:xfrm>
            <a:off x="3868645" y="4409982"/>
            <a:ext cx="743679" cy="12703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7" idx="0"/>
            <a:endCxn id="286744" idx="4"/>
          </p:cNvCxnSpPr>
          <p:nvPr/>
        </p:nvCxnSpPr>
        <p:spPr bwMode="auto">
          <a:xfrm flipH="1" flipV="1">
            <a:off x="4605338" y="4778375"/>
            <a:ext cx="6986" cy="90198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37" idx="0"/>
            <a:endCxn id="286748" idx="4"/>
          </p:cNvCxnSpPr>
          <p:nvPr/>
        </p:nvCxnSpPr>
        <p:spPr bwMode="auto">
          <a:xfrm flipV="1">
            <a:off x="4612324" y="4375150"/>
            <a:ext cx="835976" cy="130521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37" idx="0"/>
            <a:endCxn id="286749" idx="3"/>
          </p:cNvCxnSpPr>
          <p:nvPr/>
        </p:nvCxnSpPr>
        <p:spPr bwMode="auto">
          <a:xfrm flipV="1">
            <a:off x="4612324" y="4103595"/>
            <a:ext cx="1518694" cy="157676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86749" idx="6"/>
            <a:endCxn id="36" idx="1"/>
          </p:cNvCxnSpPr>
          <p:nvPr/>
        </p:nvCxnSpPr>
        <p:spPr bwMode="auto">
          <a:xfrm flipV="1">
            <a:off x="6261100" y="3603083"/>
            <a:ext cx="784861" cy="44663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720" name="Straight Connector 286719"/>
          <p:cNvCxnSpPr>
            <a:stCxn id="286745" idx="6"/>
            <a:endCxn id="36" idx="1"/>
          </p:cNvCxnSpPr>
          <p:nvPr/>
        </p:nvCxnSpPr>
        <p:spPr bwMode="auto">
          <a:xfrm>
            <a:off x="5751513" y="3562350"/>
            <a:ext cx="1294448" cy="4073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753" name="Straight Connector 286752"/>
          <p:cNvCxnSpPr>
            <a:stCxn id="286743" idx="6"/>
            <a:endCxn id="36" idx="1"/>
          </p:cNvCxnSpPr>
          <p:nvPr/>
        </p:nvCxnSpPr>
        <p:spPr bwMode="auto">
          <a:xfrm>
            <a:off x="5194300" y="3065463"/>
            <a:ext cx="1851661" cy="5376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0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6" grpId="0" animBg="1"/>
      <p:bldP spid="286743" grpId="0" animBg="1"/>
      <p:bldP spid="286744" grpId="0" animBg="1"/>
      <p:bldP spid="286745" grpId="0" animBg="1"/>
      <p:bldP spid="286746" grpId="0" animBg="1"/>
      <p:bldP spid="286747" grpId="0" animBg="1"/>
      <p:bldP spid="286748" grpId="0" animBg="1"/>
      <p:bldP spid="286749" grpId="0" animBg="1"/>
      <p:bldP spid="286750" grpId="0" animBg="1"/>
      <p:bldP spid="286751" grpId="0" animBg="1"/>
      <p:bldP spid="286752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k-sided layouts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k</a:t>
            </a:r>
            <a:r>
              <a:rPr lang="en-US" dirty="0" smtClean="0">
                <a:solidFill>
                  <a:schemeClr val="accent1"/>
                </a:solidFill>
              </a:rPr>
              <a:t>-sided layout</a:t>
            </a:r>
          </a:p>
          <a:p>
            <a:pPr marL="269875" lvl="1" indent="0">
              <a:buNone/>
            </a:pPr>
            <a:r>
              <a:rPr lang="en-US" dirty="0" smtClean="0"/>
              <a:t>Every maximal segment is the boundary of at most </a:t>
            </a:r>
            <a:r>
              <a:rPr lang="en-US" dirty="0" smtClean="0">
                <a:solidFill>
                  <a:schemeClr val="accent1"/>
                </a:solidFill>
              </a:rPr>
              <a:t>k</a:t>
            </a:r>
            <a:r>
              <a:rPr lang="en-US" dirty="0" smtClean="0"/>
              <a:t> rectangles all on the same side of the segment</a:t>
            </a:r>
            <a:endParaRPr lang="nl-NL" dirty="0"/>
          </a:p>
        </p:txBody>
      </p:sp>
      <p:grpSp>
        <p:nvGrpSpPr>
          <p:cNvPr id="10" name="Group 9"/>
          <p:cNvGrpSpPr/>
          <p:nvPr/>
        </p:nvGrpSpPr>
        <p:grpSpPr>
          <a:xfrm>
            <a:off x="701570" y="2798930"/>
            <a:ext cx="3105345" cy="1980220"/>
            <a:chOff x="701570" y="2798930"/>
            <a:chExt cx="3105345" cy="1980220"/>
          </a:xfrm>
        </p:grpSpPr>
        <p:sp>
          <p:nvSpPr>
            <p:cNvPr id="5" name="Rectangle 4"/>
            <p:cNvSpPr/>
            <p:nvPr/>
          </p:nvSpPr>
          <p:spPr bwMode="auto">
            <a:xfrm>
              <a:off x="701570" y="2798930"/>
              <a:ext cx="3105345" cy="1980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376645" y="2798930"/>
              <a:ext cx="720080" cy="126014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96725" y="2798930"/>
              <a:ext cx="810090" cy="126014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546775" y="4059070"/>
              <a:ext cx="1260140" cy="72008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6645" y="4059070"/>
              <a:ext cx="1170130" cy="72008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</p:grpSp>
      <p:cxnSp>
        <p:nvCxnSpPr>
          <p:cNvPr id="12" name="Straight Connector 11"/>
          <p:cNvCxnSpPr/>
          <p:nvPr/>
        </p:nvCxnSpPr>
        <p:spPr bwMode="auto">
          <a:xfrm>
            <a:off x="1376645" y="4059070"/>
            <a:ext cx="2430270" cy="0"/>
          </a:xfrm>
          <a:prstGeom prst="line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01569" y="5094185"/>
            <a:ext cx="31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2-sided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42030" y="2800872"/>
            <a:ext cx="3105345" cy="1980220"/>
            <a:chOff x="701570" y="2798930"/>
            <a:chExt cx="3105345" cy="198022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701570" y="2798930"/>
              <a:ext cx="3105345" cy="1980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01570" y="2798930"/>
              <a:ext cx="1980220" cy="8415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041830" y="2798930"/>
              <a:ext cx="757950" cy="8415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591779" y="3640486"/>
              <a:ext cx="1215135" cy="113866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239644" y="3640486"/>
              <a:ext cx="632056" cy="113866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</p:grpSp>
      <p:cxnSp>
        <p:nvCxnSpPr>
          <p:cNvPr id="21" name="Straight Connector 20"/>
          <p:cNvCxnSpPr/>
          <p:nvPr/>
        </p:nvCxnSpPr>
        <p:spPr bwMode="auto">
          <a:xfrm>
            <a:off x="4842030" y="3642428"/>
            <a:ext cx="3105344" cy="0"/>
          </a:xfrm>
          <a:prstGeom prst="line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842031" y="5054743"/>
            <a:ext cx="309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-sided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8312" y="5814265"/>
            <a:ext cx="797411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Do graphs without an 1</a:t>
            </a:r>
            <a:r>
              <a:rPr lang="en-US" sz="2000" dirty="0" smtClean="0"/>
              <a:t>-sided </a:t>
            </a:r>
            <a:r>
              <a:rPr lang="en-US" sz="2000" dirty="0"/>
              <a:t>dual admit a </a:t>
            </a:r>
            <a:r>
              <a:rPr lang="en-US" sz="2000" dirty="0" smtClean="0"/>
              <a:t>k-sided </a:t>
            </a:r>
            <a:r>
              <a:rPr lang="en-US" sz="2000" dirty="0"/>
              <a:t>dual for some k</a:t>
            </a:r>
            <a:r>
              <a:rPr lang="en-US" sz="2000" dirty="0" smtClean="0"/>
              <a:t>?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1375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2319307" y="1934690"/>
            <a:ext cx="4200160" cy="3519535"/>
            <a:chOff x="2319307" y="1934690"/>
            <a:chExt cx="4200160" cy="3519535"/>
          </a:xfrm>
        </p:grpSpPr>
        <p:cxnSp>
          <p:nvCxnSpPr>
            <p:cNvPr id="59" name="Straight Connector 58"/>
            <p:cNvCxnSpPr/>
            <p:nvPr/>
          </p:nvCxnSpPr>
          <p:spPr bwMode="auto">
            <a:xfrm>
              <a:off x="2321750" y="1943835"/>
              <a:ext cx="0" cy="3510390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6519467" y="1934690"/>
              <a:ext cx="0" cy="3510390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417767" y="3564017"/>
              <a:ext cx="0" cy="1871783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4480973" y="3546355"/>
              <a:ext cx="0" cy="1871783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5378938" y="3555186"/>
              <a:ext cx="0" cy="1871783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4891822" y="2078850"/>
              <a:ext cx="7465" cy="1485167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V="1">
              <a:off x="2319307" y="3546355"/>
              <a:ext cx="4200160" cy="21637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sm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-sided regular edge labeling</a:t>
            </a:r>
            <a:endParaRPr lang="nl-NL" dirty="0"/>
          </a:p>
        </p:txBody>
      </p:sp>
      <p:grpSp>
        <p:nvGrpSpPr>
          <p:cNvPr id="6" name="Group 5"/>
          <p:cNvGrpSpPr/>
          <p:nvPr/>
        </p:nvGrpSpPr>
        <p:grpSpPr>
          <a:xfrm>
            <a:off x="1906225" y="2942515"/>
            <a:ext cx="5591100" cy="1239499"/>
            <a:chOff x="1906225" y="2942515"/>
            <a:chExt cx="5591100" cy="1239499"/>
          </a:xfrm>
        </p:grpSpPr>
        <p:cxnSp>
          <p:nvCxnSpPr>
            <p:cNvPr id="91" name="Straight Arrow Connector 90"/>
            <p:cNvCxnSpPr>
              <a:stCxn id="18" idx="0"/>
              <a:endCxn id="19" idx="4"/>
            </p:cNvCxnSpPr>
            <p:nvPr/>
          </p:nvCxnSpPr>
          <p:spPr bwMode="auto">
            <a:xfrm flipH="1" flipV="1">
              <a:off x="3621655" y="3133015"/>
              <a:ext cx="153448" cy="85849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1906225" y="2942515"/>
              <a:ext cx="5591100" cy="1239499"/>
              <a:chOff x="1871700" y="2942515"/>
              <a:chExt cx="5591100" cy="1239499"/>
            </a:xfrm>
          </p:grpSpPr>
          <p:sp>
            <p:nvSpPr>
              <p:cNvPr id="14" name="Oval 38"/>
              <p:cNvSpPr>
                <a:spLocks noChangeArrowheads="1"/>
              </p:cNvSpPr>
              <p:nvPr/>
            </p:nvSpPr>
            <p:spPr bwMode="auto">
              <a:xfrm>
                <a:off x="2576415" y="3977565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Oval 42"/>
              <p:cNvSpPr>
                <a:spLocks noChangeArrowheads="1"/>
              </p:cNvSpPr>
              <p:nvPr/>
            </p:nvSpPr>
            <p:spPr bwMode="auto">
              <a:xfrm>
                <a:off x="5877778" y="3980462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Oval 43"/>
              <p:cNvSpPr>
                <a:spLocks noChangeArrowheads="1"/>
              </p:cNvSpPr>
              <p:nvPr/>
            </p:nvSpPr>
            <p:spPr bwMode="auto">
              <a:xfrm>
                <a:off x="4858705" y="3977565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Oval 44"/>
              <p:cNvSpPr>
                <a:spLocks noChangeArrowheads="1"/>
              </p:cNvSpPr>
              <p:nvPr/>
            </p:nvSpPr>
            <p:spPr bwMode="auto">
              <a:xfrm>
                <a:off x="3645328" y="3991514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Oval 45"/>
              <p:cNvSpPr>
                <a:spLocks noChangeArrowheads="1"/>
              </p:cNvSpPr>
              <p:nvPr/>
            </p:nvSpPr>
            <p:spPr bwMode="auto">
              <a:xfrm>
                <a:off x="3491880" y="2942515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auto">
              <a:xfrm>
                <a:off x="1871700" y="3455194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Oval 42"/>
              <p:cNvSpPr>
                <a:spLocks noChangeArrowheads="1"/>
              </p:cNvSpPr>
              <p:nvPr/>
            </p:nvSpPr>
            <p:spPr bwMode="auto">
              <a:xfrm>
                <a:off x="7272300" y="3455194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Oval 42"/>
              <p:cNvSpPr>
                <a:spLocks noChangeArrowheads="1"/>
              </p:cNvSpPr>
              <p:nvPr/>
            </p:nvSpPr>
            <p:spPr bwMode="auto">
              <a:xfrm>
                <a:off x="5702784" y="2942515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2" idx="5"/>
                <a:endCxn id="14" idx="1"/>
              </p:cNvCxnSpPr>
              <p:nvPr/>
            </p:nvCxnSpPr>
            <p:spPr bwMode="auto">
              <a:xfrm>
                <a:off x="2034302" y="3617796"/>
                <a:ext cx="570011" cy="38766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38" name="Straight Arrow Connector 37"/>
              <p:cNvCxnSpPr>
                <a:stCxn id="14" idx="6"/>
                <a:endCxn id="18" idx="2"/>
              </p:cNvCxnSpPr>
              <p:nvPr/>
            </p:nvCxnSpPr>
            <p:spPr bwMode="auto">
              <a:xfrm>
                <a:off x="2766915" y="4072815"/>
                <a:ext cx="878413" cy="13949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42" name="Straight Arrow Connector 41"/>
              <p:cNvCxnSpPr>
                <a:stCxn id="18" idx="6"/>
                <a:endCxn id="17" idx="2"/>
              </p:cNvCxnSpPr>
              <p:nvPr/>
            </p:nvCxnSpPr>
            <p:spPr bwMode="auto">
              <a:xfrm flipV="1">
                <a:off x="3835828" y="4072815"/>
                <a:ext cx="1022877" cy="13949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44" name="Straight Arrow Connector 43"/>
              <p:cNvCxnSpPr>
                <a:stCxn id="17" idx="6"/>
                <a:endCxn id="16" idx="2"/>
              </p:cNvCxnSpPr>
              <p:nvPr/>
            </p:nvCxnSpPr>
            <p:spPr bwMode="auto">
              <a:xfrm>
                <a:off x="5049205" y="4072815"/>
                <a:ext cx="828573" cy="289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46" name="Straight Arrow Connector 45"/>
              <p:cNvCxnSpPr>
                <a:stCxn id="16" idx="6"/>
                <a:endCxn id="33" idx="2"/>
              </p:cNvCxnSpPr>
              <p:nvPr/>
            </p:nvCxnSpPr>
            <p:spPr bwMode="auto">
              <a:xfrm flipV="1">
                <a:off x="6068278" y="3550444"/>
                <a:ext cx="1204022" cy="52526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48" name="Straight Arrow Connector 47"/>
              <p:cNvCxnSpPr>
                <a:stCxn id="32" idx="7"/>
                <a:endCxn id="19" idx="2"/>
              </p:cNvCxnSpPr>
              <p:nvPr/>
            </p:nvCxnSpPr>
            <p:spPr bwMode="auto">
              <a:xfrm flipV="1">
                <a:off x="2034302" y="3037765"/>
                <a:ext cx="1457578" cy="44532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54" name="Straight Arrow Connector 53"/>
              <p:cNvCxnSpPr>
                <a:stCxn id="19" idx="6"/>
                <a:endCxn id="34" idx="2"/>
              </p:cNvCxnSpPr>
              <p:nvPr/>
            </p:nvCxnSpPr>
            <p:spPr bwMode="auto">
              <a:xfrm>
                <a:off x="3682380" y="3037765"/>
                <a:ext cx="2020404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56" name="Straight Arrow Connector 55"/>
              <p:cNvCxnSpPr>
                <a:stCxn id="34" idx="6"/>
                <a:endCxn id="33" idx="1"/>
              </p:cNvCxnSpPr>
              <p:nvPr/>
            </p:nvCxnSpPr>
            <p:spPr bwMode="auto">
              <a:xfrm>
                <a:off x="5893284" y="3037765"/>
                <a:ext cx="1406914" cy="44532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89" name="Straight Arrow Connector 88"/>
              <p:cNvCxnSpPr>
                <a:stCxn id="14" idx="7"/>
                <a:endCxn id="19" idx="3"/>
              </p:cNvCxnSpPr>
              <p:nvPr/>
            </p:nvCxnSpPr>
            <p:spPr bwMode="auto">
              <a:xfrm flipV="1">
                <a:off x="2739017" y="3105117"/>
                <a:ext cx="780761" cy="9003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93" name="Straight Arrow Connector 92"/>
              <p:cNvCxnSpPr>
                <a:stCxn id="17" idx="7"/>
                <a:endCxn id="34" idx="3"/>
              </p:cNvCxnSpPr>
              <p:nvPr/>
            </p:nvCxnSpPr>
            <p:spPr bwMode="auto">
              <a:xfrm flipV="1">
                <a:off x="5021307" y="3105117"/>
                <a:ext cx="709375" cy="9003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95" name="Straight Arrow Connector 94"/>
              <p:cNvCxnSpPr>
                <a:stCxn id="16" idx="0"/>
                <a:endCxn id="34" idx="4"/>
              </p:cNvCxnSpPr>
              <p:nvPr/>
            </p:nvCxnSpPr>
            <p:spPr bwMode="auto">
              <a:xfrm flipH="1" flipV="1">
                <a:off x="5798034" y="3133015"/>
                <a:ext cx="174994" cy="84744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97" name="Straight Arrow Connector 96"/>
              <p:cNvCxnSpPr>
                <a:stCxn id="17" idx="1"/>
                <a:endCxn id="19" idx="5"/>
              </p:cNvCxnSpPr>
              <p:nvPr/>
            </p:nvCxnSpPr>
            <p:spPr bwMode="auto">
              <a:xfrm flipH="1" flipV="1">
                <a:off x="3654482" y="3105117"/>
                <a:ext cx="1232121" cy="9003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</p:grpSp>
      </p:grpSp>
      <p:sp>
        <p:nvSpPr>
          <p:cNvPr id="35" name="TextBox 34"/>
          <p:cNvSpPr txBox="1"/>
          <p:nvPr/>
        </p:nvSpPr>
        <p:spPr>
          <a:xfrm>
            <a:off x="584941" y="5858093"/>
            <a:ext cx="797411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/>
              <a:t>Face with at most </a:t>
            </a:r>
            <a:r>
              <a:rPr lang="en-US" sz="2000">
                <a:solidFill>
                  <a:schemeClr val="accent1"/>
                </a:solidFill>
              </a:rPr>
              <a:t>k+2</a:t>
            </a:r>
            <a:r>
              <a:rPr lang="en-US" sz="2000"/>
              <a:t> vertices on one of it’s boundary paths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9923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∞-</a:t>
            </a:r>
            <a:r>
              <a:rPr lang="nl-NL" dirty="0" err="1"/>
              <a:t>sided</a:t>
            </a:r>
            <a:r>
              <a:rPr lang="nl-NL" dirty="0"/>
              <a:t> </a:t>
            </a:r>
            <a:r>
              <a:rPr lang="nl-NL" dirty="0" err="1" smtClean="0"/>
              <a:t>duals</a:t>
            </a:r>
            <a:endParaRPr lang="nl-NL" u="sng" dirty="0"/>
          </a:p>
        </p:txBody>
      </p:sp>
      <p:sp>
        <p:nvSpPr>
          <p:cNvPr id="196" name="Content Placeholder 19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Exterior vertices</a:t>
            </a:r>
          </a:p>
        </p:txBody>
      </p:sp>
      <p:grpSp>
        <p:nvGrpSpPr>
          <p:cNvPr id="303" name="Group 302"/>
          <p:cNvGrpSpPr/>
          <p:nvPr/>
        </p:nvGrpSpPr>
        <p:grpSpPr>
          <a:xfrm>
            <a:off x="5025594" y="1494895"/>
            <a:ext cx="3328150" cy="4381132"/>
            <a:chOff x="5025594" y="1494895"/>
            <a:chExt cx="3328150" cy="4381132"/>
          </a:xfrm>
        </p:grpSpPr>
        <p:sp>
          <p:nvSpPr>
            <p:cNvPr id="4" name="Oval 43"/>
            <p:cNvSpPr>
              <a:spLocks noChangeArrowheads="1"/>
            </p:cNvSpPr>
            <p:nvPr/>
          </p:nvSpPr>
          <p:spPr bwMode="auto">
            <a:xfrm>
              <a:off x="5381737" y="354576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Rectangle 58"/>
            <p:cNvSpPr>
              <a:spLocks noChangeArrowheads="1"/>
            </p:cNvSpPr>
            <p:nvPr/>
          </p:nvSpPr>
          <p:spPr bwMode="auto">
            <a:xfrm>
              <a:off x="502559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8"/>
            <p:cNvSpPr>
              <a:spLocks noChangeArrowheads="1"/>
            </p:cNvSpPr>
            <p:nvPr/>
          </p:nvSpPr>
          <p:spPr bwMode="auto">
            <a:xfrm>
              <a:off x="817594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58"/>
            <p:cNvSpPr>
              <a:spLocks noChangeArrowheads="1"/>
            </p:cNvSpPr>
            <p:nvPr/>
          </p:nvSpPr>
          <p:spPr bwMode="auto">
            <a:xfrm>
              <a:off x="502559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8"/>
            <p:cNvSpPr>
              <a:spLocks noChangeArrowheads="1"/>
            </p:cNvSpPr>
            <p:nvPr/>
          </p:nvSpPr>
          <p:spPr bwMode="auto">
            <a:xfrm>
              <a:off x="817594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7807102" y="353941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" name="Straight Connector 10"/>
            <p:cNvCxnSpPr>
              <a:stCxn id="7" idx="0"/>
              <a:endCxn id="5" idx="2"/>
            </p:cNvCxnSpPr>
            <p:nvPr/>
          </p:nvCxnSpPr>
          <p:spPr bwMode="auto">
            <a:xfrm flipV="1">
              <a:off x="511449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3" name="Straight Connector 12"/>
            <p:cNvCxnSpPr>
              <a:stCxn id="5" idx="3"/>
              <a:endCxn id="6" idx="1"/>
            </p:cNvCxnSpPr>
            <p:nvPr/>
          </p:nvCxnSpPr>
          <p:spPr bwMode="auto">
            <a:xfrm>
              <a:off x="5203394" y="1583795"/>
              <a:ext cx="2972550" cy="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6484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" name="Straight Connector 16"/>
            <p:cNvCxnSpPr>
              <a:endCxn id="8" idx="1"/>
            </p:cNvCxnSpPr>
            <p:nvPr/>
          </p:nvCxnSpPr>
          <p:spPr bwMode="auto">
            <a:xfrm>
              <a:off x="5203394" y="5787127"/>
              <a:ext cx="2972550" cy="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" name="Straight Connector 18"/>
            <p:cNvCxnSpPr>
              <a:stCxn id="7" idx="0"/>
              <a:endCxn id="4" idx="4"/>
            </p:cNvCxnSpPr>
            <p:nvPr/>
          </p:nvCxnSpPr>
          <p:spPr bwMode="auto">
            <a:xfrm flipV="1">
              <a:off x="5114494" y="3736261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1" name="Straight Connector 20"/>
            <p:cNvCxnSpPr>
              <a:stCxn id="4" idx="0"/>
              <a:endCxn id="5" idx="2"/>
            </p:cNvCxnSpPr>
            <p:nvPr/>
          </p:nvCxnSpPr>
          <p:spPr bwMode="auto">
            <a:xfrm flipH="1" flipV="1">
              <a:off x="5114494" y="1672695"/>
              <a:ext cx="362493" cy="18730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3" name="Straight Connector 22"/>
            <p:cNvCxnSpPr>
              <a:stCxn id="9" idx="0"/>
              <a:endCxn id="6" idx="2"/>
            </p:cNvCxnSpPr>
            <p:nvPr/>
          </p:nvCxnSpPr>
          <p:spPr bwMode="auto">
            <a:xfrm flipV="1">
              <a:off x="7902352" y="1672695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" name="Straight Connector 24"/>
            <p:cNvCxnSpPr>
              <a:stCxn id="9" idx="4"/>
              <a:endCxn id="8" idx="0"/>
            </p:cNvCxnSpPr>
            <p:nvPr/>
          </p:nvCxnSpPr>
          <p:spPr bwMode="auto">
            <a:xfrm>
              <a:off x="7902352" y="3729911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" name="Straight Connector 27"/>
            <p:cNvCxnSpPr>
              <a:stCxn id="4" idx="6"/>
              <a:endCxn id="9" idx="2"/>
            </p:cNvCxnSpPr>
            <p:nvPr/>
          </p:nvCxnSpPr>
          <p:spPr bwMode="auto">
            <a:xfrm flipV="1">
              <a:off x="5572237" y="3634661"/>
              <a:ext cx="2234865" cy="635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6135502" y="1772195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5720923" y="225661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7017412" y="177806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6589612" y="2258389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7476242" y="226128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43"/>
            <p:cNvSpPr>
              <a:spLocks noChangeArrowheads="1"/>
            </p:cNvSpPr>
            <p:nvPr/>
          </p:nvSpPr>
          <p:spPr bwMode="auto">
            <a:xfrm>
              <a:off x="5741123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6595496" y="27521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auto">
            <a:xfrm>
              <a:off x="7469759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7024232" y="3210167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6155359" y="322106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>
              <a:stCxn id="49" idx="5"/>
              <a:endCxn id="53" idx="1"/>
            </p:cNvCxnSpPr>
            <p:nvPr/>
          </p:nvCxnSpPr>
          <p:spPr bwMode="auto">
            <a:xfrm>
              <a:off x="5903725" y="2928306"/>
              <a:ext cx="279532" cy="3206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7" name="Straight Connector 56"/>
            <p:cNvCxnSpPr>
              <a:stCxn id="53" idx="6"/>
              <a:endCxn id="52" idx="2"/>
            </p:cNvCxnSpPr>
            <p:nvPr/>
          </p:nvCxnSpPr>
          <p:spPr bwMode="auto">
            <a:xfrm flipV="1">
              <a:off x="6345859" y="3305417"/>
              <a:ext cx="678373" cy="1090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9" name="Straight Connector 58"/>
            <p:cNvCxnSpPr>
              <a:stCxn id="52" idx="7"/>
              <a:endCxn id="51" idx="3"/>
            </p:cNvCxnSpPr>
            <p:nvPr/>
          </p:nvCxnSpPr>
          <p:spPr bwMode="auto">
            <a:xfrm flipV="1">
              <a:off x="7186834" y="2928306"/>
              <a:ext cx="310823" cy="3097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1" name="Straight Connector 60"/>
            <p:cNvCxnSpPr>
              <a:stCxn id="51" idx="0"/>
              <a:endCxn id="48" idx="4"/>
            </p:cNvCxnSpPr>
            <p:nvPr/>
          </p:nvCxnSpPr>
          <p:spPr bwMode="auto">
            <a:xfrm flipV="1">
              <a:off x="7565009" y="2451784"/>
              <a:ext cx="6483" cy="3139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>
              <a:stCxn id="48" idx="1"/>
              <a:endCxn id="46" idx="5"/>
            </p:cNvCxnSpPr>
            <p:nvPr/>
          </p:nvCxnSpPr>
          <p:spPr bwMode="auto">
            <a:xfrm flipH="1" flipV="1">
              <a:off x="7180014" y="1940663"/>
              <a:ext cx="324126" cy="34851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5" name="Straight Connector 64"/>
            <p:cNvCxnSpPr>
              <a:stCxn id="44" idx="6"/>
              <a:endCxn id="46" idx="2"/>
            </p:cNvCxnSpPr>
            <p:nvPr/>
          </p:nvCxnSpPr>
          <p:spPr bwMode="auto">
            <a:xfrm>
              <a:off x="6326002" y="1867445"/>
              <a:ext cx="691410" cy="58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Straight Connector 66"/>
            <p:cNvCxnSpPr>
              <a:stCxn id="45" idx="0"/>
              <a:endCxn id="44" idx="3"/>
            </p:cNvCxnSpPr>
            <p:nvPr/>
          </p:nvCxnSpPr>
          <p:spPr bwMode="auto">
            <a:xfrm flipV="1">
              <a:off x="5816173" y="1934797"/>
              <a:ext cx="347227" cy="32181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>
              <a:stCxn id="49" idx="0"/>
              <a:endCxn id="45" idx="4"/>
            </p:cNvCxnSpPr>
            <p:nvPr/>
          </p:nvCxnSpPr>
          <p:spPr bwMode="auto">
            <a:xfrm flipH="1" flipV="1">
              <a:off x="5816173" y="2447111"/>
              <a:ext cx="20200" cy="31859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1" name="Straight Connector 70"/>
            <p:cNvCxnSpPr>
              <a:stCxn id="49" idx="6"/>
              <a:endCxn id="50" idx="2"/>
            </p:cNvCxnSpPr>
            <p:nvPr/>
          </p:nvCxnSpPr>
          <p:spPr bwMode="auto">
            <a:xfrm flipV="1">
              <a:off x="5931623" y="2847354"/>
              <a:ext cx="66387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3" name="Straight Connector 72"/>
            <p:cNvCxnSpPr>
              <a:stCxn id="53" idx="7"/>
              <a:endCxn id="50" idx="3"/>
            </p:cNvCxnSpPr>
            <p:nvPr/>
          </p:nvCxnSpPr>
          <p:spPr bwMode="auto">
            <a:xfrm flipV="1">
              <a:off x="6317961" y="2914706"/>
              <a:ext cx="305433" cy="3342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5" name="Straight Connector 74"/>
            <p:cNvCxnSpPr>
              <a:stCxn id="52" idx="1"/>
              <a:endCxn id="50" idx="5"/>
            </p:cNvCxnSpPr>
            <p:nvPr/>
          </p:nvCxnSpPr>
          <p:spPr bwMode="auto">
            <a:xfrm flipH="1" flipV="1">
              <a:off x="6758098" y="2914706"/>
              <a:ext cx="294032" cy="3233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>
              <a:stCxn id="51" idx="2"/>
              <a:endCxn id="50" idx="6"/>
            </p:cNvCxnSpPr>
            <p:nvPr/>
          </p:nvCxnSpPr>
          <p:spPr bwMode="auto">
            <a:xfrm flipH="1" flipV="1">
              <a:off x="6785996" y="2847354"/>
              <a:ext cx="68376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0" name="Straight Connector 79"/>
            <p:cNvCxnSpPr>
              <a:stCxn id="48" idx="2"/>
              <a:endCxn id="47" idx="6"/>
            </p:cNvCxnSpPr>
            <p:nvPr/>
          </p:nvCxnSpPr>
          <p:spPr bwMode="auto">
            <a:xfrm flipH="1" flipV="1">
              <a:off x="6780112" y="2353639"/>
              <a:ext cx="696130" cy="28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2" name="Straight Connector 81"/>
            <p:cNvCxnSpPr>
              <a:stCxn id="47" idx="7"/>
              <a:endCxn id="46" idx="3"/>
            </p:cNvCxnSpPr>
            <p:nvPr/>
          </p:nvCxnSpPr>
          <p:spPr bwMode="auto">
            <a:xfrm flipV="1">
              <a:off x="6752214" y="1940663"/>
              <a:ext cx="293096" cy="34562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4" name="Straight Connector 83"/>
            <p:cNvCxnSpPr>
              <a:stCxn id="44" idx="5"/>
              <a:endCxn id="47" idx="1"/>
            </p:cNvCxnSpPr>
            <p:nvPr/>
          </p:nvCxnSpPr>
          <p:spPr bwMode="auto">
            <a:xfrm>
              <a:off x="6298104" y="1934797"/>
              <a:ext cx="319406" cy="35149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6" name="Straight Connector 85"/>
            <p:cNvCxnSpPr>
              <a:stCxn id="45" idx="6"/>
              <a:endCxn id="47" idx="2"/>
            </p:cNvCxnSpPr>
            <p:nvPr/>
          </p:nvCxnSpPr>
          <p:spPr bwMode="auto">
            <a:xfrm>
              <a:off x="5911423" y="2351861"/>
              <a:ext cx="678189" cy="177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101" name="Oval 43"/>
            <p:cNvSpPr>
              <a:spLocks noChangeArrowheads="1"/>
            </p:cNvSpPr>
            <p:nvPr/>
          </p:nvSpPr>
          <p:spPr bwMode="auto">
            <a:xfrm>
              <a:off x="6150755" y="2509380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Oval 43"/>
            <p:cNvSpPr>
              <a:spLocks noChangeArrowheads="1"/>
            </p:cNvSpPr>
            <p:nvPr/>
          </p:nvSpPr>
          <p:spPr bwMode="auto">
            <a:xfrm>
              <a:off x="7012447" y="249382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4" name="Straight Connector 103"/>
            <p:cNvCxnSpPr>
              <a:stCxn id="49" idx="7"/>
              <a:endCxn id="101" idx="3"/>
            </p:cNvCxnSpPr>
            <p:nvPr/>
          </p:nvCxnSpPr>
          <p:spPr bwMode="auto">
            <a:xfrm flipV="1">
              <a:off x="5903725" y="2671982"/>
              <a:ext cx="274928" cy="1216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6" name="Straight Connector 105"/>
            <p:cNvCxnSpPr>
              <a:stCxn id="45" idx="5"/>
              <a:endCxn id="101" idx="1"/>
            </p:cNvCxnSpPr>
            <p:nvPr/>
          </p:nvCxnSpPr>
          <p:spPr bwMode="auto">
            <a:xfrm>
              <a:off x="5883525" y="2419213"/>
              <a:ext cx="295128" cy="11806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8" name="Straight Connector 107"/>
            <p:cNvCxnSpPr>
              <a:stCxn id="101" idx="7"/>
              <a:endCxn id="47" idx="3"/>
            </p:cNvCxnSpPr>
            <p:nvPr/>
          </p:nvCxnSpPr>
          <p:spPr bwMode="auto">
            <a:xfrm flipV="1">
              <a:off x="6313357" y="2420991"/>
              <a:ext cx="304153" cy="1162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0" name="Straight Connector 109"/>
            <p:cNvCxnSpPr>
              <a:stCxn id="101" idx="6"/>
              <a:endCxn id="102" idx="2"/>
            </p:cNvCxnSpPr>
            <p:nvPr/>
          </p:nvCxnSpPr>
          <p:spPr bwMode="auto">
            <a:xfrm flipV="1">
              <a:off x="6341255" y="2589078"/>
              <a:ext cx="671192" cy="1555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2" name="Straight Connector 111"/>
            <p:cNvCxnSpPr>
              <a:stCxn id="101" idx="5"/>
              <a:endCxn id="50" idx="1"/>
            </p:cNvCxnSpPr>
            <p:nvPr/>
          </p:nvCxnSpPr>
          <p:spPr bwMode="auto">
            <a:xfrm>
              <a:off x="6313357" y="2671982"/>
              <a:ext cx="310037" cy="1080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4" name="Straight Connector 113"/>
            <p:cNvCxnSpPr>
              <a:stCxn id="50" idx="7"/>
              <a:endCxn id="102" idx="3"/>
            </p:cNvCxnSpPr>
            <p:nvPr/>
          </p:nvCxnSpPr>
          <p:spPr bwMode="auto">
            <a:xfrm flipV="1">
              <a:off x="6758098" y="2656430"/>
              <a:ext cx="282247" cy="1235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6" name="Straight Connector 115"/>
            <p:cNvCxnSpPr>
              <a:stCxn id="47" idx="5"/>
              <a:endCxn id="102" idx="1"/>
            </p:cNvCxnSpPr>
            <p:nvPr/>
          </p:nvCxnSpPr>
          <p:spPr bwMode="auto">
            <a:xfrm>
              <a:off x="6752214" y="2420991"/>
              <a:ext cx="288131" cy="10073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8" name="Straight Connector 117"/>
            <p:cNvCxnSpPr>
              <a:stCxn id="102" idx="5"/>
              <a:endCxn id="51" idx="1"/>
            </p:cNvCxnSpPr>
            <p:nvPr/>
          </p:nvCxnSpPr>
          <p:spPr bwMode="auto">
            <a:xfrm>
              <a:off x="7175049" y="2656430"/>
              <a:ext cx="322608" cy="1371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20" name="Straight Connector 119"/>
            <p:cNvCxnSpPr>
              <a:stCxn id="102" idx="7"/>
              <a:endCxn id="48" idx="3"/>
            </p:cNvCxnSpPr>
            <p:nvPr/>
          </p:nvCxnSpPr>
          <p:spPr bwMode="auto">
            <a:xfrm flipV="1">
              <a:off x="7175049" y="2423886"/>
              <a:ext cx="329091" cy="978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9" name="Straight Connector 198"/>
            <p:cNvCxnSpPr>
              <a:stCxn id="4" idx="5"/>
            </p:cNvCxnSpPr>
            <p:nvPr/>
          </p:nvCxnSpPr>
          <p:spPr bwMode="auto">
            <a:xfrm>
              <a:off x="5544339" y="3708363"/>
              <a:ext cx="625702" cy="24829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1" name="Straight Connector 200"/>
            <p:cNvCxnSpPr>
              <a:stCxn id="4" idx="4"/>
            </p:cNvCxnSpPr>
            <p:nvPr/>
          </p:nvCxnSpPr>
          <p:spPr bwMode="auto">
            <a:xfrm>
              <a:off x="5476987" y="3736261"/>
              <a:ext cx="278475" cy="704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3" name="Straight Connector 202"/>
            <p:cNvCxnSpPr>
              <a:stCxn id="7" idx="0"/>
              <a:endCxn id="209" idx="3"/>
            </p:cNvCxnSpPr>
            <p:nvPr/>
          </p:nvCxnSpPr>
          <p:spPr bwMode="auto">
            <a:xfrm flipV="1">
              <a:off x="5114494" y="4584427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grpSp>
          <p:nvGrpSpPr>
            <p:cNvPr id="245" name="Group 244"/>
            <p:cNvGrpSpPr/>
            <p:nvPr/>
          </p:nvGrpSpPr>
          <p:grpSpPr>
            <a:xfrm>
              <a:off x="5706050" y="3937409"/>
              <a:ext cx="1945819" cy="1639373"/>
              <a:chOff x="5873323" y="2284682"/>
              <a:chExt cx="1945819" cy="1639373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6287902" y="2284682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Oval 43"/>
              <p:cNvSpPr>
                <a:spLocks noChangeArrowheads="1"/>
              </p:cNvSpPr>
              <p:nvPr/>
            </p:nvSpPr>
            <p:spPr bwMode="auto">
              <a:xfrm>
                <a:off x="5873323" y="276909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Oval 43"/>
              <p:cNvSpPr>
                <a:spLocks noChangeArrowheads="1"/>
              </p:cNvSpPr>
              <p:nvPr/>
            </p:nvSpPr>
            <p:spPr bwMode="auto">
              <a:xfrm>
                <a:off x="7169812" y="229054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Oval 43"/>
              <p:cNvSpPr>
                <a:spLocks noChangeArrowheads="1"/>
              </p:cNvSpPr>
              <p:nvPr/>
            </p:nvSpPr>
            <p:spPr bwMode="auto">
              <a:xfrm>
                <a:off x="6742012" y="2770876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Oval 43"/>
              <p:cNvSpPr>
                <a:spLocks noChangeArrowheads="1"/>
              </p:cNvSpPr>
              <p:nvPr/>
            </p:nvSpPr>
            <p:spPr bwMode="auto">
              <a:xfrm>
                <a:off x="7628642" y="277377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" name="Oval 43"/>
              <p:cNvSpPr>
                <a:spLocks noChangeArrowheads="1"/>
              </p:cNvSpPr>
              <p:nvPr/>
            </p:nvSpPr>
            <p:spPr bwMode="auto">
              <a:xfrm>
                <a:off x="5893523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4" name="Oval 43"/>
              <p:cNvSpPr>
                <a:spLocks noChangeArrowheads="1"/>
              </p:cNvSpPr>
              <p:nvPr/>
            </p:nvSpPr>
            <p:spPr bwMode="auto">
              <a:xfrm>
                <a:off x="6747896" y="32645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" name="Oval 43"/>
              <p:cNvSpPr>
                <a:spLocks noChangeArrowheads="1"/>
              </p:cNvSpPr>
              <p:nvPr/>
            </p:nvSpPr>
            <p:spPr bwMode="auto">
              <a:xfrm>
                <a:off x="7622159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" name="Oval 43"/>
              <p:cNvSpPr>
                <a:spLocks noChangeArrowheads="1"/>
              </p:cNvSpPr>
              <p:nvPr/>
            </p:nvSpPr>
            <p:spPr bwMode="auto">
              <a:xfrm>
                <a:off x="7176632" y="3722654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7" name="Oval 43"/>
              <p:cNvSpPr>
                <a:spLocks noChangeArrowheads="1"/>
              </p:cNvSpPr>
              <p:nvPr/>
            </p:nvSpPr>
            <p:spPr bwMode="auto">
              <a:xfrm>
                <a:off x="6307759" y="373355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18" name="Straight Connector 217"/>
              <p:cNvCxnSpPr>
                <a:stCxn id="213" idx="5"/>
                <a:endCxn id="217" idx="1"/>
              </p:cNvCxnSpPr>
              <p:nvPr/>
            </p:nvCxnSpPr>
            <p:spPr bwMode="auto">
              <a:xfrm>
                <a:off x="6056125" y="3440793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19" name="Straight Connector 218"/>
              <p:cNvCxnSpPr>
                <a:stCxn id="217" idx="6"/>
                <a:endCxn id="216" idx="2"/>
              </p:cNvCxnSpPr>
              <p:nvPr/>
            </p:nvCxnSpPr>
            <p:spPr bwMode="auto">
              <a:xfrm flipV="1">
                <a:off x="6498259" y="3817904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0" name="Straight Connector 219"/>
              <p:cNvCxnSpPr>
                <a:stCxn id="216" idx="7"/>
                <a:endCxn id="215" idx="3"/>
              </p:cNvCxnSpPr>
              <p:nvPr/>
            </p:nvCxnSpPr>
            <p:spPr bwMode="auto">
              <a:xfrm flipV="1">
                <a:off x="7339234" y="3440793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1" name="Straight Connector 220"/>
              <p:cNvCxnSpPr>
                <a:stCxn id="215" idx="0"/>
                <a:endCxn id="212" idx="4"/>
              </p:cNvCxnSpPr>
              <p:nvPr/>
            </p:nvCxnSpPr>
            <p:spPr bwMode="auto">
              <a:xfrm flipV="1">
                <a:off x="7717409" y="2964271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2" name="Straight Connector 221"/>
              <p:cNvCxnSpPr>
                <a:stCxn id="212" idx="1"/>
                <a:endCxn id="210" idx="5"/>
              </p:cNvCxnSpPr>
              <p:nvPr/>
            </p:nvCxnSpPr>
            <p:spPr bwMode="auto">
              <a:xfrm flipH="1" flipV="1">
                <a:off x="7332414" y="2453150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3" name="Straight Connector 222"/>
              <p:cNvCxnSpPr>
                <a:stCxn id="208" idx="6"/>
                <a:endCxn id="210" idx="2"/>
              </p:cNvCxnSpPr>
              <p:nvPr/>
            </p:nvCxnSpPr>
            <p:spPr bwMode="auto">
              <a:xfrm>
                <a:off x="6478402" y="2379932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4" name="Straight Connector 223"/>
              <p:cNvCxnSpPr>
                <a:stCxn id="209" idx="0"/>
                <a:endCxn id="208" idx="3"/>
              </p:cNvCxnSpPr>
              <p:nvPr/>
            </p:nvCxnSpPr>
            <p:spPr bwMode="auto">
              <a:xfrm flipV="1">
                <a:off x="5968573" y="2447284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5" name="Straight Connector 224"/>
              <p:cNvCxnSpPr>
                <a:stCxn id="213" idx="0"/>
                <a:endCxn id="209" idx="4"/>
              </p:cNvCxnSpPr>
              <p:nvPr/>
            </p:nvCxnSpPr>
            <p:spPr bwMode="auto">
              <a:xfrm flipH="1" flipV="1">
                <a:off x="5968573" y="2959598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6" name="Straight Connector 225"/>
              <p:cNvCxnSpPr>
                <a:stCxn id="213" idx="6"/>
                <a:endCxn id="214" idx="2"/>
              </p:cNvCxnSpPr>
              <p:nvPr/>
            </p:nvCxnSpPr>
            <p:spPr bwMode="auto">
              <a:xfrm flipV="1">
                <a:off x="6084023" y="3359841"/>
                <a:ext cx="66387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7" name="Straight Connector 226"/>
              <p:cNvCxnSpPr>
                <a:stCxn id="217" idx="7"/>
                <a:endCxn id="214" idx="3"/>
              </p:cNvCxnSpPr>
              <p:nvPr/>
            </p:nvCxnSpPr>
            <p:spPr bwMode="auto">
              <a:xfrm flipV="1">
                <a:off x="6470361" y="3427193"/>
                <a:ext cx="305433" cy="3342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8" name="Straight Connector 227"/>
              <p:cNvCxnSpPr>
                <a:stCxn id="216" idx="1"/>
                <a:endCxn id="214" idx="5"/>
              </p:cNvCxnSpPr>
              <p:nvPr/>
            </p:nvCxnSpPr>
            <p:spPr bwMode="auto">
              <a:xfrm flipH="1" flipV="1">
                <a:off x="6910498" y="3427193"/>
                <a:ext cx="294032" cy="3233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9" name="Straight Connector 228"/>
              <p:cNvCxnSpPr>
                <a:stCxn id="215" idx="2"/>
                <a:endCxn id="214" idx="6"/>
              </p:cNvCxnSpPr>
              <p:nvPr/>
            </p:nvCxnSpPr>
            <p:spPr bwMode="auto">
              <a:xfrm flipH="1" flipV="1">
                <a:off x="6938396" y="3359841"/>
                <a:ext cx="68376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0" name="Straight Connector 229"/>
              <p:cNvCxnSpPr>
                <a:stCxn id="212" idx="2"/>
                <a:endCxn id="211" idx="6"/>
              </p:cNvCxnSpPr>
              <p:nvPr/>
            </p:nvCxnSpPr>
            <p:spPr bwMode="auto">
              <a:xfrm flipH="1" flipV="1">
                <a:off x="6932512" y="2866126"/>
                <a:ext cx="696130" cy="289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1" name="Straight Connector 230"/>
              <p:cNvCxnSpPr>
                <a:stCxn id="211" idx="7"/>
                <a:endCxn id="210" idx="3"/>
              </p:cNvCxnSpPr>
              <p:nvPr/>
            </p:nvCxnSpPr>
            <p:spPr bwMode="auto">
              <a:xfrm flipV="1">
                <a:off x="6904614" y="2453150"/>
                <a:ext cx="293096" cy="34562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2" name="Straight Connector 231"/>
              <p:cNvCxnSpPr>
                <a:stCxn id="208" idx="5"/>
                <a:endCxn id="211" idx="1"/>
              </p:cNvCxnSpPr>
              <p:nvPr/>
            </p:nvCxnSpPr>
            <p:spPr bwMode="auto">
              <a:xfrm>
                <a:off x="6450504" y="2447284"/>
                <a:ext cx="319406" cy="35149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3" name="Straight Connector 232"/>
              <p:cNvCxnSpPr>
                <a:stCxn id="209" idx="6"/>
                <a:endCxn id="211" idx="2"/>
              </p:cNvCxnSpPr>
              <p:nvPr/>
            </p:nvCxnSpPr>
            <p:spPr bwMode="auto">
              <a:xfrm>
                <a:off x="6063823" y="2864348"/>
                <a:ext cx="678189" cy="1778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sp>
            <p:nvSpPr>
              <p:cNvPr id="234" name="Oval 43"/>
              <p:cNvSpPr>
                <a:spLocks noChangeArrowheads="1"/>
              </p:cNvSpPr>
              <p:nvPr/>
            </p:nvSpPr>
            <p:spPr bwMode="auto">
              <a:xfrm>
                <a:off x="6303155" y="3021867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" name="Oval 43"/>
              <p:cNvSpPr>
                <a:spLocks noChangeArrowheads="1"/>
              </p:cNvSpPr>
              <p:nvPr/>
            </p:nvSpPr>
            <p:spPr bwMode="auto">
              <a:xfrm>
                <a:off x="7164847" y="300631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" name="Straight Connector 235"/>
              <p:cNvCxnSpPr>
                <a:stCxn id="213" idx="7"/>
                <a:endCxn id="234" idx="3"/>
              </p:cNvCxnSpPr>
              <p:nvPr/>
            </p:nvCxnSpPr>
            <p:spPr bwMode="auto">
              <a:xfrm flipV="1">
                <a:off x="6056125" y="3184469"/>
                <a:ext cx="274928" cy="1216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7" name="Straight Connector 236"/>
              <p:cNvCxnSpPr>
                <a:stCxn id="209" idx="5"/>
                <a:endCxn id="234" idx="1"/>
              </p:cNvCxnSpPr>
              <p:nvPr/>
            </p:nvCxnSpPr>
            <p:spPr bwMode="auto">
              <a:xfrm>
                <a:off x="6035925" y="2931700"/>
                <a:ext cx="295128" cy="11806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8" name="Straight Connector 237"/>
              <p:cNvCxnSpPr>
                <a:stCxn id="234" idx="7"/>
                <a:endCxn id="211" idx="3"/>
              </p:cNvCxnSpPr>
              <p:nvPr/>
            </p:nvCxnSpPr>
            <p:spPr bwMode="auto">
              <a:xfrm flipV="1">
                <a:off x="6465757" y="2933478"/>
                <a:ext cx="304153" cy="116287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9" name="Straight Connector 238"/>
              <p:cNvCxnSpPr>
                <a:stCxn id="234" idx="6"/>
                <a:endCxn id="235" idx="2"/>
              </p:cNvCxnSpPr>
              <p:nvPr/>
            </p:nvCxnSpPr>
            <p:spPr bwMode="auto">
              <a:xfrm flipV="1">
                <a:off x="6493655" y="3101565"/>
                <a:ext cx="671192" cy="1555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0" name="Straight Connector 239"/>
              <p:cNvCxnSpPr>
                <a:stCxn id="234" idx="5"/>
                <a:endCxn id="214" idx="1"/>
              </p:cNvCxnSpPr>
              <p:nvPr/>
            </p:nvCxnSpPr>
            <p:spPr bwMode="auto">
              <a:xfrm>
                <a:off x="6465757" y="3184469"/>
                <a:ext cx="310037" cy="1080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1" name="Straight Connector 240"/>
              <p:cNvCxnSpPr>
                <a:stCxn id="214" idx="7"/>
                <a:endCxn id="235" idx="3"/>
              </p:cNvCxnSpPr>
              <p:nvPr/>
            </p:nvCxnSpPr>
            <p:spPr bwMode="auto">
              <a:xfrm flipV="1">
                <a:off x="6910498" y="3168917"/>
                <a:ext cx="282247" cy="1235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2" name="Straight Connector 241"/>
              <p:cNvCxnSpPr>
                <a:stCxn id="211" idx="5"/>
                <a:endCxn id="235" idx="1"/>
              </p:cNvCxnSpPr>
              <p:nvPr/>
            </p:nvCxnSpPr>
            <p:spPr bwMode="auto">
              <a:xfrm>
                <a:off x="6904614" y="2933478"/>
                <a:ext cx="288131" cy="10073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3" name="Straight Connector 242"/>
              <p:cNvCxnSpPr>
                <a:stCxn id="235" idx="5"/>
                <a:endCxn id="215" idx="1"/>
              </p:cNvCxnSpPr>
              <p:nvPr/>
            </p:nvCxnSpPr>
            <p:spPr bwMode="auto">
              <a:xfrm>
                <a:off x="7327449" y="3168917"/>
                <a:ext cx="322608" cy="1371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4" name="Straight Connector 243"/>
              <p:cNvCxnSpPr>
                <a:stCxn id="235" idx="7"/>
                <a:endCxn id="212" idx="3"/>
              </p:cNvCxnSpPr>
              <p:nvPr/>
            </p:nvCxnSpPr>
            <p:spPr bwMode="auto">
              <a:xfrm flipV="1">
                <a:off x="7327449" y="2936373"/>
                <a:ext cx="329091" cy="978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</p:grpSp>
        <p:cxnSp>
          <p:nvCxnSpPr>
            <p:cNvPr id="249" name="Straight Connector 248"/>
            <p:cNvCxnSpPr>
              <a:endCxn id="213" idx="3"/>
            </p:cNvCxnSpPr>
            <p:nvPr/>
          </p:nvCxnSpPr>
          <p:spPr bwMode="auto">
            <a:xfrm flipV="1">
              <a:off x="5202568" y="5093520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1" name="Straight Connector 250"/>
            <p:cNvCxnSpPr>
              <a:stCxn id="7" idx="3"/>
              <a:endCxn id="217" idx="2"/>
            </p:cNvCxnSpPr>
            <p:nvPr/>
          </p:nvCxnSpPr>
          <p:spPr bwMode="auto">
            <a:xfrm flipV="1">
              <a:off x="5203394" y="5481532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3" name="Straight Connector 252"/>
            <p:cNvCxnSpPr>
              <a:stCxn id="8" idx="1"/>
              <a:endCxn id="217" idx="5"/>
            </p:cNvCxnSpPr>
            <p:nvPr/>
          </p:nvCxnSpPr>
          <p:spPr bwMode="auto">
            <a:xfrm flipH="1" flipV="1">
              <a:off x="6303088" y="5548884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5" name="Straight Connector 254"/>
            <p:cNvCxnSpPr>
              <a:stCxn id="8" idx="1"/>
              <a:endCxn id="216" idx="5"/>
            </p:cNvCxnSpPr>
            <p:nvPr/>
          </p:nvCxnSpPr>
          <p:spPr bwMode="auto">
            <a:xfrm flipH="1" flipV="1">
              <a:off x="7171961" y="5537983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7" name="Straight Connector 256"/>
            <p:cNvCxnSpPr>
              <a:endCxn id="215" idx="5"/>
            </p:cNvCxnSpPr>
            <p:nvPr/>
          </p:nvCxnSpPr>
          <p:spPr bwMode="auto">
            <a:xfrm flipH="1" flipV="1">
              <a:off x="7617488" y="5093520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5" name="Straight Connector 264"/>
            <p:cNvCxnSpPr>
              <a:stCxn id="215" idx="7"/>
              <a:endCxn id="9" idx="3"/>
            </p:cNvCxnSpPr>
            <p:nvPr/>
          </p:nvCxnSpPr>
          <p:spPr bwMode="auto">
            <a:xfrm flipV="1">
              <a:off x="7617488" y="3702013"/>
              <a:ext cx="217512" cy="125680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7" name="Straight Connector 266"/>
            <p:cNvCxnSpPr>
              <a:stCxn id="212" idx="0"/>
              <a:endCxn id="9" idx="3"/>
            </p:cNvCxnSpPr>
            <p:nvPr/>
          </p:nvCxnSpPr>
          <p:spPr bwMode="auto">
            <a:xfrm flipV="1">
              <a:off x="7556619" y="3702013"/>
              <a:ext cx="278381" cy="72448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0" name="Straight Connector 269"/>
            <p:cNvCxnSpPr>
              <a:stCxn id="210" idx="7"/>
              <a:endCxn id="9" idx="3"/>
            </p:cNvCxnSpPr>
            <p:nvPr/>
          </p:nvCxnSpPr>
          <p:spPr bwMode="auto">
            <a:xfrm flipV="1">
              <a:off x="7165141" y="3702013"/>
              <a:ext cx="669859" cy="2691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2" name="Straight Connector 271"/>
            <p:cNvCxnSpPr>
              <a:stCxn id="4" idx="5"/>
              <a:endCxn id="210" idx="1"/>
            </p:cNvCxnSpPr>
            <p:nvPr/>
          </p:nvCxnSpPr>
          <p:spPr bwMode="auto">
            <a:xfrm>
              <a:off x="5544339" y="3708363"/>
              <a:ext cx="1486098" cy="262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4" name="Straight Connector 273"/>
            <p:cNvCxnSpPr>
              <a:endCxn id="45" idx="1"/>
            </p:cNvCxnSpPr>
            <p:nvPr/>
          </p:nvCxnSpPr>
          <p:spPr bwMode="auto">
            <a:xfrm>
              <a:off x="5143526" y="1672383"/>
              <a:ext cx="605295" cy="61212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6" name="Straight Connector 275"/>
            <p:cNvCxnSpPr>
              <a:endCxn id="44" idx="2"/>
            </p:cNvCxnSpPr>
            <p:nvPr/>
          </p:nvCxnSpPr>
          <p:spPr bwMode="auto">
            <a:xfrm>
              <a:off x="5185541" y="1656464"/>
              <a:ext cx="949961" cy="21098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 bwMode="auto">
            <a:xfrm>
              <a:off x="5210214" y="1586656"/>
              <a:ext cx="1841916" cy="22216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0" name="Straight Connector 279"/>
            <p:cNvCxnSpPr>
              <a:endCxn id="46" idx="6"/>
            </p:cNvCxnSpPr>
            <p:nvPr/>
          </p:nvCxnSpPr>
          <p:spPr bwMode="auto">
            <a:xfrm flipH="1">
              <a:off x="7207912" y="1646773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2" name="Straight Connector 281"/>
            <p:cNvCxnSpPr>
              <a:stCxn id="6" idx="2"/>
              <a:endCxn id="48" idx="7"/>
            </p:cNvCxnSpPr>
            <p:nvPr/>
          </p:nvCxnSpPr>
          <p:spPr bwMode="auto">
            <a:xfrm flipH="1">
              <a:off x="7638844" y="1672695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4" name="Straight Connector 283"/>
            <p:cNvCxnSpPr>
              <a:stCxn id="6" idx="2"/>
              <a:endCxn id="51" idx="7"/>
            </p:cNvCxnSpPr>
            <p:nvPr/>
          </p:nvCxnSpPr>
          <p:spPr bwMode="auto">
            <a:xfrm flipH="1">
              <a:off x="7632361" y="1672695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6" name="Straight Connector 285"/>
            <p:cNvCxnSpPr>
              <a:stCxn id="9" idx="1"/>
              <a:endCxn id="51" idx="5"/>
            </p:cNvCxnSpPr>
            <p:nvPr/>
          </p:nvCxnSpPr>
          <p:spPr bwMode="auto">
            <a:xfrm flipH="1" flipV="1">
              <a:off x="7632361" y="2928306"/>
              <a:ext cx="202639" cy="63900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8" name="Straight Connector 287"/>
            <p:cNvCxnSpPr>
              <a:stCxn id="9" idx="1"/>
              <a:endCxn id="52" idx="5"/>
            </p:cNvCxnSpPr>
            <p:nvPr/>
          </p:nvCxnSpPr>
          <p:spPr bwMode="auto">
            <a:xfrm flipH="1" flipV="1">
              <a:off x="7186834" y="3372769"/>
              <a:ext cx="648166" cy="1945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0" name="Straight Connector 289"/>
            <p:cNvCxnSpPr>
              <a:stCxn id="9" idx="1"/>
              <a:endCxn id="53" idx="5"/>
            </p:cNvCxnSpPr>
            <p:nvPr/>
          </p:nvCxnSpPr>
          <p:spPr bwMode="auto">
            <a:xfrm flipH="1" flipV="1">
              <a:off x="6317961" y="3383670"/>
              <a:ext cx="1517039" cy="18363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3" name="Straight Connector 292"/>
            <p:cNvCxnSpPr>
              <a:stCxn id="4" idx="7"/>
              <a:endCxn id="53" idx="3"/>
            </p:cNvCxnSpPr>
            <p:nvPr/>
          </p:nvCxnSpPr>
          <p:spPr bwMode="auto">
            <a:xfrm flipV="1">
              <a:off x="5544339" y="3383670"/>
              <a:ext cx="638918" cy="18998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5" name="Straight Connector 294"/>
            <p:cNvCxnSpPr>
              <a:stCxn id="4" idx="7"/>
              <a:endCxn id="49" idx="3"/>
            </p:cNvCxnSpPr>
            <p:nvPr/>
          </p:nvCxnSpPr>
          <p:spPr bwMode="auto">
            <a:xfrm flipV="1">
              <a:off x="5544339" y="2928306"/>
              <a:ext cx="224682" cy="64535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9" name="Straight Connector 298"/>
            <p:cNvCxnSpPr>
              <a:stCxn id="4" idx="0"/>
              <a:endCxn id="45" idx="3"/>
            </p:cNvCxnSpPr>
            <p:nvPr/>
          </p:nvCxnSpPr>
          <p:spPr bwMode="auto">
            <a:xfrm flipV="1">
              <a:off x="5476987" y="2419213"/>
              <a:ext cx="271834" cy="112654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  <p:grpSp>
        <p:nvGrpSpPr>
          <p:cNvPr id="317" name="Group 316"/>
          <p:cNvGrpSpPr/>
          <p:nvPr/>
        </p:nvGrpSpPr>
        <p:grpSpPr>
          <a:xfrm>
            <a:off x="5112060" y="3744035"/>
            <a:ext cx="1025992" cy="2050866"/>
            <a:chOff x="5112060" y="3744035"/>
            <a:chExt cx="1025992" cy="2050866"/>
          </a:xfrm>
        </p:grpSpPr>
        <p:cxnSp>
          <p:nvCxnSpPr>
            <p:cNvPr id="313" name="Straight Connector 312"/>
            <p:cNvCxnSpPr/>
            <p:nvPr/>
          </p:nvCxnSpPr>
          <p:spPr bwMode="auto">
            <a:xfrm flipV="1">
              <a:off x="5112060" y="3744035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4" name="Straight Connector 313"/>
            <p:cNvCxnSpPr/>
            <p:nvPr/>
          </p:nvCxnSpPr>
          <p:spPr bwMode="auto">
            <a:xfrm flipV="1">
              <a:off x="5112060" y="4592201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5" name="Straight Connector 314"/>
            <p:cNvCxnSpPr/>
            <p:nvPr/>
          </p:nvCxnSpPr>
          <p:spPr bwMode="auto">
            <a:xfrm flipV="1">
              <a:off x="5200134" y="5101294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6" name="Straight Connector 315"/>
            <p:cNvCxnSpPr/>
            <p:nvPr/>
          </p:nvCxnSpPr>
          <p:spPr bwMode="auto">
            <a:xfrm flipV="1">
              <a:off x="5200960" y="5489306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322" name="Group 321"/>
          <p:cNvGrpSpPr/>
          <p:nvPr/>
        </p:nvGrpSpPr>
        <p:grpSpPr>
          <a:xfrm>
            <a:off x="6300654" y="3729974"/>
            <a:ext cx="1961756" cy="2057216"/>
            <a:chOff x="6300654" y="3729974"/>
            <a:chExt cx="1961756" cy="2057216"/>
          </a:xfrm>
        </p:grpSpPr>
        <p:cxnSp>
          <p:nvCxnSpPr>
            <p:cNvPr id="318" name="Straight Connector 317"/>
            <p:cNvCxnSpPr/>
            <p:nvPr/>
          </p:nvCxnSpPr>
          <p:spPr bwMode="auto">
            <a:xfrm>
              <a:off x="7899918" y="3729974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 bwMode="auto">
            <a:xfrm flipH="1" flipV="1">
              <a:off x="6300654" y="5548947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 bwMode="auto">
            <a:xfrm flipH="1" flipV="1">
              <a:off x="7169527" y="5538046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1" name="Straight Connector 320"/>
            <p:cNvCxnSpPr/>
            <p:nvPr/>
          </p:nvCxnSpPr>
          <p:spPr bwMode="auto">
            <a:xfrm flipH="1" flipV="1">
              <a:off x="7615054" y="5093583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cxnSp>
        <p:nvCxnSpPr>
          <p:cNvPr id="323" name="Straight Connector 322"/>
          <p:cNvCxnSpPr/>
          <p:nvPr/>
        </p:nvCxnSpPr>
        <p:spPr bwMode="auto">
          <a:xfrm flipH="1" flipV="1">
            <a:off x="5121025" y="1678799"/>
            <a:ext cx="362493" cy="187306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324" name="Straight Connector 323"/>
          <p:cNvCxnSpPr/>
          <p:nvPr/>
        </p:nvCxnSpPr>
        <p:spPr bwMode="auto">
          <a:xfrm>
            <a:off x="5150057" y="1678487"/>
            <a:ext cx="605295" cy="61212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5" name="Straight Connector 324"/>
          <p:cNvCxnSpPr/>
          <p:nvPr/>
        </p:nvCxnSpPr>
        <p:spPr bwMode="auto">
          <a:xfrm>
            <a:off x="5192072" y="1662568"/>
            <a:ext cx="949961" cy="2109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>
            <a:off x="5216745" y="1592760"/>
            <a:ext cx="1841916" cy="2221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331" name="Group 330"/>
          <p:cNvGrpSpPr/>
          <p:nvPr/>
        </p:nvGrpSpPr>
        <p:grpSpPr>
          <a:xfrm>
            <a:off x="7200400" y="1646730"/>
            <a:ext cx="1056932" cy="1892638"/>
            <a:chOff x="7200400" y="1646730"/>
            <a:chExt cx="1056932" cy="1892638"/>
          </a:xfrm>
        </p:grpSpPr>
        <p:cxnSp>
          <p:nvCxnSpPr>
            <p:cNvPr id="327" name="Straight Connector 326"/>
            <p:cNvCxnSpPr/>
            <p:nvPr/>
          </p:nvCxnSpPr>
          <p:spPr bwMode="auto">
            <a:xfrm flipV="1">
              <a:off x="7894840" y="1672652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28" name="Straight Connector 327"/>
            <p:cNvCxnSpPr/>
            <p:nvPr/>
          </p:nvCxnSpPr>
          <p:spPr bwMode="auto">
            <a:xfrm flipH="1">
              <a:off x="7200400" y="1646730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9" name="Straight Connector 328"/>
            <p:cNvCxnSpPr/>
            <p:nvPr/>
          </p:nvCxnSpPr>
          <p:spPr bwMode="auto">
            <a:xfrm flipH="1">
              <a:off x="7631332" y="1672652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30" name="Straight Connector 329"/>
            <p:cNvCxnSpPr/>
            <p:nvPr/>
          </p:nvCxnSpPr>
          <p:spPr bwMode="auto">
            <a:xfrm flipH="1">
              <a:off x="7624849" y="1672652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sp>
        <p:nvSpPr>
          <p:cNvPr id="332" name="TextBox 331"/>
          <p:cNvSpPr txBox="1"/>
          <p:nvPr/>
        </p:nvSpPr>
        <p:spPr>
          <a:xfrm>
            <a:off x="4944979" y="1088740"/>
            <a:ext cx="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nl-NL" dirty="0"/>
          </a:p>
        </p:txBody>
      </p:sp>
      <p:sp>
        <p:nvSpPr>
          <p:cNvPr id="333" name="TextBox 332"/>
          <p:cNvSpPr txBox="1"/>
          <p:nvPr/>
        </p:nvSpPr>
        <p:spPr>
          <a:xfrm>
            <a:off x="8107930" y="1088740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nl-NL" dirty="0"/>
          </a:p>
        </p:txBody>
      </p:sp>
      <p:sp>
        <p:nvSpPr>
          <p:cNvPr id="334" name="TextBox 333"/>
          <p:cNvSpPr txBox="1"/>
          <p:nvPr/>
        </p:nvSpPr>
        <p:spPr>
          <a:xfrm>
            <a:off x="4955146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endParaRPr lang="nl-NL" dirty="0"/>
          </a:p>
        </p:txBody>
      </p:sp>
      <p:sp>
        <p:nvSpPr>
          <p:cNvPr id="335" name="TextBox 334"/>
          <p:cNvSpPr txBox="1"/>
          <p:nvPr/>
        </p:nvSpPr>
        <p:spPr>
          <a:xfrm>
            <a:off x="8092875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46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∞-</a:t>
            </a:r>
            <a:r>
              <a:rPr lang="nl-NL" dirty="0" err="1"/>
              <a:t>sided</a:t>
            </a:r>
            <a:r>
              <a:rPr lang="nl-NL" dirty="0"/>
              <a:t> </a:t>
            </a:r>
            <a:r>
              <a:rPr lang="nl-NL" dirty="0" err="1" smtClean="0"/>
              <a:t>duals</a:t>
            </a:r>
            <a:endParaRPr lang="nl-NL" u="sng" dirty="0"/>
          </a:p>
        </p:txBody>
      </p:sp>
      <p:sp>
        <p:nvSpPr>
          <p:cNvPr id="196" name="Content Placeholder 19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Exterior vertices</a:t>
            </a:r>
          </a:p>
          <a:p>
            <a:r>
              <a:rPr lang="en-US" dirty="0" err="1" smtClean="0"/>
              <a:t>Seperating</a:t>
            </a:r>
            <a:r>
              <a:rPr lang="en-US" dirty="0" smtClean="0"/>
              <a:t> 4-cycles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monocolored</a:t>
            </a:r>
            <a:r>
              <a:rPr lang="en-US" dirty="0" smtClean="0"/>
              <a:t> triangles</a:t>
            </a:r>
          </a:p>
        </p:txBody>
      </p:sp>
      <p:grpSp>
        <p:nvGrpSpPr>
          <p:cNvPr id="303" name="Group 302"/>
          <p:cNvGrpSpPr/>
          <p:nvPr/>
        </p:nvGrpSpPr>
        <p:grpSpPr>
          <a:xfrm>
            <a:off x="5025594" y="1494895"/>
            <a:ext cx="3328150" cy="4381132"/>
            <a:chOff x="5025594" y="1494895"/>
            <a:chExt cx="3328150" cy="4381132"/>
          </a:xfrm>
        </p:grpSpPr>
        <p:sp>
          <p:nvSpPr>
            <p:cNvPr id="4" name="Oval 43"/>
            <p:cNvSpPr>
              <a:spLocks noChangeArrowheads="1"/>
            </p:cNvSpPr>
            <p:nvPr/>
          </p:nvSpPr>
          <p:spPr bwMode="auto">
            <a:xfrm>
              <a:off x="5381737" y="354576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Rectangle 58"/>
            <p:cNvSpPr>
              <a:spLocks noChangeArrowheads="1"/>
            </p:cNvSpPr>
            <p:nvPr/>
          </p:nvSpPr>
          <p:spPr bwMode="auto">
            <a:xfrm>
              <a:off x="502559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8"/>
            <p:cNvSpPr>
              <a:spLocks noChangeArrowheads="1"/>
            </p:cNvSpPr>
            <p:nvPr/>
          </p:nvSpPr>
          <p:spPr bwMode="auto">
            <a:xfrm>
              <a:off x="817594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58"/>
            <p:cNvSpPr>
              <a:spLocks noChangeArrowheads="1"/>
            </p:cNvSpPr>
            <p:nvPr/>
          </p:nvSpPr>
          <p:spPr bwMode="auto">
            <a:xfrm>
              <a:off x="502559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8"/>
            <p:cNvSpPr>
              <a:spLocks noChangeArrowheads="1"/>
            </p:cNvSpPr>
            <p:nvPr/>
          </p:nvSpPr>
          <p:spPr bwMode="auto">
            <a:xfrm>
              <a:off x="817594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7807102" y="353941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" name="Straight Connector 10"/>
            <p:cNvCxnSpPr>
              <a:stCxn id="7" idx="0"/>
              <a:endCxn id="5" idx="2"/>
            </p:cNvCxnSpPr>
            <p:nvPr/>
          </p:nvCxnSpPr>
          <p:spPr bwMode="auto">
            <a:xfrm flipV="1">
              <a:off x="511449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3" name="Straight Connector 12"/>
            <p:cNvCxnSpPr>
              <a:stCxn id="5" idx="3"/>
              <a:endCxn id="6" idx="1"/>
            </p:cNvCxnSpPr>
            <p:nvPr/>
          </p:nvCxnSpPr>
          <p:spPr bwMode="auto">
            <a:xfrm>
              <a:off x="5203394" y="1583795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6484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" name="Straight Connector 16"/>
            <p:cNvCxnSpPr>
              <a:endCxn id="8" idx="1"/>
            </p:cNvCxnSpPr>
            <p:nvPr/>
          </p:nvCxnSpPr>
          <p:spPr bwMode="auto">
            <a:xfrm>
              <a:off x="5203394" y="5787127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" name="Straight Connector 18"/>
            <p:cNvCxnSpPr>
              <a:stCxn id="7" idx="0"/>
              <a:endCxn id="4" idx="4"/>
            </p:cNvCxnSpPr>
            <p:nvPr/>
          </p:nvCxnSpPr>
          <p:spPr bwMode="auto">
            <a:xfrm flipV="1">
              <a:off x="5114494" y="3736261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1" name="Straight Connector 20"/>
            <p:cNvCxnSpPr>
              <a:stCxn id="4" idx="0"/>
              <a:endCxn id="5" idx="2"/>
            </p:cNvCxnSpPr>
            <p:nvPr/>
          </p:nvCxnSpPr>
          <p:spPr bwMode="auto">
            <a:xfrm flipH="1" flipV="1">
              <a:off x="5114494" y="1672695"/>
              <a:ext cx="362493" cy="18730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3" name="Straight Connector 22"/>
            <p:cNvCxnSpPr>
              <a:stCxn id="9" idx="0"/>
              <a:endCxn id="6" idx="2"/>
            </p:cNvCxnSpPr>
            <p:nvPr/>
          </p:nvCxnSpPr>
          <p:spPr bwMode="auto">
            <a:xfrm flipV="1">
              <a:off x="7902352" y="1672695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" name="Straight Connector 24"/>
            <p:cNvCxnSpPr>
              <a:stCxn id="9" idx="4"/>
              <a:endCxn id="8" idx="0"/>
            </p:cNvCxnSpPr>
            <p:nvPr/>
          </p:nvCxnSpPr>
          <p:spPr bwMode="auto">
            <a:xfrm>
              <a:off x="7902352" y="3729911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" name="Straight Connector 27"/>
            <p:cNvCxnSpPr>
              <a:stCxn id="4" idx="6"/>
              <a:endCxn id="9" idx="2"/>
            </p:cNvCxnSpPr>
            <p:nvPr/>
          </p:nvCxnSpPr>
          <p:spPr bwMode="auto">
            <a:xfrm flipV="1">
              <a:off x="5572237" y="3634661"/>
              <a:ext cx="2234865" cy="635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6135502" y="1772195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5720923" y="225661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7017412" y="177806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6589612" y="2258389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7476242" y="226128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43"/>
            <p:cNvSpPr>
              <a:spLocks noChangeArrowheads="1"/>
            </p:cNvSpPr>
            <p:nvPr/>
          </p:nvSpPr>
          <p:spPr bwMode="auto">
            <a:xfrm>
              <a:off x="5741123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6595496" y="27521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auto">
            <a:xfrm>
              <a:off x="7469759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7024232" y="3210167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6155359" y="322106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>
              <a:stCxn id="49" idx="5"/>
              <a:endCxn id="53" idx="1"/>
            </p:cNvCxnSpPr>
            <p:nvPr/>
          </p:nvCxnSpPr>
          <p:spPr bwMode="auto">
            <a:xfrm>
              <a:off x="5903725" y="2928306"/>
              <a:ext cx="279532" cy="3206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7" name="Straight Connector 56"/>
            <p:cNvCxnSpPr>
              <a:stCxn id="53" idx="6"/>
              <a:endCxn id="52" idx="2"/>
            </p:cNvCxnSpPr>
            <p:nvPr/>
          </p:nvCxnSpPr>
          <p:spPr bwMode="auto">
            <a:xfrm flipV="1">
              <a:off x="6345859" y="3305417"/>
              <a:ext cx="678373" cy="1090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9" name="Straight Connector 58"/>
            <p:cNvCxnSpPr>
              <a:stCxn id="52" idx="7"/>
              <a:endCxn id="51" idx="3"/>
            </p:cNvCxnSpPr>
            <p:nvPr/>
          </p:nvCxnSpPr>
          <p:spPr bwMode="auto">
            <a:xfrm flipV="1">
              <a:off x="7186834" y="2928306"/>
              <a:ext cx="310823" cy="3097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1" name="Straight Connector 60"/>
            <p:cNvCxnSpPr>
              <a:stCxn id="51" idx="0"/>
              <a:endCxn id="48" idx="4"/>
            </p:cNvCxnSpPr>
            <p:nvPr/>
          </p:nvCxnSpPr>
          <p:spPr bwMode="auto">
            <a:xfrm flipV="1">
              <a:off x="7565009" y="2451784"/>
              <a:ext cx="6483" cy="3139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>
              <a:stCxn id="48" idx="1"/>
              <a:endCxn id="46" idx="5"/>
            </p:cNvCxnSpPr>
            <p:nvPr/>
          </p:nvCxnSpPr>
          <p:spPr bwMode="auto">
            <a:xfrm flipH="1" flipV="1">
              <a:off x="7180014" y="1940663"/>
              <a:ext cx="324126" cy="34851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5" name="Straight Connector 64"/>
            <p:cNvCxnSpPr>
              <a:stCxn id="44" idx="6"/>
              <a:endCxn id="46" idx="2"/>
            </p:cNvCxnSpPr>
            <p:nvPr/>
          </p:nvCxnSpPr>
          <p:spPr bwMode="auto">
            <a:xfrm>
              <a:off x="6326002" y="1867445"/>
              <a:ext cx="691410" cy="58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Straight Connector 66"/>
            <p:cNvCxnSpPr>
              <a:stCxn id="45" idx="0"/>
              <a:endCxn id="44" idx="3"/>
            </p:cNvCxnSpPr>
            <p:nvPr/>
          </p:nvCxnSpPr>
          <p:spPr bwMode="auto">
            <a:xfrm flipV="1">
              <a:off x="5816173" y="1934797"/>
              <a:ext cx="347227" cy="32181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>
              <a:stCxn id="49" idx="0"/>
              <a:endCxn id="45" idx="4"/>
            </p:cNvCxnSpPr>
            <p:nvPr/>
          </p:nvCxnSpPr>
          <p:spPr bwMode="auto">
            <a:xfrm flipH="1" flipV="1">
              <a:off x="5816173" y="2447111"/>
              <a:ext cx="20200" cy="31859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1" name="Straight Connector 70"/>
            <p:cNvCxnSpPr>
              <a:stCxn id="49" idx="6"/>
              <a:endCxn id="50" idx="2"/>
            </p:cNvCxnSpPr>
            <p:nvPr/>
          </p:nvCxnSpPr>
          <p:spPr bwMode="auto">
            <a:xfrm flipV="1">
              <a:off x="5931623" y="2847354"/>
              <a:ext cx="66387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3" name="Straight Connector 72"/>
            <p:cNvCxnSpPr>
              <a:stCxn id="53" idx="7"/>
              <a:endCxn id="50" idx="3"/>
            </p:cNvCxnSpPr>
            <p:nvPr/>
          </p:nvCxnSpPr>
          <p:spPr bwMode="auto">
            <a:xfrm flipV="1">
              <a:off x="6317961" y="2914706"/>
              <a:ext cx="305433" cy="3342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5" name="Straight Connector 74"/>
            <p:cNvCxnSpPr>
              <a:stCxn id="52" idx="1"/>
              <a:endCxn id="50" idx="5"/>
            </p:cNvCxnSpPr>
            <p:nvPr/>
          </p:nvCxnSpPr>
          <p:spPr bwMode="auto">
            <a:xfrm flipH="1" flipV="1">
              <a:off x="6758098" y="2914706"/>
              <a:ext cx="294032" cy="3233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>
              <a:stCxn id="51" idx="2"/>
              <a:endCxn id="50" idx="6"/>
            </p:cNvCxnSpPr>
            <p:nvPr/>
          </p:nvCxnSpPr>
          <p:spPr bwMode="auto">
            <a:xfrm flipH="1" flipV="1">
              <a:off x="6785996" y="2847354"/>
              <a:ext cx="68376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0" name="Straight Connector 79"/>
            <p:cNvCxnSpPr>
              <a:stCxn id="48" idx="2"/>
              <a:endCxn id="47" idx="6"/>
            </p:cNvCxnSpPr>
            <p:nvPr/>
          </p:nvCxnSpPr>
          <p:spPr bwMode="auto">
            <a:xfrm flipH="1" flipV="1">
              <a:off x="6780112" y="2353639"/>
              <a:ext cx="696130" cy="28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2" name="Straight Connector 81"/>
            <p:cNvCxnSpPr>
              <a:stCxn id="47" idx="7"/>
              <a:endCxn id="46" idx="3"/>
            </p:cNvCxnSpPr>
            <p:nvPr/>
          </p:nvCxnSpPr>
          <p:spPr bwMode="auto">
            <a:xfrm flipV="1">
              <a:off x="6752214" y="1940663"/>
              <a:ext cx="293096" cy="34562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4" name="Straight Connector 83"/>
            <p:cNvCxnSpPr>
              <a:stCxn id="44" idx="5"/>
              <a:endCxn id="47" idx="1"/>
            </p:cNvCxnSpPr>
            <p:nvPr/>
          </p:nvCxnSpPr>
          <p:spPr bwMode="auto">
            <a:xfrm>
              <a:off x="6298104" y="1934797"/>
              <a:ext cx="319406" cy="35149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6" name="Straight Connector 85"/>
            <p:cNvCxnSpPr>
              <a:stCxn id="45" idx="6"/>
              <a:endCxn id="47" idx="2"/>
            </p:cNvCxnSpPr>
            <p:nvPr/>
          </p:nvCxnSpPr>
          <p:spPr bwMode="auto">
            <a:xfrm>
              <a:off x="5911423" y="2351861"/>
              <a:ext cx="678189" cy="177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101" name="Oval 43"/>
            <p:cNvSpPr>
              <a:spLocks noChangeArrowheads="1"/>
            </p:cNvSpPr>
            <p:nvPr/>
          </p:nvSpPr>
          <p:spPr bwMode="auto">
            <a:xfrm>
              <a:off x="6150755" y="2509380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Oval 43"/>
            <p:cNvSpPr>
              <a:spLocks noChangeArrowheads="1"/>
            </p:cNvSpPr>
            <p:nvPr/>
          </p:nvSpPr>
          <p:spPr bwMode="auto">
            <a:xfrm>
              <a:off x="7012447" y="249382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4" name="Straight Connector 103"/>
            <p:cNvCxnSpPr>
              <a:stCxn id="49" idx="7"/>
              <a:endCxn id="101" idx="3"/>
            </p:cNvCxnSpPr>
            <p:nvPr/>
          </p:nvCxnSpPr>
          <p:spPr bwMode="auto">
            <a:xfrm flipV="1">
              <a:off x="5903725" y="2671982"/>
              <a:ext cx="274928" cy="1216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6" name="Straight Connector 105"/>
            <p:cNvCxnSpPr>
              <a:stCxn id="45" idx="5"/>
              <a:endCxn id="101" idx="1"/>
            </p:cNvCxnSpPr>
            <p:nvPr/>
          </p:nvCxnSpPr>
          <p:spPr bwMode="auto">
            <a:xfrm>
              <a:off x="5883525" y="2419213"/>
              <a:ext cx="295128" cy="11806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8" name="Straight Connector 107"/>
            <p:cNvCxnSpPr>
              <a:stCxn id="101" idx="7"/>
              <a:endCxn id="47" idx="3"/>
            </p:cNvCxnSpPr>
            <p:nvPr/>
          </p:nvCxnSpPr>
          <p:spPr bwMode="auto">
            <a:xfrm flipV="1">
              <a:off x="6313357" y="2420991"/>
              <a:ext cx="304153" cy="1162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0" name="Straight Connector 109"/>
            <p:cNvCxnSpPr>
              <a:stCxn id="101" idx="6"/>
              <a:endCxn id="102" idx="2"/>
            </p:cNvCxnSpPr>
            <p:nvPr/>
          </p:nvCxnSpPr>
          <p:spPr bwMode="auto">
            <a:xfrm flipV="1">
              <a:off x="6341255" y="2589078"/>
              <a:ext cx="671192" cy="1555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2" name="Straight Connector 111"/>
            <p:cNvCxnSpPr>
              <a:stCxn id="101" idx="5"/>
              <a:endCxn id="50" idx="1"/>
            </p:cNvCxnSpPr>
            <p:nvPr/>
          </p:nvCxnSpPr>
          <p:spPr bwMode="auto">
            <a:xfrm>
              <a:off x="6313357" y="2671982"/>
              <a:ext cx="310037" cy="1080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4" name="Straight Connector 113"/>
            <p:cNvCxnSpPr>
              <a:stCxn id="50" idx="7"/>
              <a:endCxn id="102" idx="3"/>
            </p:cNvCxnSpPr>
            <p:nvPr/>
          </p:nvCxnSpPr>
          <p:spPr bwMode="auto">
            <a:xfrm flipV="1">
              <a:off x="6758098" y="2656430"/>
              <a:ext cx="282247" cy="1235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6" name="Straight Connector 115"/>
            <p:cNvCxnSpPr>
              <a:stCxn id="47" idx="5"/>
              <a:endCxn id="102" idx="1"/>
            </p:cNvCxnSpPr>
            <p:nvPr/>
          </p:nvCxnSpPr>
          <p:spPr bwMode="auto">
            <a:xfrm>
              <a:off x="6752214" y="2420991"/>
              <a:ext cx="288131" cy="10073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8" name="Straight Connector 117"/>
            <p:cNvCxnSpPr>
              <a:stCxn id="102" idx="5"/>
              <a:endCxn id="51" idx="1"/>
            </p:cNvCxnSpPr>
            <p:nvPr/>
          </p:nvCxnSpPr>
          <p:spPr bwMode="auto">
            <a:xfrm>
              <a:off x="7175049" y="2656430"/>
              <a:ext cx="322608" cy="1371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20" name="Straight Connector 119"/>
            <p:cNvCxnSpPr>
              <a:stCxn id="102" idx="7"/>
              <a:endCxn id="48" idx="3"/>
            </p:cNvCxnSpPr>
            <p:nvPr/>
          </p:nvCxnSpPr>
          <p:spPr bwMode="auto">
            <a:xfrm flipV="1">
              <a:off x="7175049" y="2423886"/>
              <a:ext cx="329091" cy="978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9" name="Straight Connector 198"/>
            <p:cNvCxnSpPr>
              <a:stCxn id="4" idx="5"/>
            </p:cNvCxnSpPr>
            <p:nvPr/>
          </p:nvCxnSpPr>
          <p:spPr bwMode="auto">
            <a:xfrm>
              <a:off x="5544339" y="3708363"/>
              <a:ext cx="625702" cy="24829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1" name="Straight Connector 200"/>
            <p:cNvCxnSpPr>
              <a:stCxn id="4" idx="4"/>
            </p:cNvCxnSpPr>
            <p:nvPr/>
          </p:nvCxnSpPr>
          <p:spPr bwMode="auto">
            <a:xfrm>
              <a:off x="5476987" y="3736261"/>
              <a:ext cx="278475" cy="704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3" name="Straight Connector 202"/>
            <p:cNvCxnSpPr>
              <a:stCxn id="7" idx="0"/>
              <a:endCxn id="209" idx="3"/>
            </p:cNvCxnSpPr>
            <p:nvPr/>
          </p:nvCxnSpPr>
          <p:spPr bwMode="auto">
            <a:xfrm flipV="1">
              <a:off x="5114494" y="4584427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grpSp>
          <p:nvGrpSpPr>
            <p:cNvPr id="245" name="Group 244"/>
            <p:cNvGrpSpPr/>
            <p:nvPr/>
          </p:nvGrpSpPr>
          <p:grpSpPr>
            <a:xfrm>
              <a:off x="5706050" y="3937409"/>
              <a:ext cx="1945819" cy="1639373"/>
              <a:chOff x="5873323" y="2284682"/>
              <a:chExt cx="1945819" cy="1639373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6287902" y="2284682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Oval 43"/>
              <p:cNvSpPr>
                <a:spLocks noChangeArrowheads="1"/>
              </p:cNvSpPr>
              <p:nvPr/>
            </p:nvSpPr>
            <p:spPr bwMode="auto">
              <a:xfrm>
                <a:off x="5873323" y="276909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Oval 43"/>
              <p:cNvSpPr>
                <a:spLocks noChangeArrowheads="1"/>
              </p:cNvSpPr>
              <p:nvPr/>
            </p:nvSpPr>
            <p:spPr bwMode="auto">
              <a:xfrm>
                <a:off x="7169812" y="229054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Oval 43"/>
              <p:cNvSpPr>
                <a:spLocks noChangeArrowheads="1"/>
              </p:cNvSpPr>
              <p:nvPr/>
            </p:nvSpPr>
            <p:spPr bwMode="auto">
              <a:xfrm>
                <a:off x="6742012" y="2770876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Oval 43"/>
              <p:cNvSpPr>
                <a:spLocks noChangeArrowheads="1"/>
              </p:cNvSpPr>
              <p:nvPr/>
            </p:nvSpPr>
            <p:spPr bwMode="auto">
              <a:xfrm>
                <a:off x="7628642" y="277377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" name="Oval 43"/>
              <p:cNvSpPr>
                <a:spLocks noChangeArrowheads="1"/>
              </p:cNvSpPr>
              <p:nvPr/>
            </p:nvSpPr>
            <p:spPr bwMode="auto">
              <a:xfrm>
                <a:off x="5893523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4" name="Oval 43"/>
              <p:cNvSpPr>
                <a:spLocks noChangeArrowheads="1"/>
              </p:cNvSpPr>
              <p:nvPr/>
            </p:nvSpPr>
            <p:spPr bwMode="auto">
              <a:xfrm>
                <a:off x="6747896" y="32645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" name="Oval 43"/>
              <p:cNvSpPr>
                <a:spLocks noChangeArrowheads="1"/>
              </p:cNvSpPr>
              <p:nvPr/>
            </p:nvSpPr>
            <p:spPr bwMode="auto">
              <a:xfrm>
                <a:off x="7622159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" name="Oval 43"/>
              <p:cNvSpPr>
                <a:spLocks noChangeArrowheads="1"/>
              </p:cNvSpPr>
              <p:nvPr/>
            </p:nvSpPr>
            <p:spPr bwMode="auto">
              <a:xfrm>
                <a:off x="7176632" y="3722654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7" name="Oval 43"/>
              <p:cNvSpPr>
                <a:spLocks noChangeArrowheads="1"/>
              </p:cNvSpPr>
              <p:nvPr/>
            </p:nvSpPr>
            <p:spPr bwMode="auto">
              <a:xfrm>
                <a:off x="6307759" y="373355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18" name="Straight Connector 217"/>
              <p:cNvCxnSpPr>
                <a:stCxn id="213" idx="5"/>
                <a:endCxn id="217" idx="1"/>
              </p:cNvCxnSpPr>
              <p:nvPr/>
            </p:nvCxnSpPr>
            <p:spPr bwMode="auto">
              <a:xfrm>
                <a:off x="6056125" y="3440793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19" name="Straight Connector 218"/>
              <p:cNvCxnSpPr>
                <a:stCxn id="217" idx="6"/>
                <a:endCxn id="216" idx="2"/>
              </p:cNvCxnSpPr>
              <p:nvPr/>
            </p:nvCxnSpPr>
            <p:spPr bwMode="auto">
              <a:xfrm flipV="1">
                <a:off x="6498259" y="3817904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0" name="Straight Connector 219"/>
              <p:cNvCxnSpPr>
                <a:stCxn id="216" idx="7"/>
                <a:endCxn id="215" idx="3"/>
              </p:cNvCxnSpPr>
              <p:nvPr/>
            </p:nvCxnSpPr>
            <p:spPr bwMode="auto">
              <a:xfrm flipV="1">
                <a:off x="7339234" y="3440793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1" name="Straight Connector 220"/>
              <p:cNvCxnSpPr>
                <a:stCxn id="215" idx="0"/>
                <a:endCxn id="212" idx="4"/>
              </p:cNvCxnSpPr>
              <p:nvPr/>
            </p:nvCxnSpPr>
            <p:spPr bwMode="auto">
              <a:xfrm flipV="1">
                <a:off x="7717409" y="2964271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2" name="Straight Connector 221"/>
              <p:cNvCxnSpPr>
                <a:stCxn id="212" idx="1"/>
                <a:endCxn id="210" idx="5"/>
              </p:cNvCxnSpPr>
              <p:nvPr/>
            </p:nvCxnSpPr>
            <p:spPr bwMode="auto">
              <a:xfrm flipH="1" flipV="1">
                <a:off x="7332414" y="2453150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3" name="Straight Connector 222"/>
              <p:cNvCxnSpPr>
                <a:stCxn id="208" idx="6"/>
                <a:endCxn id="210" idx="2"/>
              </p:cNvCxnSpPr>
              <p:nvPr/>
            </p:nvCxnSpPr>
            <p:spPr bwMode="auto">
              <a:xfrm>
                <a:off x="6478402" y="2379932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4" name="Straight Connector 223"/>
              <p:cNvCxnSpPr>
                <a:stCxn id="209" idx="0"/>
                <a:endCxn id="208" idx="3"/>
              </p:cNvCxnSpPr>
              <p:nvPr/>
            </p:nvCxnSpPr>
            <p:spPr bwMode="auto">
              <a:xfrm flipV="1">
                <a:off x="5968573" y="2447284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5" name="Straight Connector 224"/>
              <p:cNvCxnSpPr>
                <a:stCxn id="213" idx="0"/>
                <a:endCxn id="209" idx="4"/>
              </p:cNvCxnSpPr>
              <p:nvPr/>
            </p:nvCxnSpPr>
            <p:spPr bwMode="auto">
              <a:xfrm flipH="1" flipV="1">
                <a:off x="5968573" y="2959598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6" name="Straight Connector 225"/>
              <p:cNvCxnSpPr>
                <a:stCxn id="213" idx="6"/>
                <a:endCxn id="214" idx="2"/>
              </p:cNvCxnSpPr>
              <p:nvPr/>
            </p:nvCxnSpPr>
            <p:spPr bwMode="auto">
              <a:xfrm flipV="1">
                <a:off x="6084023" y="3359841"/>
                <a:ext cx="66387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7" name="Straight Connector 226"/>
              <p:cNvCxnSpPr>
                <a:stCxn id="217" idx="7"/>
                <a:endCxn id="214" idx="3"/>
              </p:cNvCxnSpPr>
              <p:nvPr/>
            </p:nvCxnSpPr>
            <p:spPr bwMode="auto">
              <a:xfrm flipV="1">
                <a:off x="6470361" y="3427193"/>
                <a:ext cx="305433" cy="3342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8" name="Straight Connector 227"/>
              <p:cNvCxnSpPr>
                <a:stCxn id="216" idx="1"/>
                <a:endCxn id="214" idx="5"/>
              </p:cNvCxnSpPr>
              <p:nvPr/>
            </p:nvCxnSpPr>
            <p:spPr bwMode="auto">
              <a:xfrm flipH="1" flipV="1">
                <a:off x="6910498" y="3427193"/>
                <a:ext cx="294032" cy="3233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9" name="Straight Connector 228"/>
              <p:cNvCxnSpPr>
                <a:stCxn id="215" idx="2"/>
                <a:endCxn id="214" idx="6"/>
              </p:cNvCxnSpPr>
              <p:nvPr/>
            </p:nvCxnSpPr>
            <p:spPr bwMode="auto">
              <a:xfrm flipH="1" flipV="1">
                <a:off x="6938396" y="3359841"/>
                <a:ext cx="68376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0" name="Straight Connector 229"/>
              <p:cNvCxnSpPr>
                <a:stCxn id="212" idx="2"/>
                <a:endCxn id="211" idx="6"/>
              </p:cNvCxnSpPr>
              <p:nvPr/>
            </p:nvCxnSpPr>
            <p:spPr bwMode="auto">
              <a:xfrm flipH="1" flipV="1">
                <a:off x="6932512" y="2866126"/>
                <a:ext cx="696130" cy="289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1" name="Straight Connector 230"/>
              <p:cNvCxnSpPr>
                <a:stCxn id="211" idx="7"/>
                <a:endCxn id="210" idx="3"/>
              </p:cNvCxnSpPr>
              <p:nvPr/>
            </p:nvCxnSpPr>
            <p:spPr bwMode="auto">
              <a:xfrm flipV="1">
                <a:off x="6904614" y="2453150"/>
                <a:ext cx="293096" cy="34562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2" name="Straight Connector 231"/>
              <p:cNvCxnSpPr>
                <a:stCxn id="208" idx="5"/>
                <a:endCxn id="211" idx="1"/>
              </p:cNvCxnSpPr>
              <p:nvPr/>
            </p:nvCxnSpPr>
            <p:spPr bwMode="auto">
              <a:xfrm>
                <a:off x="6450504" y="2447284"/>
                <a:ext cx="319406" cy="35149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3" name="Straight Connector 232"/>
              <p:cNvCxnSpPr>
                <a:stCxn id="209" idx="6"/>
                <a:endCxn id="211" idx="2"/>
              </p:cNvCxnSpPr>
              <p:nvPr/>
            </p:nvCxnSpPr>
            <p:spPr bwMode="auto">
              <a:xfrm>
                <a:off x="6063823" y="2864348"/>
                <a:ext cx="678189" cy="1778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sp>
            <p:nvSpPr>
              <p:cNvPr id="234" name="Oval 43"/>
              <p:cNvSpPr>
                <a:spLocks noChangeArrowheads="1"/>
              </p:cNvSpPr>
              <p:nvPr/>
            </p:nvSpPr>
            <p:spPr bwMode="auto">
              <a:xfrm>
                <a:off x="6303155" y="3021867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" name="Oval 43"/>
              <p:cNvSpPr>
                <a:spLocks noChangeArrowheads="1"/>
              </p:cNvSpPr>
              <p:nvPr/>
            </p:nvSpPr>
            <p:spPr bwMode="auto">
              <a:xfrm>
                <a:off x="7164847" y="300631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" name="Straight Connector 235"/>
              <p:cNvCxnSpPr>
                <a:stCxn id="213" idx="7"/>
                <a:endCxn id="234" idx="3"/>
              </p:cNvCxnSpPr>
              <p:nvPr/>
            </p:nvCxnSpPr>
            <p:spPr bwMode="auto">
              <a:xfrm flipV="1">
                <a:off x="6056125" y="3184469"/>
                <a:ext cx="274928" cy="1216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7" name="Straight Connector 236"/>
              <p:cNvCxnSpPr>
                <a:stCxn id="209" idx="5"/>
                <a:endCxn id="234" idx="1"/>
              </p:cNvCxnSpPr>
              <p:nvPr/>
            </p:nvCxnSpPr>
            <p:spPr bwMode="auto">
              <a:xfrm>
                <a:off x="6035925" y="2931700"/>
                <a:ext cx="295128" cy="11806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8" name="Straight Connector 237"/>
              <p:cNvCxnSpPr>
                <a:stCxn id="234" idx="7"/>
                <a:endCxn id="211" idx="3"/>
              </p:cNvCxnSpPr>
              <p:nvPr/>
            </p:nvCxnSpPr>
            <p:spPr bwMode="auto">
              <a:xfrm flipV="1">
                <a:off x="6465757" y="2933478"/>
                <a:ext cx="304153" cy="116287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9" name="Straight Connector 238"/>
              <p:cNvCxnSpPr>
                <a:stCxn id="234" idx="6"/>
                <a:endCxn id="235" idx="2"/>
              </p:cNvCxnSpPr>
              <p:nvPr/>
            </p:nvCxnSpPr>
            <p:spPr bwMode="auto">
              <a:xfrm flipV="1">
                <a:off x="6493655" y="3101565"/>
                <a:ext cx="671192" cy="1555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0" name="Straight Connector 239"/>
              <p:cNvCxnSpPr>
                <a:stCxn id="234" idx="5"/>
                <a:endCxn id="214" idx="1"/>
              </p:cNvCxnSpPr>
              <p:nvPr/>
            </p:nvCxnSpPr>
            <p:spPr bwMode="auto">
              <a:xfrm>
                <a:off x="6465757" y="3184469"/>
                <a:ext cx="310037" cy="1080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1" name="Straight Connector 240"/>
              <p:cNvCxnSpPr>
                <a:stCxn id="214" idx="7"/>
                <a:endCxn id="235" idx="3"/>
              </p:cNvCxnSpPr>
              <p:nvPr/>
            </p:nvCxnSpPr>
            <p:spPr bwMode="auto">
              <a:xfrm flipV="1">
                <a:off x="6910498" y="3168917"/>
                <a:ext cx="282247" cy="1235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2" name="Straight Connector 241"/>
              <p:cNvCxnSpPr>
                <a:stCxn id="211" idx="5"/>
                <a:endCxn id="235" idx="1"/>
              </p:cNvCxnSpPr>
              <p:nvPr/>
            </p:nvCxnSpPr>
            <p:spPr bwMode="auto">
              <a:xfrm>
                <a:off x="6904614" y="2933478"/>
                <a:ext cx="288131" cy="10073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3" name="Straight Connector 242"/>
              <p:cNvCxnSpPr>
                <a:stCxn id="235" idx="5"/>
                <a:endCxn id="215" idx="1"/>
              </p:cNvCxnSpPr>
              <p:nvPr/>
            </p:nvCxnSpPr>
            <p:spPr bwMode="auto">
              <a:xfrm>
                <a:off x="7327449" y="3168917"/>
                <a:ext cx="322608" cy="1371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4" name="Straight Connector 243"/>
              <p:cNvCxnSpPr>
                <a:stCxn id="235" idx="7"/>
                <a:endCxn id="212" idx="3"/>
              </p:cNvCxnSpPr>
              <p:nvPr/>
            </p:nvCxnSpPr>
            <p:spPr bwMode="auto">
              <a:xfrm flipV="1">
                <a:off x="7327449" y="2936373"/>
                <a:ext cx="329091" cy="978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</p:grpSp>
        <p:cxnSp>
          <p:nvCxnSpPr>
            <p:cNvPr id="249" name="Straight Connector 248"/>
            <p:cNvCxnSpPr>
              <a:endCxn id="213" idx="3"/>
            </p:cNvCxnSpPr>
            <p:nvPr/>
          </p:nvCxnSpPr>
          <p:spPr bwMode="auto">
            <a:xfrm flipV="1">
              <a:off x="5202568" y="5093520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1" name="Straight Connector 250"/>
            <p:cNvCxnSpPr>
              <a:stCxn id="7" idx="3"/>
              <a:endCxn id="217" idx="2"/>
            </p:cNvCxnSpPr>
            <p:nvPr/>
          </p:nvCxnSpPr>
          <p:spPr bwMode="auto">
            <a:xfrm flipV="1">
              <a:off x="5203394" y="5481532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3" name="Straight Connector 252"/>
            <p:cNvCxnSpPr>
              <a:stCxn id="8" idx="1"/>
              <a:endCxn id="217" idx="5"/>
            </p:cNvCxnSpPr>
            <p:nvPr/>
          </p:nvCxnSpPr>
          <p:spPr bwMode="auto">
            <a:xfrm flipH="1" flipV="1">
              <a:off x="6303088" y="5548884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5" name="Straight Connector 254"/>
            <p:cNvCxnSpPr>
              <a:stCxn id="8" idx="1"/>
              <a:endCxn id="216" idx="5"/>
            </p:cNvCxnSpPr>
            <p:nvPr/>
          </p:nvCxnSpPr>
          <p:spPr bwMode="auto">
            <a:xfrm flipH="1" flipV="1">
              <a:off x="7171961" y="5537983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7" name="Straight Connector 256"/>
            <p:cNvCxnSpPr>
              <a:endCxn id="215" idx="5"/>
            </p:cNvCxnSpPr>
            <p:nvPr/>
          </p:nvCxnSpPr>
          <p:spPr bwMode="auto">
            <a:xfrm flipH="1" flipV="1">
              <a:off x="7617488" y="5093520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7" name="Straight Connector 266"/>
            <p:cNvCxnSpPr>
              <a:stCxn id="212" idx="0"/>
              <a:endCxn id="9" idx="3"/>
            </p:cNvCxnSpPr>
            <p:nvPr/>
          </p:nvCxnSpPr>
          <p:spPr bwMode="auto">
            <a:xfrm flipV="1">
              <a:off x="7556619" y="3702013"/>
              <a:ext cx="278381" cy="72448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0" name="Straight Connector 269"/>
            <p:cNvCxnSpPr>
              <a:stCxn id="210" idx="7"/>
              <a:endCxn id="9" idx="3"/>
            </p:cNvCxnSpPr>
            <p:nvPr/>
          </p:nvCxnSpPr>
          <p:spPr bwMode="auto">
            <a:xfrm flipV="1">
              <a:off x="7165141" y="3702013"/>
              <a:ext cx="669859" cy="2691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2" name="Straight Connector 271"/>
            <p:cNvCxnSpPr>
              <a:stCxn id="4" idx="5"/>
              <a:endCxn id="210" idx="1"/>
            </p:cNvCxnSpPr>
            <p:nvPr/>
          </p:nvCxnSpPr>
          <p:spPr bwMode="auto">
            <a:xfrm>
              <a:off x="5544339" y="3708363"/>
              <a:ext cx="1486098" cy="262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4" name="Straight Connector 273"/>
            <p:cNvCxnSpPr>
              <a:endCxn id="45" idx="1"/>
            </p:cNvCxnSpPr>
            <p:nvPr/>
          </p:nvCxnSpPr>
          <p:spPr bwMode="auto">
            <a:xfrm>
              <a:off x="5143526" y="1672383"/>
              <a:ext cx="605295" cy="61212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6" name="Straight Connector 275"/>
            <p:cNvCxnSpPr>
              <a:endCxn id="44" idx="2"/>
            </p:cNvCxnSpPr>
            <p:nvPr/>
          </p:nvCxnSpPr>
          <p:spPr bwMode="auto">
            <a:xfrm>
              <a:off x="5185541" y="1656464"/>
              <a:ext cx="949961" cy="21098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 bwMode="auto">
            <a:xfrm>
              <a:off x="5210214" y="1586656"/>
              <a:ext cx="1841916" cy="22216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0" name="Straight Connector 279"/>
            <p:cNvCxnSpPr>
              <a:endCxn id="46" idx="6"/>
            </p:cNvCxnSpPr>
            <p:nvPr/>
          </p:nvCxnSpPr>
          <p:spPr bwMode="auto">
            <a:xfrm flipH="1">
              <a:off x="7207912" y="1646773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2" name="Straight Connector 281"/>
            <p:cNvCxnSpPr>
              <a:stCxn id="6" idx="2"/>
              <a:endCxn id="48" idx="7"/>
            </p:cNvCxnSpPr>
            <p:nvPr/>
          </p:nvCxnSpPr>
          <p:spPr bwMode="auto">
            <a:xfrm flipH="1">
              <a:off x="7638844" y="1672695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4" name="Straight Connector 283"/>
            <p:cNvCxnSpPr>
              <a:stCxn id="6" idx="2"/>
              <a:endCxn id="51" idx="7"/>
            </p:cNvCxnSpPr>
            <p:nvPr/>
          </p:nvCxnSpPr>
          <p:spPr bwMode="auto">
            <a:xfrm flipH="1">
              <a:off x="7632361" y="1672695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6" name="Straight Connector 285"/>
            <p:cNvCxnSpPr>
              <a:stCxn id="9" idx="1"/>
              <a:endCxn id="51" idx="5"/>
            </p:cNvCxnSpPr>
            <p:nvPr/>
          </p:nvCxnSpPr>
          <p:spPr bwMode="auto">
            <a:xfrm flipH="1" flipV="1">
              <a:off x="7632361" y="2928306"/>
              <a:ext cx="202639" cy="63900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8" name="Straight Connector 287"/>
            <p:cNvCxnSpPr>
              <a:stCxn id="9" idx="1"/>
              <a:endCxn id="52" idx="5"/>
            </p:cNvCxnSpPr>
            <p:nvPr/>
          </p:nvCxnSpPr>
          <p:spPr bwMode="auto">
            <a:xfrm flipH="1" flipV="1">
              <a:off x="7186834" y="3372769"/>
              <a:ext cx="648166" cy="1945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0" name="Straight Connector 289"/>
            <p:cNvCxnSpPr>
              <a:stCxn id="9" idx="1"/>
              <a:endCxn id="53" idx="5"/>
            </p:cNvCxnSpPr>
            <p:nvPr/>
          </p:nvCxnSpPr>
          <p:spPr bwMode="auto">
            <a:xfrm flipH="1" flipV="1">
              <a:off x="6317961" y="3383670"/>
              <a:ext cx="1517039" cy="18363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3" name="Straight Connector 292"/>
            <p:cNvCxnSpPr>
              <a:stCxn id="4" idx="7"/>
              <a:endCxn id="53" idx="3"/>
            </p:cNvCxnSpPr>
            <p:nvPr/>
          </p:nvCxnSpPr>
          <p:spPr bwMode="auto">
            <a:xfrm flipV="1">
              <a:off x="5544339" y="3383670"/>
              <a:ext cx="638918" cy="18998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5" name="Straight Connector 294"/>
            <p:cNvCxnSpPr>
              <a:stCxn id="4" idx="7"/>
              <a:endCxn id="49" idx="3"/>
            </p:cNvCxnSpPr>
            <p:nvPr/>
          </p:nvCxnSpPr>
          <p:spPr bwMode="auto">
            <a:xfrm flipV="1">
              <a:off x="5544339" y="2928306"/>
              <a:ext cx="224682" cy="64535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9" name="Straight Connector 298"/>
            <p:cNvCxnSpPr>
              <a:stCxn id="4" idx="0"/>
              <a:endCxn id="45" idx="3"/>
            </p:cNvCxnSpPr>
            <p:nvPr/>
          </p:nvCxnSpPr>
          <p:spPr bwMode="auto">
            <a:xfrm flipV="1">
              <a:off x="5476987" y="2419213"/>
              <a:ext cx="271834" cy="112654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  <p:grpSp>
        <p:nvGrpSpPr>
          <p:cNvPr id="317" name="Group 316"/>
          <p:cNvGrpSpPr/>
          <p:nvPr/>
        </p:nvGrpSpPr>
        <p:grpSpPr>
          <a:xfrm>
            <a:off x="5112060" y="3744035"/>
            <a:ext cx="1025992" cy="2050866"/>
            <a:chOff x="5112060" y="3744035"/>
            <a:chExt cx="1025992" cy="2050866"/>
          </a:xfrm>
        </p:grpSpPr>
        <p:cxnSp>
          <p:nvCxnSpPr>
            <p:cNvPr id="313" name="Straight Connector 312"/>
            <p:cNvCxnSpPr/>
            <p:nvPr/>
          </p:nvCxnSpPr>
          <p:spPr bwMode="auto">
            <a:xfrm flipV="1">
              <a:off x="5112060" y="3744035"/>
              <a:ext cx="362493" cy="196196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4" name="Straight Connector 313"/>
            <p:cNvCxnSpPr/>
            <p:nvPr/>
          </p:nvCxnSpPr>
          <p:spPr bwMode="auto">
            <a:xfrm flipV="1">
              <a:off x="5112060" y="4592201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5" name="Straight Connector 314"/>
            <p:cNvCxnSpPr/>
            <p:nvPr/>
          </p:nvCxnSpPr>
          <p:spPr bwMode="auto">
            <a:xfrm flipV="1">
              <a:off x="5200134" y="5101294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6" name="Straight Connector 315"/>
            <p:cNvCxnSpPr/>
            <p:nvPr/>
          </p:nvCxnSpPr>
          <p:spPr bwMode="auto">
            <a:xfrm flipV="1">
              <a:off x="5200960" y="5489306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322" name="Group 321"/>
          <p:cNvGrpSpPr/>
          <p:nvPr/>
        </p:nvGrpSpPr>
        <p:grpSpPr>
          <a:xfrm>
            <a:off x="6300654" y="3729974"/>
            <a:ext cx="1961756" cy="2057216"/>
            <a:chOff x="6300654" y="3729974"/>
            <a:chExt cx="1961756" cy="2057216"/>
          </a:xfrm>
        </p:grpSpPr>
        <p:cxnSp>
          <p:nvCxnSpPr>
            <p:cNvPr id="318" name="Straight Connector 317"/>
            <p:cNvCxnSpPr/>
            <p:nvPr/>
          </p:nvCxnSpPr>
          <p:spPr bwMode="auto">
            <a:xfrm>
              <a:off x="7899918" y="3729974"/>
              <a:ext cx="362492" cy="1968316"/>
            </a:xfrm>
            <a:prstGeom prst="line">
              <a:avLst/>
            </a:prstGeom>
            <a:noFill/>
            <a:ln w="539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 bwMode="auto">
            <a:xfrm flipH="1" flipV="1">
              <a:off x="6300654" y="5548947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 bwMode="auto">
            <a:xfrm flipH="1" flipV="1">
              <a:off x="7169527" y="5538046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1" name="Straight Connector 320"/>
            <p:cNvCxnSpPr/>
            <p:nvPr/>
          </p:nvCxnSpPr>
          <p:spPr bwMode="auto">
            <a:xfrm flipH="1" flipV="1">
              <a:off x="7615054" y="5093583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cxnSp>
        <p:nvCxnSpPr>
          <p:cNvPr id="323" name="Straight Connector 322"/>
          <p:cNvCxnSpPr/>
          <p:nvPr/>
        </p:nvCxnSpPr>
        <p:spPr bwMode="auto">
          <a:xfrm flipH="1" flipV="1">
            <a:off x="5121025" y="1678799"/>
            <a:ext cx="362493" cy="1873066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lg" len="lg"/>
          </a:ln>
          <a:effectLst/>
        </p:spPr>
      </p:cxnSp>
      <p:cxnSp>
        <p:nvCxnSpPr>
          <p:cNvPr id="324" name="Straight Connector 323"/>
          <p:cNvCxnSpPr/>
          <p:nvPr/>
        </p:nvCxnSpPr>
        <p:spPr bwMode="auto">
          <a:xfrm>
            <a:off x="5150057" y="1678487"/>
            <a:ext cx="605295" cy="61212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5" name="Straight Connector 324"/>
          <p:cNvCxnSpPr/>
          <p:nvPr/>
        </p:nvCxnSpPr>
        <p:spPr bwMode="auto">
          <a:xfrm>
            <a:off x="5192072" y="1662568"/>
            <a:ext cx="949961" cy="2109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>
            <a:off x="5216745" y="1592760"/>
            <a:ext cx="1841916" cy="2221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331" name="Group 330"/>
          <p:cNvGrpSpPr/>
          <p:nvPr/>
        </p:nvGrpSpPr>
        <p:grpSpPr>
          <a:xfrm>
            <a:off x="7200400" y="1646730"/>
            <a:ext cx="1056932" cy="1892638"/>
            <a:chOff x="7200400" y="1646730"/>
            <a:chExt cx="1056932" cy="1892638"/>
          </a:xfrm>
        </p:grpSpPr>
        <p:cxnSp>
          <p:nvCxnSpPr>
            <p:cNvPr id="327" name="Straight Connector 326"/>
            <p:cNvCxnSpPr/>
            <p:nvPr/>
          </p:nvCxnSpPr>
          <p:spPr bwMode="auto">
            <a:xfrm flipV="1">
              <a:off x="7894840" y="1672652"/>
              <a:ext cx="362492" cy="186671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28" name="Straight Connector 327"/>
            <p:cNvCxnSpPr/>
            <p:nvPr/>
          </p:nvCxnSpPr>
          <p:spPr bwMode="auto">
            <a:xfrm flipH="1">
              <a:off x="7200400" y="1646730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9" name="Straight Connector 328"/>
            <p:cNvCxnSpPr/>
            <p:nvPr/>
          </p:nvCxnSpPr>
          <p:spPr bwMode="auto">
            <a:xfrm flipH="1">
              <a:off x="7631332" y="1672652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30" name="Straight Connector 329"/>
            <p:cNvCxnSpPr/>
            <p:nvPr/>
          </p:nvCxnSpPr>
          <p:spPr bwMode="auto">
            <a:xfrm flipH="1">
              <a:off x="7624849" y="1672652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sp>
        <p:nvSpPr>
          <p:cNvPr id="332" name="TextBox 331"/>
          <p:cNvSpPr txBox="1"/>
          <p:nvPr/>
        </p:nvSpPr>
        <p:spPr>
          <a:xfrm>
            <a:off x="4938865" y="1088740"/>
            <a:ext cx="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nl-NL" dirty="0"/>
          </a:p>
        </p:txBody>
      </p:sp>
      <p:sp>
        <p:nvSpPr>
          <p:cNvPr id="333" name="TextBox 332"/>
          <p:cNvSpPr txBox="1"/>
          <p:nvPr/>
        </p:nvSpPr>
        <p:spPr>
          <a:xfrm>
            <a:off x="8107930" y="1088740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nl-NL" dirty="0"/>
          </a:p>
        </p:txBody>
      </p:sp>
      <p:sp>
        <p:nvSpPr>
          <p:cNvPr id="334" name="TextBox 333"/>
          <p:cNvSpPr txBox="1"/>
          <p:nvPr/>
        </p:nvSpPr>
        <p:spPr>
          <a:xfrm>
            <a:off x="4955145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endParaRPr lang="nl-NL" dirty="0"/>
          </a:p>
        </p:txBody>
      </p:sp>
      <p:sp>
        <p:nvSpPr>
          <p:cNvPr id="335" name="TextBox 334"/>
          <p:cNvSpPr txBox="1"/>
          <p:nvPr/>
        </p:nvSpPr>
        <p:spPr>
          <a:xfrm>
            <a:off x="8107930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nl-NL" dirty="0"/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5539452" y="3699030"/>
            <a:ext cx="625702" cy="24829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5472100" y="3726928"/>
            <a:ext cx="278475" cy="7048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>
            <a:off x="5539452" y="3699030"/>
            <a:ext cx="1486098" cy="2628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5" name="Straight Connector 144"/>
          <p:cNvCxnSpPr/>
          <p:nvPr/>
        </p:nvCxnSpPr>
        <p:spPr bwMode="auto">
          <a:xfrm flipV="1">
            <a:off x="5539452" y="3374026"/>
            <a:ext cx="638918" cy="18998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 flipV="1">
            <a:off x="5539452" y="2918662"/>
            <a:ext cx="224682" cy="64535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5472100" y="2409569"/>
            <a:ext cx="271834" cy="112654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H="1" flipV="1">
            <a:off x="7641595" y="2933945"/>
            <a:ext cx="202639" cy="63900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 flipH="1" flipV="1">
            <a:off x="7196068" y="3378408"/>
            <a:ext cx="648166" cy="1945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 flipH="1" flipV="1">
            <a:off x="6327195" y="3389309"/>
            <a:ext cx="1517039" cy="18363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52" name="Straight Connector 151"/>
          <p:cNvCxnSpPr>
            <a:endCxn id="9" idx="3"/>
          </p:cNvCxnSpPr>
          <p:nvPr/>
        </p:nvCxnSpPr>
        <p:spPr bwMode="auto">
          <a:xfrm flipV="1">
            <a:off x="7617506" y="3702013"/>
            <a:ext cx="217494" cy="125382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 flipV="1">
            <a:off x="7556637" y="3699030"/>
            <a:ext cx="278381" cy="72448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flipV="1">
            <a:off x="7165159" y="3699030"/>
            <a:ext cx="669859" cy="26916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5787135" y="2448126"/>
            <a:ext cx="1776215" cy="2483807"/>
            <a:chOff x="5787135" y="2448126"/>
            <a:chExt cx="1776215" cy="2483807"/>
          </a:xfrm>
        </p:grpSpPr>
        <p:grpSp>
          <p:nvGrpSpPr>
            <p:cNvPr id="14" name="Group 13"/>
            <p:cNvGrpSpPr/>
            <p:nvPr/>
          </p:nvGrpSpPr>
          <p:grpSpPr>
            <a:xfrm>
              <a:off x="5787135" y="2933945"/>
              <a:ext cx="1696357" cy="1493519"/>
              <a:chOff x="5787135" y="2933945"/>
              <a:chExt cx="1696357" cy="1493519"/>
            </a:xfrm>
          </p:grpSpPr>
          <p:cxnSp>
            <p:nvCxnSpPr>
              <p:cNvPr id="155" name="Straight Connector 154"/>
              <p:cNvCxnSpPr/>
              <p:nvPr/>
            </p:nvCxnSpPr>
            <p:spPr bwMode="auto">
              <a:xfrm flipV="1">
                <a:off x="6331694" y="3311056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 flipV="1">
                <a:off x="7172669" y="2933945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6296964" y="4038298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 flipV="1">
                <a:off x="5787135" y="4105650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5822904" y="2448126"/>
              <a:ext cx="1740446" cy="2483807"/>
              <a:chOff x="5968573" y="2599511"/>
              <a:chExt cx="1740446" cy="2483807"/>
            </a:xfrm>
          </p:grpSpPr>
          <p:cxnSp>
            <p:nvCxnSpPr>
              <p:cNvPr id="160" name="Straight Connector 159"/>
              <p:cNvCxnSpPr/>
              <p:nvPr/>
            </p:nvCxnSpPr>
            <p:spPr bwMode="auto">
              <a:xfrm>
                <a:off x="6056125" y="3080706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flipH="1" flipV="1">
                <a:off x="5968573" y="2599511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triangle" w="lg" len="lg"/>
                <a:tailEnd type="none" w="lg" len="lg"/>
              </a:ln>
              <a:effectLst/>
            </p:spPr>
          </p:cxnSp>
          <p:cxnSp>
            <p:nvCxnSpPr>
              <p:cNvPr id="162" name="Straight Connector 161"/>
              <p:cNvCxnSpPr/>
              <p:nvPr/>
            </p:nvCxnSpPr>
            <p:spPr bwMode="auto">
              <a:xfrm flipV="1">
                <a:off x="7702536" y="4769398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triangle" w="lg" len="lg"/>
                <a:tailEnd type="none" w="lg" len="lg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 flipH="1" flipV="1">
                <a:off x="7317541" y="4258277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triangle" w="lg" len="lg"/>
                <a:tailEnd type="none" w="lg" len="lg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8964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∞-</a:t>
            </a:r>
            <a:r>
              <a:rPr lang="nl-NL" dirty="0" err="1"/>
              <a:t>sided</a:t>
            </a:r>
            <a:r>
              <a:rPr lang="nl-NL" dirty="0"/>
              <a:t> </a:t>
            </a:r>
            <a:r>
              <a:rPr lang="nl-NL" dirty="0" err="1" smtClean="0"/>
              <a:t>duals</a:t>
            </a:r>
            <a:endParaRPr lang="nl-NL" u="sng" dirty="0"/>
          </a:p>
        </p:txBody>
      </p:sp>
      <p:sp>
        <p:nvSpPr>
          <p:cNvPr id="196" name="Content Placeholder 19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Exterior vertices</a:t>
            </a:r>
          </a:p>
          <a:p>
            <a:r>
              <a:rPr lang="en-US" dirty="0" smtClean="0"/>
              <a:t>Separating 4-cycles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monocolored</a:t>
            </a:r>
            <a:r>
              <a:rPr lang="en-US" dirty="0" smtClean="0"/>
              <a:t> triangles</a:t>
            </a:r>
          </a:p>
          <a:p>
            <a:r>
              <a:rPr lang="en-US" dirty="0" smtClean="0"/>
              <a:t>Problem!</a:t>
            </a:r>
          </a:p>
        </p:txBody>
      </p:sp>
      <p:grpSp>
        <p:nvGrpSpPr>
          <p:cNvPr id="303" name="Group 302"/>
          <p:cNvGrpSpPr/>
          <p:nvPr/>
        </p:nvGrpSpPr>
        <p:grpSpPr>
          <a:xfrm>
            <a:off x="5025594" y="1494895"/>
            <a:ext cx="3328150" cy="4381132"/>
            <a:chOff x="5025594" y="1494895"/>
            <a:chExt cx="3328150" cy="4381132"/>
          </a:xfrm>
        </p:grpSpPr>
        <p:sp>
          <p:nvSpPr>
            <p:cNvPr id="4" name="Oval 43"/>
            <p:cNvSpPr>
              <a:spLocks noChangeArrowheads="1"/>
            </p:cNvSpPr>
            <p:nvPr/>
          </p:nvSpPr>
          <p:spPr bwMode="auto">
            <a:xfrm>
              <a:off x="5381737" y="354576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Rectangle 58"/>
            <p:cNvSpPr>
              <a:spLocks noChangeArrowheads="1"/>
            </p:cNvSpPr>
            <p:nvPr/>
          </p:nvSpPr>
          <p:spPr bwMode="auto">
            <a:xfrm>
              <a:off x="502559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8"/>
            <p:cNvSpPr>
              <a:spLocks noChangeArrowheads="1"/>
            </p:cNvSpPr>
            <p:nvPr/>
          </p:nvSpPr>
          <p:spPr bwMode="auto">
            <a:xfrm>
              <a:off x="817594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58"/>
            <p:cNvSpPr>
              <a:spLocks noChangeArrowheads="1"/>
            </p:cNvSpPr>
            <p:nvPr/>
          </p:nvSpPr>
          <p:spPr bwMode="auto">
            <a:xfrm>
              <a:off x="502559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8"/>
            <p:cNvSpPr>
              <a:spLocks noChangeArrowheads="1"/>
            </p:cNvSpPr>
            <p:nvPr/>
          </p:nvSpPr>
          <p:spPr bwMode="auto">
            <a:xfrm>
              <a:off x="817594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7807102" y="353941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" name="Straight Connector 10"/>
            <p:cNvCxnSpPr>
              <a:stCxn id="7" idx="0"/>
              <a:endCxn id="5" idx="2"/>
            </p:cNvCxnSpPr>
            <p:nvPr/>
          </p:nvCxnSpPr>
          <p:spPr bwMode="auto">
            <a:xfrm flipV="1">
              <a:off x="511449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3" name="Straight Connector 12"/>
            <p:cNvCxnSpPr>
              <a:stCxn id="5" idx="3"/>
              <a:endCxn id="6" idx="1"/>
            </p:cNvCxnSpPr>
            <p:nvPr/>
          </p:nvCxnSpPr>
          <p:spPr bwMode="auto">
            <a:xfrm>
              <a:off x="5203394" y="1583795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6484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" name="Straight Connector 16"/>
            <p:cNvCxnSpPr>
              <a:endCxn id="8" idx="1"/>
            </p:cNvCxnSpPr>
            <p:nvPr/>
          </p:nvCxnSpPr>
          <p:spPr bwMode="auto">
            <a:xfrm>
              <a:off x="5203394" y="5787127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" name="Straight Connector 18"/>
            <p:cNvCxnSpPr>
              <a:stCxn id="7" idx="0"/>
              <a:endCxn id="4" idx="4"/>
            </p:cNvCxnSpPr>
            <p:nvPr/>
          </p:nvCxnSpPr>
          <p:spPr bwMode="auto">
            <a:xfrm flipV="1">
              <a:off x="5114494" y="3736261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1" name="Straight Connector 20"/>
            <p:cNvCxnSpPr>
              <a:stCxn id="4" idx="0"/>
              <a:endCxn id="5" idx="2"/>
            </p:cNvCxnSpPr>
            <p:nvPr/>
          </p:nvCxnSpPr>
          <p:spPr bwMode="auto">
            <a:xfrm flipH="1" flipV="1">
              <a:off x="5114494" y="1672695"/>
              <a:ext cx="362493" cy="18730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3" name="Straight Connector 22"/>
            <p:cNvCxnSpPr>
              <a:stCxn id="9" idx="0"/>
              <a:endCxn id="6" idx="2"/>
            </p:cNvCxnSpPr>
            <p:nvPr/>
          </p:nvCxnSpPr>
          <p:spPr bwMode="auto">
            <a:xfrm flipV="1">
              <a:off x="7902352" y="1672695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" name="Straight Connector 24"/>
            <p:cNvCxnSpPr>
              <a:stCxn id="9" idx="4"/>
              <a:endCxn id="8" idx="0"/>
            </p:cNvCxnSpPr>
            <p:nvPr/>
          </p:nvCxnSpPr>
          <p:spPr bwMode="auto">
            <a:xfrm>
              <a:off x="7902352" y="3729911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" name="Straight Connector 27"/>
            <p:cNvCxnSpPr>
              <a:stCxn id="4" idx="6"/>
              <a:endCxn id="9" idx="2"/>
            </p:cNvCxnSpPr>
            <p:nvPr/>
          </p:nvCxnSpPr>
          <p:spPr bwMode="auto">
            <a:xfrm flipV="1">
              <a:off x="5572237" y="3634661"/>
              <a:ext cx="2234865" cy="635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6135502" y="1772195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5720923" y="225661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7017412" y="177806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6589612" y="2258389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7476242" y="226128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43"/>
            <p:cNvSpPr>
              <a:spLocks noChangeArrowheads="1"/>
            </p:cNvSpPr>
            <p:nvPr/>
          </p:nvSpPr>
          <p:spPr bwMode="auto">
            <a:xfrm>
              <a:off x="5741123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6595496" y="27521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auto">
            <a:xfrm>
              <a:off x="7469759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7024232" y="3210167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6155359" y="322106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>
              <a:stCxn id="49" idx="5"/>
              <a:endCxn id="53" idx="1"/>
            </p:cNvCxnSpPr>
            <p:nvPr/>
          </p:nvCxnSpPr>
          <p:spPr bwMode="auto">
            <a:xfrm>
              <a:off x="5903725" y="2928306"/>
              <a:ext cx="279532" cy="3206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7" name="Straight Connector 56"/>
            <p:cNvCxnSpPr>
              <a:stCxn id="53" idx="6"/>
              <a:endCxn id="52" idx="2"/>
            </p:cNvCxnSpPr>
            <p:nvPr/>
          </p:nvCxnSpPr>
          <p:spPr bwMode="auto">
            <a:xfrm flipV="1">
              <a:off x="6345859" y="3305417"/>
              <a:ext cx="678373" cy="1090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9" name="Straight Connector 58"/>
            <p:cNvCxnSpPr>
              <a:stCxn id="52" idx="7"/>
              <a:endCxn id="51" idx="3"/>
            </p:cNvCxnSpPr>
            <p:nvPr/>
          </p:nvCxnSpPr>
          <p:spPr bwMode="auto">
            <a:xfrm flipV="1">
              <a:off x="7186834" y="2928306"/>
              <a:ext cx="310823" cy="3097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1" name="Straight Connector 60"/>
            <p:cNvCxnSpPr>
              <a:stCxn id="51" idx="0"/>
              <a:endCxn id="48" idx="4"/>
            </p:cNvCxnSpPr>
            <p:nvPr/>
          </p:nvCxnSpPr>
          <p:spPr bwMode="auto">
            <a:xfrm flipV="1">
              <a:off x="7565009" y="2451784"/>
              <a:ext cx="6483" cy="3139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>
              <a:stCxn id="48" idx="1"/>
              <a:endCxn id="46" idx="5"/>
            </p:cNvCxnSpPr>
            <p:nvPr/>
          </p:nvCxnSpPr>
          <p:spPr bwMode="auto">
            <a:xfrm flipH="1" flipV="1">
              <a:off x="7180014" y="1940663"/>
              <a:ext cx="324126" cy="34851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5" name="Straight Connector 64"/>
            <p:cNvCxnSpPr>
              <a:stCxn id="44" idx="6"/>
              <a:endCxn id="46" idx="2"/>
            </p:cNvCxnSpPr>
            <p:nvPr/>
          </p:nvCxnSpPr>
          <p:spPr bwMode="auto">
            <a:xfrm>
              <a:off x="6326002" y="1867445"/>
              <a:ext cx="691410" cy="58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Straight Connector 66"/>
            <p:cNvCxnSpPr>
              <a:stCxn id="45" idx="0"/>
              <a:endCxn id="44" idx="3"/>
            </p:cNvCxnSpPr>
            <p:nvPr/>
          </p:nvCxnSpPr>
          <p:spPr bwMode="auto">
            <a:xfrm flipV="1">
              <a:off x="5816173" y="1934797"/>
              <a:ext cx="347227" cy="32181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>
              <a:stCxn id="49" idx="0"/>
              <a:endCxn id="45" idx="4"/>
            </p:cNvCxnSpPr>
            <p:nvPr/>
          </p:nvCxnSpPr>
          <p:spPr bwMode="auto">
            <a:xfrm flipH="1" flipV="1">
              <a:off x="5816173" y="2447111"/>
              <a:ext cx="20200" cy="31859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1" name="Straight Connector 70"/>
            <p:cNvCxnSpPr>
              <a:stCxn id="49" idx="6"/>
              <a:endCxn id="50" idx="2"/>
            </p:cNvCxnSpPr>
            <p:nvPr/>
          </p:nvCxnSpPr>
          <p:spPr bwMode="auto">
            <a:xfrm flipV="1">
              <a:off x="5931623" y="2847354"/>
              <a:ext cx="66387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3" name="Straight Connector 72"/>
            <p:cNvCxnSpPr>
              <a:stCxn id="53" idx="7"/>
              <a:endCxn id="50" idx="3"/>
            </p:cNvCxnSpPr>
            <p:nvPr/>
          </p:nvCxnSpPr>
          <p:spPr bwMode="auto">
            <a:xfrm flipV="1">
              <a:off x="6317961" y="2914706"/>
              <a:ext cx="305433" cy="3342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5" name="Straight Connector 74"/>
            <p:cNvCxnSpPr>
              <a:stCxn id="52" idx="1"/>
              <a:endCxn id="50" idx="5"/>
            </p:cNvCxnSpPr>
            <p:nvPr/>
          </p:nvCxnSpPr>
          <p:spPr bwMode="auto">
            <a:xfrm flipH="1" flipV="1">
              <a:off x="6758098" y="2914706"/>
              <a:ext cx="294032" cy="3233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>
              <a:stCxn id="51" idx="2"/>
              <a:endCxn id="50" idx="6"/>
            </p:cNvCxnSpPr>
            <p:nvPr/>
          </p:nvCxnSpPr>
          <p:spPr bwMode="auto">
            <a:xfrm flipH="1" flipV="1">
              <a:off x="6785996" y="2847354"/>
              <a:ext cx="68376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0" name="Straight Connector 79"/>
            <p:cNvCxnSpPr>
              <a:stCxn id="48" idx="2"/>
              <a:endCxn id="47" idx="6"/>
            </p:cNvCxnSpPr>
            <p:nvPr/>
          </p:nvCxnSpPr>
          <p:spPr bwMode="auto">
            <a:xfrm flipH="1" flipV="1">
              <a:off x="6780112" y="2353639"/>
              <a:ext cx="696130" cy="28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2" name="Straight Connector 81"/>
            <p:cNvCxnSpPr>
              <a:stCxn id="47" idx="7"/>
              <a:endCxn id="46" idx="3"/>
            </p:cNvCxnSpPr>
            <p:nvPr/>
          </p:nvCxnSpPr>
          <p:spPr bwMode="auto">
            <a:xfrm flipV="1">
              <a:off x="6752214" y="1940663"/>
              <a:ext cx="293096" cy="34562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4" name="Straight Connector 83"/>
            <p:cNvCxnSpPr>
              <a:stCxn id="44" idx="5"/>
              <a:endCxn id="47" idx="1"/>
            </p:cNvCxnSpPr>
            <p:nvPr/>
          </p:nvCxnSpPr>
          <p:spPr bwMode="auto">
            <a:xfrm>
              <a:off x="6298104" y="1934797"/>
              <a:ext cx="319406" cy="35149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6" name="Straight Connector 85"/>
            <p:cNvCxnSpPr>
              <a:stCxn id="45" idx="6"/>
              <a:endCxn id="47" idx="2"/>
            </p:cNvCxnSpPr>
            <p:nvPr/>
          </p:nvCxnSpPr>
          <p:spPr bwMode="auto">
            <a:xfrm>
              <a:off x="5911423" y="2351861"/>
              <a:ext cx="678189" cy="177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101" name="Oval 43"/>
            <p:cNvSpPr>
              <a:spLocks noChangeArrowheads="1"/>
            </p:cNvSpPr>
            <p:nvPr/>
          </p:nvSpPr>
          <p:spPr bwMode="auto">
            <a:xfrm>
              <a:off x="6150755" y="2509380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Oval 43"/>
            <p:cNvSpPr>
              <a:spLocks noChangeArrowheads="1"/>
            </p:cNvSpPr>
            <p:nvPr/>
          </p:nvSpPr>
          <p:spPr bwMode="auto">
            <a:xfrm>
              <a:off x="7012447" y="249382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4" name="Straight Connector 103"/>
            <p:cNvCxnSpPr>
              <a:stCxn id="49" idx="7"/>
              <a:endCxn id="101" idx="3"/>
            </p:cNvCxnSpPr>
            <p:nvPr/>
          </p:nvCxnSpPr>
          <p:spPr bwMode="auto">
            <a:xfrm flipV="1">
              <a:off x="5903725" y="2671982"/>
              <a:ext cx="274928" cy="1216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6" name="Straight Connector 105"/>
            <p:cNvCxnSpPr>
              <a:stCxn id="45" idx="5"/>
              <a:endCxn id="101" idx="1"/>
            </p:cNvCxnSpPr>
            <p:nvPr/>
          </p:nvCxnSpPr>
          <p:spPr bwMode="auto">
            <a:xfrm>
              <a:off x="5883525" y="2419213"/>
              <a:ext cx="295128" cy="11806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8" name="Straight Connector 107"/>
            <p:cNvCxnSpPr>
              <a:stCxn id="101" idx="7"/>
              <a:endCxn id="47" idx="3"/>
            </p:cNvCxnSpPr>
            <p:nvPr/>
          </p:nvCxnSpPr>
          <p:spPr bwMode="auto">
            <a:xfrm flipV="1">
              <a:off x="6313357" y="2420991"/>
              <a:ext cx="304153" cy="1162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0" name="Straight Connector 109"/>
            <p:cNvCxnSpPr>
              <a:stCxn id="101" idx="6"/>
              <a:endCxn id="102" idx="2"/>
            </p:cNvCxnSpPr>
            <p:nvPr/>
          </p:nvCxnSpPr>
          <p:spPr bwMode="auto">
            <a:xfrm flipV="1">
              <a:off x="6341255" y="2589078"/>
              <a:ext cx="671192" cy="1555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2" name="Straight Connector 111"/>
            <p:cNvCxnSpPr>
              <a:stCxn id="101" idx="5"/>
              <a:endCxn id="50" idx="1"/>
            </p:cNvCxnSpPr>
            <p:nvPr/>
          </p:nvCxnSpPr>
          <p:spPr bwMode="auto">
            <a:xfrm>
              <a:off x="6313357" y="2671982"/>
              <a:ext cx="310037" cy="1080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4" name="Straight Connector 113"/>
            <p:cNvCxnSpPr>
              <a:stCxn id="50" idx="7"/>
              <a:endCxn id="102" idx="3"/>
            </p:cNvCxnSpPr>
            <p:nvPr/>
          </p:nvCxnSpPr>
          <p:spPr bwMode="auto">
            <a:xfrm flipV="1">
              <a:off x="6758098" y="2656430"/>
              <a:ext cx="282247" cy="1235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6" name="Straight Connector 115"/>
            <p:cNvCxnSpPr>
              <a:stCxn id="47" idx="5"/>
              <a:endCxn id="102" idx="1"/>
            </p:cNvCxnSpPr>
            <p:nvPr/>
          </p:nvCxnSpPr>
          <p:spPr bwMode="auto">
            <a:xfrm>
              <a:off x="6752214" y="2420991"/>
              <a:ext cx="288131" cy="10073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8" name="Straight Connector 117"/>
            <p:cNvCxnSpPr>
              <a:stCxn id="102" idx="5"/>
              <a:endCxn id="51" idx="1"/>
            </p:cNvCxnSpPr>
            <p:nvPr/>
          </p:nvCxnSpPr>
          <p:spPr bwMode="auto">
            <a:xfrm>
              <a:off x="7175049" y="2656430"/>
              <a:ext cx="322608" cy="1371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20" name="Straight Connector 119"/>
            <p:cNvCxnSpPr>
              <a:stCxn id="102" idx="7"/>
              <a:endCxn id="48" idx="3"/>
            </p:cNvCxnSpPr>
            <p:nvPr/>
          </p:nvCxnSpPr>
          <p:spPr bwMode="auto">
            <a:xfrm flipV="1">
              <a:off x="7175049" y="2423886"/>
              <a:ext cx="329091" cy="978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9" name="Straight Connector 198"/>
            <p:cNvCxnSpPr>
              <a:stCxn id="4" idx="5"/>
            </p:cNvCxnSpPr>
            <p:nvPr/>
          </p:nvCxnSpPr>
          <p:spPr bwMode="auto">
            <a:xfrm>
              <a:off x="5544339" y="3708363"/>
              <a:ext cx="625702" cy="24829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1" name="Straight Connector 200"/>
            <p:cNvCxnSpPr>
              <a:stCxn id="4" idx="4"/>
            </p:cNvCxnSpPr>
            <p:nvPr/>
          </p:nvCxnSpPr>
          <p:spPr bwMode="auto">
            <a:xfrm>
              <a:off x="5476987" y="3736261"/>
              <a:ext cx="278475" cy="704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3" name="Straight Connector 202"/>
            <p:cNvCxnSpPr>
              <a:stCxn id="7" idx="0"/>
              <a:endCxn id="209" idx="3"/>
            </p:cNvCxnSpPr>
            <p:nvPr/>
          </p:nvCxnSpPr>
          <p:spPr bwMode="auto">
            <a:xfrm flipV="1">
              <a:off x="5114494" y="4584427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grpSp>
          <p:nvGrpSpPr>
            <p:cNvPr id="245" name="Group 244"/>
            <p:cNvGrpSpPr/>
            <p:nvPr/>
          </p:nvGrpSpPr>
          <p:grpSpPr>
            <a:xfrm>
              <a:off x="5706050" y="3937409"/>
              <a:ext cx="1945819" cy="1639373"/>
              <a:chOff x="5873323" y="2284682"/>
              <a:chExt cx="1945819" cy="1639373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6287902" y="2284682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Oval 43"/>
              <p:cNvSpPr>
                <a:spLocks noChangeArrowheads="1"/>
              </p:cNvSpPr>
              <p:nvPr/>
            </p:nvSpPr>
            <p:spPr bwMode="auto">
              <a:xfrm>
                <a:off x="5873323" y="276909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Oval 43"/>
              <p:cNvSpPr>
                <a:spLocks noChangeArrowheads="1"/>
              </p:cNvSpPr>
              <p:nvPr/>
            </p:nvSpPr>
            <p:spPr bwMode="auto">
              <a:xfrm>
                <a:off x="7169812" y="229054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Oval 43"/>
              <p:cNvSpPr>
                <a:spLocks noChangeArrowheads="1"/>
              </p:cNvSpPr>
              <p:nvPr/>
            </p:nvSpPr>
            <p:spPr bwMode="auto">
              <a:xfrm>
                <a:off x="6742012" y="2770876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Oval 43"/>
              <p:cNvSpPr>
                <a:spLocks noChangeArrowheads="1"/>
              </p:cNvSpPr>
              <p:nvPr/>
            </p:nvSpPr>
            <p:spPr bwMode="auto">
              <a:xfrm>
                <a:off x="7628642" y="277377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" name="Oval 43"/>
              <p:cNvSpPr>
                <a:spLocks noChangeArrowheads="1"/>
              </p:cNvSpPr>
              <p:nvPr/>
            </p:nvSpPr>
            <p:spPr bwMode="auto">
              <a:xfrm>
                <a:off x="5893523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4" name="Oval 43"/>
              <p:cNvSpPr>
                <a:spLocks noChangeArrowheads="1"/>
              </p:cNvSpPr>
              <p:nvPr/>
            </p:nvSpPr>
            <p:spPr bwMode="auto">
              <a:xfrm>
                <a:off x="6747896" y="32645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" name="Oval 43"/>
              <p:cNvSpPr>
                <a:spLocks noChangeArrowheads="1"/>
              </p:cNvSpPr>
              <p:nvPr/>
            </p:nvSpPr>
            <p:spPr bwMode="auto">
              <a:xfrm>
                <a:off x="7622159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" name="Oval 43"/>
              <p:cNvSpPr>
                <a:spLocks noChangeArrowheads="1"/>
              </p:cNvSpPr>
              <p:nvPr/>
            </p:nvSpPr>
            <p:spPr bwMode="auto">
              <a:xfrm>
                <a:off x="7176632" y="3722654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7" name="Oval 43"/>
              <p:cNvSpPr>
                <a:spLocks noChangeArrowheads="1"/>
              </p:cNvSpPr>
              <p:nvPr/>
            </p:nvSpPr>
            <p:spPr bwMode="auto">
              <a:xfrm>
                <a:off x="6307759" y="373355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18" name="Straight Connector 217"/>
              <p:cNvCxnSpPr>
                <a:stCxn id="213" idx="5"/>
                <a:endCxn id="217" idx="1"/>
              </p:cNvCxnSpPr>
              <p:nvPr/>
            </p:nvCxnSpPr>
            <p:spPr bwMode="auto">
              <a:xfrm>
                <a:off x="6056125" y="3440793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19" name="Straight Connector 218"/>
              <p:cNvCxnSpPr>
                <a:stCxn id="217" idx="6"/>
                <a:endCxn id="216" idx="2"/>
              </p:cNvCxnSpPr>
              <p:nvPr/>
            </p:nvCxnSpPr>
            <p:spPr bwMode="auto">
              <a:xfrm flipV="1">
                <a:off x="6498259" y="3817904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0" name="Straight Connector 219"/>
              <p:cNvCxnSpPr>
                <a:stCxn id="216" idx="7"/>
                <a:endCxn id="215" idx="3"/>
              </p:cNvCxnSpPr>
              <p:nvPr/>
            </p:nvCxnSpPr>
            <p:spPr bwMode="auto">
              <a:xfrm flipV="1">
                <a:off x="7339234" y="3440793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1" name="Straight Connector 220"/>
              <p:cNvCxnSpPr>
                <a:stCxn id="215" idx="0"/>
                <a:endCxn id="212" idx="4"/>
              </p:cNvCxnSpPr>
              <p:nvPr/>
            </p:nvCxnSpPr>
            <p:spPr bwMode="auto">
              <a:xfrm flipV="1">
                <a:off x="7717409" y="2964271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2" name="Straight Connector 221"/>
              <p:cNvCxnSpPr>
                <a:stCxn id="212" idx="1"/>
                <a:endCxn id="210" idx="5"/>
              </p:cNvCxnSpPr>
              <p:nvPr/>
            </p:nvCxnSpPr>
            <p:spPr bwMode="auto">
              <a:xfrm flipH="1" flipV="1">
                <a:off x="7332414" y="2453150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3" name="Straight Connector 222"/>
              <p:cNvCxnSpPr>
                <a:stCxn id="208" idx="6"/>
                <a:endCxn id="210" idx="2"/>
              </p:cNvCxnSpPr>
              <p:nvPr/>
            </p:nvCxnSpPr>
            <p:spPr bwMode="auto">
              <a:xfrm>
                <a:off x="6478402" y="2379932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4" name="Straight Connector 223"/>
              <p:cNvCxnSpPr>
                <a:stCxn id="209" idx="0"/>
                <a:endCxn id="208" idx="3"/>
              </p:cNvCxnSpPr>
              <p:nvPr/>
            </p:nvCxnSpPr>
            <p:spPr bwMode="auto">
              <a:xfrm flipV="1">
                <a:off x="5968573" y="2447284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5" name="Straight Connector 224"/>
              <p:cNvCxnSpPr>
                <a:stCxn id="213" idx="0"/>
                <a:endCxn id="209" idx="4"/>
              </p:cNvCxnSpPr>
              <p:nvPr/>
            </p:nvCxnSpPr>
            <p:spPr bwMode="auto">
              <a:xfrm flipH="1" flipV="1">
                <a:off x="5968573" y="2959598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6" name="Straight Connector 225"/>
              <p:cNvCxnSpPr>
                <a:stCxn id="213" idx="6"/>
                <a:endCxn id="214" idx="2"/>
              </p:cNvCxnSpPr>
              <p:nvPr/>
            </p:nvCxnSpPr>
            <p:spPr bwMode="auto">
              <a:xfrm flipV="1">
                <a:off x="6084023" y="3359841"/>
                <a:ext cx="66387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7" name="Straight Connector 226"/>
              <p:cNvCxnSpPr>
                <a:stCxn id="217" idx="7"/>
                <a:endCxn id="214" idx="3"/>
              </p:cNvCxnSpPr>
              <p:nvPr/>
            </p:nvCxnSpPr>
            <p:spPr bwMode="auto">
              <a:xfrm flipV="1">
                <a:off x="6470361" y="3427193"/>
                <a:ext cx="305433" cy="3342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8" name="Straight Connector 227"/>
              <p:cNvCxnSpPr>
                <a:stCxn id="216" idx="1"/>
                <a:endCxn id="214" idx="5"/>
              </p:cNvCxnSpPr>
              <p:nvPr/>
            </p:nvCxnSpPr>
            <p:spPr bwMode="auto">
              <a:xfrm flipH="1" flipV="1">
                <a:off x="6910498" y="3427193"/>
                <a:ext cx="294032" cy="3233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9" name="Straight Connector 228"/>
              <p:cNvCxnSpPr>
                <a:stCxn id="215" idx="2"/>
                <a:endCxn id="214" idx="6"/>
              </p:cNvCxnSpPr>
              <p:nvPr/>
            </p:nvCxnSpPr>
            <p:spPr bwMode="auto">
              <a:xfrm flipH="1" flipV="1">
                <a:off x="6938396" y="3359841"/>
                <a:ext cx="68376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0" name="Straight Connector 229"/>
              <p:cNvCxnSpPr>
                <a:stCxn id="212" idx="2"/>
                <a:endCxn id="211" idx="6"/>
              </p:cNvCxnSpPr>
              <p:nvPr/>
            </p:nvCxnSpPr>
            <p:spPr bwMode="auto">
              <a:xfrm flipH="1" flipV="1">
                <a:off x="6932512" y="2866126"/>
                <a:ext cx="696130" cy="289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1" name="Straight Connector 230"/>
              <p:cNvCxnSpPr>
                <a:stCxn id="211" idx="7"/>
                <a:endCxn id="210" idx="3"/>
              </p:cNvCxnSpPr>
              <p:nvPr/>
            </p:nvCxnSpPr>
            <p:spPr bwMode="auto">
              <a:xfrm flipV="1">
                <a:off x="6904614" y="2453150"/>
                <a:ext cx="293096" cy="34562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2" name="Straight Connector 231"/>
              <p:cNvCxnSpPr>
                <a:stCxn id="208" idx="5"/>
                <a:endCxn id="211" idx="1"/>
              </p:cNvCxnSpPr>
              <p:nvPr/>
            </p:nvCxnSpPr>
            <p:spPr bwMode="auto">
              <a:xfrm>
                <a:off x="6450504" y="2447284"/>
                <a:ext cx="319406" cy="35149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3" name="Straight Connector 232"/>
              <p:cNvCxnSpPr>
                <a:stCxn id="209" idx="6"/>
                <a:endCxn id="211" idx="2"/>
              </p:cNvCxnSpPr>
              <p:nvPr/>
            </p:nvCxnSpPr>
            <p:spPr bwMode="auto">
              <a:xfrm>
                <a:off x="6063823" y="2864348"/>
                <a:ext cx="678189" cy="1778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sp>
            <p:nvSpPr>
              <p:cNvPr id="234" name="Oval 43"/>
              <p:cNvSpPr>
                <a:spLocks noChangeArrowheads="1"/>
              </p:cNvSpPr>
              <p:nvPr/>
            </p:nvSpPr>
            <p:spPr bwMode="auto">
              <a:xfrm>
                <a:off x="6303155" y="3021867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" name="Oval 43"/>
              <p:cNvSpPr>
                <a:spLocks noChangeArrowheads="1"/>
              </p:cNvSpPr>
              <p:nvPr/>
            </p:nvSpPr>
            <p:spPr bwMode="auto">
              <a:xfrm>
                <a:off x="7164847" y="300631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" name="Straight Connector 235"/>
              <p:cNvCxnSpPr>
                <a:stCxn id="213" idx="7"/>
                <a:endCxn id="234" idx="3"/>
              </p:cNvCxnSpPr>
              <p:nvPr/>
            </p:nvCxnSpPr>
            <p:spPr bwMode="auto">
              <a:xfrm flipV="1">
                <a:off x="6056125" y="3184469"/>
                <a:ext cx="274928" cy="1216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7" name="Straight Connector 236"/>
              <p:cNvCxnSpPr>
                <a:stCxn id="209" idx="5"/>
                <a:endCxn id="234" idx="1"/>
              </p:cNvCxnSpPr>
              <p:nvPr/>
            </p:nvCxnSpPr>
            <p:spPr bwMode="auto">
              <a:xfrm>
                <a:off x="6035925" y="2931700"/>
                <a:ext cx="295128" cy="11806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8" name="Straight Connector 237"/>
              <p:cNvCxnSpPr>
                <a:stCxn id="234" idx="7"/>
                <a:endCxn id="211" idx="3"/>
              </p:cNvCxnSpPr>
              <p:nvPr/>
            </p:nvCxnSpPr>
            <p:spPr bwMode="auto">
              <a:xfrm flipV="1">
                <a:off x="6465757" y="2933478"/>
                <a:ext cx="304153" cy="116287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9" name="Straight Connector 238"/>
              <p:cNvCxnSpPr>
                <a:stCxn id="234" idx="6"/>
                <a:endCxn id="235" idx="2"/>
              </p:cNvCxnSpPr>
              <p:nvPr/>
            </p:nvCxnSpPr>
            <p:spPr bwMode="auto">
              <a:xfrm flipV="1">
                <a:off x="6493655" y="3101565"/>
                <a:ext cx="671192" cy="1555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0" name="Straight Connector 239"/>
              <p:cNvCxnSpPr>
                <a:stCxn id="234" idx="5"/>
                <a:endCxn id="214" idx="1"/>
              </p:cNvCxnSpPr>
              <p:nvPr/>
            </p:nvCxnSpPr>
            <p:spPr bwMode="auto">
              <a:xfrm>
                <a:off x="6465757" y="3184469"/>
                <a:ext cx="310037" cy="1080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1" name="Straight Connector 240"/>
              <p:cNvCxnSpPr>
                <a:stCxn id="214" idx="7"/>
                <a:endCxn id="235" idx="3"/>
              </p:cNvCxnSpPr>
              <p:nvPr/>
            </p:nvCxnSpPr>
            <p:spPr bwMode="auto">
              <a:xfrm flipV="1">
                <a:off x="6910498" y="3168917"/>
                <a:ext cx="282247" cy="1235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2" name="Straight Connector 241"/>
              <p:cNvCxnSpPr>
                <a:stCxn id="211" idx="5"/>
                <a:endCxn id="235" idx="1"/>
              </p:cNvCxnSpPr>
              <p:nvPr/>
            </p:nvCxnSpPr>
            <p:spPr bwMode="auto">
              <a:xfrm>
                <a:off x="6904614" y="2933478"/>
                <a:ext cx="288131" cy="10073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3" name="Straight Connector 242"/>
              <p:cNvCxnSpPr>
                <a:stCxn id="235" idx="5"/>
                <a:endCxn id="215" idx="1"/>
              </p:cNvCxnSpPr>
              <p:nvPr/>
            </p:nvCxnSpPr>
            <p:spPr bwMode="auto">
              <a:xfrm>
                <a:off x="7327449" y="3168917"/>
                <a:ext cx="322608" cy="1371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4" name="Straight Connector 243"/>
              <p:cNvCxnSpPr>
                <a:stCxn id="235" idx="7"/>
                <a:endCxn id="212" idx="3"/>
              </p:cNvCxnSpPr>
              <p:nvPr/>
            </p:nvCxnSpPr>
            <p:spPr bwMode="auto">
              <a:xfrm flipV="1">
                <a:off x="7327449" y="2936373"/>
                <a:ext cx="329091" cy="978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</p:grpSp>
        <p:cxnSp>
          <p:nvCxnSpPr>
            <p:cNvPr id="249" name="Straight Connector 248"/>
            <p:cNvCxnSpPr>
              <a:endCxn id="213" idx="3"/>
            </p:cNvCxnSpPr>
            <p:nvPr/>
          </p:nvCxnSpPr>
          <p:spPr bwMode="auto">
            <a:xfrm flipV="1">
              <a:off x="5202568" y="5093520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1" name="Straight Connector 250"/>
            <p:cNvCxnSpPr>
              <a:stCxn id="7" idx="3"/>
              <a:endCxn id="217" idx="2"/>
            </p:cNvCxnSpPr>
            <p:nvPr/>
          </p:nvCxnSpPr>
          <p:spPr bwMode="auto">
            <a:xfrm flipV="1">
              <a:off x="5203394" y="5481532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3" name="Straight Connector 252"/>
            <p:cNvCxnSpPr>
              <a:stCxn id="8" idx="1"/>
              <a:endCxn id="217" idx="5"/>
            </p:cNvCxnSpPr>
            <p:nvPr/>
          </p:nvCxnSpPr>
          <p:spPr bwMode="auto">
            <a:xfrm flipH="1" flipV="1">
              <a:off x="6303088" y="5548884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5" name="Straight Connector 254"/>
            <p:cNvCxnSpPr>
              <a:stCxn id="8" idx="1"/>
              <a:endCxn id="216" idx="5"/>
            </p:cNvCxnSpPr>
            <p:nvPr/>
          </p:nvCxnSpPr>
          <p:spPr bwMode="auto">
            <a:xfrm flipH="1" flipV="1">
              <a:off x="7171961" y="5537983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7" name="Straight Connector 256"/>
            <p:cNvCxnSpPr>
              <a:endCxn id="215" idx="5"/>
            </p:cNvCxnSpPr>
            <p:nvPr/>
          </p:nvCxnSpPr>
          <p:spPr bwMode="auto">
            <a:xfrm flipH="1" flipV="1">
              <a:off x="7617488" y="5093520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7" name="Straight Connector 266"/>
            <p:cNvCxnSpPr>
              <a:stCxn id="212" idx="0"/>
              <a:endCxn id="9" idx="3"/>
            </p:cNvCxnSpPr>
            <p:nvPr/>
          </p:nvCxnSpPr>
          <p:spPr bwMode="auto">
            <a:xfrm flipV="1">
              <a:off x="7556619" y="3702013"/>
              <a:ext cx="278381" cy="72448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0" name="Straight Connector 269"/>
            <p:cNvCxnSpPr>
              <a:stCxn id="210" idx="7"/>
              <a:endCxn id="9" idx="3"/>
            </p:cNvCxnSpPr>
            <p:nvPr/>
          </p:nvCxnSpPr>
          <p:spPr bwMode="auto">
            <a:xfrm flipV="1">
              <a:off x="7165141" y="3702013"/>
              <a:ext cx="669859" cy="2691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2" name="Straight Connector 271"/>
            <p:cNvCxnSpPr>
              <a:stCxn id="4" idx="5"/>
              <a:endCxn id="210" idx="1"/>
            </p:cNvCxnSpPr>
            <p:nvPr/>
          </p:nvCxnSpPr>
          <p:spPr bwMode="auto">
            <a:xfrm>
              <a:off x="5544339" y="3708363"/>
              <a:ext cx="1486098" cy="262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4" name="Straight Connector 273"/>
            <p:cNvCxnSpPr>
              <a:endCxn id="45" idx="1"/>
            </p:cNvCxnSpPr>
            <p:nvPr/>
          </p:nvCxnSpPr>
          <p:spPr bwMode="auto">
            <a:xfrm>
              <a:off x="5143526" y="1672383"/>
              <a:ext cx="605295" cy="61212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6" name="Straight Connector 275"/>
            <p:cNvCxnSpPr>
              <a:endCxn id="44" idx="2"/>
            </p:cNvCxnSpPr>
            <p:nvPr/>
          </p:nvCxnSpPr>
          <p:spPr bwMode="auto">
            <a:xfrm>
              <a:off x="5185541" y="1656464"/>
              <a:ext cx="949961" cy="21098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 bwMode="auto">
            <a:xfrm>
              <a:off x="5210214" y="1586656"/>
              <a:ext cx="1841916" cy="22216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0" name="Straight Connector 279"/>
            <p:cNvCxnSpPr>
              <a:endCxn id="46" idx="6"/>
            </p:cNvCxnSpPr>
            <p:nvPr/>
          </p:nvCxnSpPr>
          <p:spPr bwMode="auto">
            <a:xfrm flipH="1">
              <a:off x="7207912" y="1646773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2" name="Straight Connector 281"/>
            <p:cNvCxnSpPr>
              <a:stCxn id="6" idx="2"/>
              <a:endCxn id="48" idx="7"/>
            </p:cNvCxnSpPr>
            <p:nvPr/>
          </p:nvCxnSpPr>
          <p:spPr bwMode="auto">
            <a:xfrm flipH="1">
              <a:off x="7638844" y="1672695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4" name="Straight Connector 283"/>
            <p:cNvCxnSpPr>
              <a:stCxn id="6" idx="2"/>
              <a:endCxn id="51" idx="7"/>
            </p:cNvCxnSpPr>
            <p:nvPr/>
          </p:nvCxnSpPr>
          <p:spPr bwMode="auto">
            <a:xfrm flipH="1">
              <a:off x="7632361" y="1672695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6" name="Straight Connector 285"/>
            <p:cNvCxnSpPr>
              <a:stCxn id="9" idx="1"/>
              <a:endCxn id="51" idx="5"/>
            </p:cNvCxnSpPr>
            <p:nvPr/>
          </p:nvCxnSpPr>
          <p:spPr bwMode="auto">
            <a:xfrm flipH="1" flipV="1">
              <a:off x="7632361" y="2928306"/>
              <a:ext cx="202639" cy="63900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8" name="Straight Connector 287"/>
            <p:cNvCxnSpPr>
              <a:stCxn id="9" idx="1"/>
              <a:endCxn id="52" idx="5"/>
            </p:cNvCxnSpPr>
            <p:nvPr/>
          </p:nvCxnSpPr>
          <p:spPr bwMode="auto">
            <a:xfrm flipH="1" flipV="1">
              <a:off x="7186834" y="3372769"/>
              <a:ext cx="648166" cy="1945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0" name="Straight Connector 289"/>
            <p:cNvCxnSpPr>
              <a:stCxn id="9" idx="1"/>
              <a:endCxn id="53" idx="5"/>
            </p:cNvCxnSpPr>
            <p:nvPr/>
          </p:nvCxnSpPr>
          <p:spPr bwMode="auto">
            <a:xfrm flipH="1" flipV="1">
              <a:off x="6317961" y="3383670"/>
              <a:ext cx="1517039" cy="18363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3" name="Straight Connector 292"/>
            <p:cNvCxnSpPr>
              <a:stCxn id="4" idx="7"/>
              <a:endCxn id="53" idx="3"/>
            </p:cNvCxnSpPr>
            <p:nvPr/>
          </p:nvCxnSpPr>
          <p:spPr bwMode="auto">
            <a:xfrm flipV="1">
              <a:off x="5544339" y="3383670"/>
              <a:ext cx="638918" cy="18998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5" name="Straight Connector 294"/>
            <p:cNvCxnSpPr>
              <a:stCxn id="4" idx="7"/>
              <a:endCxn id="49" idx="3"/>
            </p:cNvCxnSpPr>
            <p:nvPr/>
          </p:nvCxnSpPr>
          <p:spPr bwMode="auto">
            <a:xfrm flipV="1">
              <a:off x="5544339" y="2928306"/>
              <a:ext cx="224682" cy="64535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9" name="Straight Connector 298"/>
            <p:cNvCxnSpPr>
              <a:stCxn id="4" idx="0"/>
              <a:endCxn id="45" idx="3"/>
            </p:cNvCxnSpPr>
            <p:nvPr/>
          </p:nvCxnSpPr>
          <p:spPr bwMode="auto">
            <a:xfrm flipV="1">
              <a:off x="5476987" y="2419213"/>
              <a:ext cx="271834" cy="112654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  <p:grpSp>
        <p:nvGrpSpPr>
          <p:cNvPr id="317" name="Group 316"/>
          <p:cNvGrpSpPr/>
          <p:nvPr/>
        </p:nvGrpSpPr>
        <p:grpSpPr>
          <a:xfrm>
            <a:off x="5112060" y="3744035"/>
            <a:ext cx="1025992" cy="2050866"/>
            <a:chOff x="5112060" y="3744035"/>
            <a:chExt cx="1025992" cy="2050866"/>
          </a:xfrm>
        </p:grpSpPr>
        <p:cxnSp>
          <p:nvCxnSpPr>
            <p:cNvPr id="313" name="Straight Connector 312"/>
            <p:cNvCxnSpPr/>
            <p:nvPr/>
          </p:nvCxnSpPr>
          <p:spPr bwMode="auto">
            <a:xfrm flipV="1">
              <a:off x="5112060" y="3744035"/>
              <a:ext cx="362493" cy="196196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4" name="Straight Connector 313"/>
            <p:cNvCxnSpPr/>
            <p:nvPr/>
          </p:nvCxnSpPr>
          <p:spPr bwMode="auto">
            <a:xfrm flipV="1">
              <a:off x="5112060" y="4592201"/>
              <a:ext cx="619454" cy="1113800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5" name="Straight Connector 314"/>
            <p:cNvCxnSpPr/>
            <p:nvPr/>
          </p:nvCxnSpPr>
          <p:spPr bwMode="auto">
            <a:xfrm flipV="1">
              <a:off x="5200134" y="5101294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6" name="Straight Connector 315"/>
            <p:cNvCxnSpPr/>
            <p:nvPr/>
          </p:nvCxnSpPr>
          <p:spPr bwMode="auto">
            <a:xfrm flipV="1">
              <a:off x="5200960" y="5489306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322" name="Group 321"/>
          <p:cNvGrpSpPr/>
          <p:nvPr/>
        </p:nvGrpSpPr>
        <p:grpSpPr>
          <a:xfrm>
            <a:off x="6300654" y="3729974"/>
            <a:ext cx="1961756" cy="2057216"/>
            <a:chOff x="6300654" y="3729974"/>
            <a:chExt cx="1961756" cy="2057216"/>
          </a:xfrm>
        </p:grpSpPr>
        <p:cxnSp>
          <p:nvCxnSpPr>
            <p:cNvPr id="318" name="Straight Connector 317"/>
            <p:cNvCxnSpPr/>
            <p:nvPr/>
          </p:nvCxnSpPr>
          <p:spPr bwMode="auto">
            <a:xfrm>
              <a:off x="7899918" y="3729974"/>
              <a:ext cx="362492" cy="1968316"/>
            </a:xfrm>
            <a:prstGeom prst="line">
              <a:avLst/>
            </a:prstGeom>
            <a:noFill/>
            <a:ln w="539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 bwMode="auto">
            <a:xfrm flipH="1" flipV="1">
              <a:off x="6300654" y="5548947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 bwMode="auto">
            <a:xfrm flipH="1" flipV="1">
              <a:off x="7169527" y="5538046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1" name="Straight Connector 320"/>
            <p:cNvCxnSpPr/>
            <p:nvPr/>
          </p:nvCxnSpPr>
          <p:spPr bwMode="auto">
            <a:xfrm flipH="1" flipV="1">
              <a:off x="7615054" y="5093583"/>
              <a:ext cx="567789" cy="620167"/>
            </a:xfrm>
            <a:prstGeom prst="line">
              <a:avLst/>
            </a:prstGeom>
            <a:noFill/>
            <a:ln w="539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cxnSp>
        <p:nvCxnSpPr>
          <p:cNvPr id="323" name="Straight Connector 322"/>
          <p:cNvCxnSpPr/>
          <p:nvPr/>
        </p:nvCxnSpPr>
        <p:spPr bwMode="auto">
          <a:xfrm flipH="1" flipV="1">
            <a:off x="5121025" y="1678799"/>
            <a:ext cx="362493" cy="1873066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lg" len="lg"/>
          </a:ln>
          <a:effectLst/>
        </p:spPr>
      </p:cxnSp>
      <p:cxnSp>
        <p:nvCxnSpPr>
          <p:cNvPr id="324" name="Straight Connector 323"/>
          <p:cNvCxnSpPr/>
          <p:nvPr/>
        </p:nvCxnSpPr>
        <p:spPr bwMode="auto">
          <a:xfrm>
            <a:off x="5150057" y="1678487"/>
            <a:ext cx="605295" cy="612126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med" len="med"/>
          </a:ln>
          <a:effectLst/>
        </p:spPr>
      </p:cxnSp>
      <p:cxnSp>
        <p:nvCxnSpPr>
          <p:cNvPr id="325" name="Straight Connector 324"/>
          <p:cNvCxnSpPr/>
          <p:nvPr/>
        </p:nvCxnSpPr>
        <p:spPr bwMode="auto">
          <a:xfrm>
            <a:off x="5192072" y="1662568"/>
            <a:ext cx="949961" cy="2109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>
            <a:off x="5216745" y="1592760"/>
            <a:ext cx="1841916" cy="2221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331" name="Group 330"/>
          <p:cNvGrpSpPr/>
          <p:nvPr/>
        </p:nvGrpSpPr>
        <p:grpSpPr>
          <a:xfrm>
            <a:off x="7200400" y="1646730"/>
            <a:ext cx="1056932" cy="1892638"/>
            <a:chOff x="7200400" y="1646730"/>
            <a:chExt cx="1056932" cy="1892638"/>
          </a:xfrm>
        </p:grpSpPr>
        <p:cxnSp>
          <p:nvCxnSpPr>
            <p:cNvPr id="327" name="Straight Connector 326"/>
            <p:cNvCxnSpPr/>
            <p:nvPr/>
          </p:nvCxnSpPr>
          <p:spPr bwMode="auto">
            <a:xfrm flipV="1">
              <a:off x="7894840" y="1672652"/>
              <a:ext cx="362492" cy="186671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28" name="Straight Connector 327"/>
            <p:cNvCxnSpPr/>
            <p:nvPr/>
          </p:nvCxnSpPr>
          <p:spPr bwMode="auto">
            <a:xfrm flipH="1">
              <a:off x="7200400" y="1646730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9" name="Straight Connector 328"/>
            <p:cNvCxnSpPr/>
            <p:nvPr/>
          </p:nvCxnSpPr>
          <p:spPr bwMode="auto">
            <a:xfrm flipH="1">
              <a:off x="7631332" y="1672652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30" name="Straight Connector 329"/>
            <p:cNvCxnSpPr/>
            <p:nvPr/>
          </p:nvCxnSpPr>
          <p:spPr bwMode="auto">
            <a:xfrm flipH="1">
              <a:off x="7624849" y="1672652"/>
              <a:ext cx="632483" cy="1120907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lg" len="lg"/>
            </a:ln>
            <a:effectLst/>
          </p:spPr>
        </p:cxnSp>
      </p:grpSp>
      <p:sp>
        <p:nvSpPr>
          <p:cNvPr id="332" name="TextBox 331"/>
          <p:cNvSpPr txBox="1"/>
          <p:nvPr/>
        </p:nvSpPr>
        <p:spPr>
          <a:xfrm>
            <a:off x="4934148" y="1103117"/>
            <a:ext cx="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nl-NL" dirty="0"/>
          </a:p>
        </p:txBody>
      </p:sp>
      <p:sp>
        <p:nvSpPr>
          <p:cNvPr id="333" name="TextBox 332"/>
          <p:cNvSpPr txBox="1"/>
          <p:nvPr/>
        </p:nvSpPr>
        <p:spPr>
          <a:xfrm>
            <a:off x="8107930" y="1088740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nl-NL" dirty="0"/>
          </a:p>
        </p:txBody>
      </p:sp>
      <p:sp>
        <p:nvSpPr>
          <p:cNvPr id="334" name="TextBox 333"/>
          <p:cNvSpPr txBox="1"/>
          <p:nvPr/>
        </p:nvSpPr>
        <p:spPr>
          <a:xfrm>
            <a:off x="4957580" y="5894983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endParaRPr lang="nl-NL" dirty="0"/>
          </a:p>
        </p:txBody>
      </p:sp>
      <p:sp>
        <p:nvSpPr>
          <p:cNvPr id="335" name="TextBox 334"/>
          <p:cNvSpPr txBox="1"/>
          <p:nvPr/>
        </p:nvSpPr>
        <p:spPr>
          <a:xfrm>
            <a:off x="8097630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nl-NL" dirty="0"/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5539452" y="3699030"/>
            <a:ext cx="625702" cy="24829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5472100" y="3726928"/>
            <a:ext cx="278475" cy="7048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>
            <a:off x="5539452" y="3699030"/>
            <a:ext cx="1486098" cy="262810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5" name="Straight Connector 144"/>
          <p:cNvCxnSpPr/>
          <p:nvPr/>
        </p:nvCxnSpPr>
        <p:spPr bwMode="auto">
          <a:xfrm flipV="1">
            <a:off x="5539452" y="3374026"/>
            <a:ext cx="638918" cy="189989"/>
          </a:xfrm>
          <a:prstGeom prst="line">
            <a:avLst/>
          </a:prstGeom>
          <a:noFill/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 flipV="1">
            <a:off x="5539452" y="2918662"/>
            <a:ext cx="224682" cy="64535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5472100" y="2409569"/>
            <a:ext cx="271834" cy="112654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H="1" flipV="1">
            <a:off x="7641595" y="2933945"/>
            <a:ext cx="202639" cy="63900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 flipH="1" flipV="1">
            <a:off x="7196068" y="3378408"/>
            <a:ext cx="648166" cy="1945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 flipH="1" flipV="1">
            <a:off x="6327195" y="3389309"/>
            <a:ext cx="1517039" cy="183639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52" name="Straight Connector 151"/>
          <p:cNvCxnSpPr>
            <a:endCxn id="9" idx="3"/>
          </p:cNvCxnSpPr>
          <p:nvPr/>
        </p:nvCxnSpPr>
        <p:spPr bwMode="auto">
          <a:xfrm flipV="1">
            <a:off x="7617506" y="3702013"/>
            <a:ext cx="217494" cy="125382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 flipV="1">
            <a:off x="7556637" y="3699030"/>
            <a:ext cx="278381" cy="72448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flipV="1">
            <a:off x="7165159" y="3699030"/>
            <a:ext cx="669859" cy="269160"/>
          </a:xfrm>
          <a:prstGeom prst="line">
            <a:avLst/>
          </a:prstGeom>
          <a:noFill/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5787135" y="2448126"/>
            <a:ext cx="1776215" cy="2483807"/>
            <a:chOff x="5787135" y="2448126"/>
            <a:chExt cx="1776215" cy="2483807"/>
          </a:xfrm>
        </p:grpSpPr>
        <p:grpSp>
          <p:nvGrpSpPr>
            <p:cNvPr id="14" name="Group 13"/>
            <p:cNvGrpSpPr/>
            <p:nvPr/>
          </p:nvGrpSpPr>
          <p:grpSpPr>
            <a:xfrm>
              <a:off x="5787135" y="2933945"/>
              <a:ext cx="1696357" cy="1493519"/>
              <a:chOff x="5787135" y="2933945"/>
              <a:chExt cx="1696357" cy="1493519"/>
            </a:xfrm>
          </p:grpSpPr>
          <p:cxnSp>
            <p:nvCxnSpPr>
              <p:cNvPr id="155" name="Straight Connector 154"/>
              <p:cNvCxnSpPr/>
              <p:nvPr/>
            </p:nvCxnSpPr>
            <p:spPr bwMode="auto">
              <a:xfrm flipV="1">
                <a:off x="6331694" y="3311056"/>
                <a:ext cx="678373" cy="10901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 flipV="1">
                <a:off x="7172669" y="2933945"/>
                <a:ext cx="310823" cy="309759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6296964" y="4038298"/>
                <a:ext cx="691410" cy="5866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 flipV="1">
                <a:off x="5787135" y="4105650"/>
                <a:ext cx="347227" cy="321814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5822904" y="2448126"/>
              <a:ext cx="1740446" cy="2483807"/>
              <a:chOff x="5968573" y="2599511"/>
              <a:chExt cx="1740446" cy="2483807"/>
            </a:xfrm>
          </p:grpSpPr>
          <p:cxnSp>
            <p:nvCxnSpPr>
              <p:cNvPr id="160" name="Straight Connector 159"/>
              <p:cNvCxnSpPr/>
              <p:nvPr/>
            </p:nvCxnSpPr>
            <p:spPr bwMode="auto">
              <a:xfrm>
                <a:off x="6056125" y="3080706"/>
                <a:ext cx="279532" cy="320660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flipH="1" flipV="1">
                <a:off x="5968573" y="2599511"/>
                <a:ext cx="20200" cy="318593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62" name="Straight Connector 161"/>
              <p:cNvCxnSpPr/>
              <p:nvPr/>
            </p:nvCxnSpPr>
            <p:spPr bwMode="auto">
              <a:xfrm flipV="1">
                <a:off x="7702536" y="4769398"/>
                <a:ext cx="6483" cy="313920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 flipH="1" flipV="1">
                <a:off x="7317541" y="4258277"/>
                <a:ext cx="324126" cy="348519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1126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Conjecture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Graphs without separating 4-cycles</a:t>
            </a:r>
          </a:p>
          <a:p>
            <a:pPr lvl="1"/>
            <a:r>
              <a:rPr lang="en-US" sz="2800" dirty="0" smtClean="0"/>
              <a:t>None are 1-sided</a:t>
            </a:r>
          </a:p>
          <a:p>
            <a:pPr lvl="1"/>
            <a:r>
              <a:rPr lang="en-US" sz="2800" dirty="0" smtClean="0"/>
              <a:t>All are 2-sided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337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6530975" y="6264275"/>
            <a:ext cx="2613025" cy="59372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Rectangular Cartograms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visualize statistical data about sets of regions; regions are rectangles; area proportional to some geographic variable</a:t>
            </a:r>
          </a:p>
        </p:txBody>
      </p:sp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3" cstate="print"/>
          <a:srcRect l="19583" t="14038" r="18167" b="6470"/>
          <a:stretch>
            <a:fillRect/>
          </a:stretch>
        </p:blipFill>
        <p:spPr bwMode="auto">
          <a:xfrm>
            <a:off x="1538288" y="2371725"/>
            <a:ext cx="6151562" cy="426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6530975" y="6348413"/>
            <a:ext cx="2613025" cy="50958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Rectangular Cartograms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introduced by Raisz in 1934</a:t>
            </a:r>
          </a:p>
        </p:txBody>
      </p:sp>
      <p:pic>
        <p:nvPicPr>
          <p:cNvPr id="263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5900" y="2073275"/>
            <a:ext cx="7143750" cy="4606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Floorplans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building architecture or VLSI layout</a:t>
            </a:r>
          </a:p>
        </p:txBody>
      </p:sp>
      <p:pic>
        <p:nvPicPr>
          <p:cNvPr id="265220" name="Picture 4" descr="ground-floor-plans-villas_LR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2988" y="1281113"/>
            <a:ext cx="6831012" cy="5576887"/>
          </a:xfrm>
          <a:prstGeom prst="rect">
            <a:avLst/>
          </a:prstGeom>
          <a:noFill/>
        </p:spPr>
      </p:pic>
      <p:pic>
        <p:nvPicPr>
          <p:cNvPr id="265221" name="Picture 5" descr="chip_layout-308x26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5" y="2309813"/>
            <a:ext cx="2933700" cy="252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layouts</a:t>
            </a:r>
          </a:p>
        </p:txBody>
      </p:sp>
      <p:grpSp>
        <p:nvGrpSpPr>
          <p:cNvPr id="271363" name="Group 3"/>
          <p:cNvGrpSpPr>
            <a:grpSpLocks/>
          </p:cNvGrpSpPr>
          <p:nvPr/>
        </p:nvGrpSpPr>
        <p:grpSpPr bwMode="auto">
          <a:xfrm>
            <a:off x="735013" y="1676400"/>
            <a:ext cx="2016125" cy="1366838"/>
            <a:chOff x="612" y="981"/>
            <a:chExt cx="1270" cy="861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612" y="981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65" name="Rectangle 5"/>
            <p:cNvSpPr>
              <a:spLocks noChangeArrowheads="1"/>
            </p:cNvSpPr>
            <p:nvPr/>
          </p:nvSpPr>
          <p:spPr bwMode="auto">
            <a:xfrm>
              <a:off x="612" y="981"/>
              <a:ext cx="771" cy="45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1383" y="981"/>
              <a:ext cx="499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612" y="1434"/>
              <a:ext cx="454" cy="408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066" y="1434"/>
              <a:ext cx="816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71369" name="Group 9"/>
          <p:cNvGrpSpPr>
            <a:grpSpLocks/>
          </p:cNvGrpSpPr>
          <p:nvPr/>
        </p:nvGrpSpPr>
        <p:grpSpPr bwMode="auto">
          <a:xfrm>
            <a:off x="3614738" y="1676400"/>
            <a:ext cx="2016125" cy="1366838"/>
            <a:chOff x="2562" y="1027"/>
            <a:chExt cx="1270" cy="861"/>
          </a:xfrm>
        </p:grpSpPr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2562" y="1027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71" name="Rectangle 11"/>
            <p:cNvSpPr>
              <a:spLocks noChangeArrowheads="1"/>
            </p:cNvSpPr>
            <p:nvPr/>
          </p:nvSpPr>
          <p:spPr bwMode="auto">
            <a:xfrm>
              <a:off x="2562" y="1027"/>
              <a:ext cx="499" cy="45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72" name="Rectangle 12"/>
            <p:cNvSpPr>
              <a:spLocks noChangeArrowheads="1"/>
            </p:cNvSpPr>
            <p:nvPr/>
          </p:nvSpPr>
          <p:spPr bwMode="auto">
            <a:xfrm>
              <a:off x="3061" y="1027"/>
              <a:ext cx="771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73" name="Rectangle 13"/>
            <p:cNvSpPr>
              <a:spLocks noChangeArrowheads="1"/>
            </p:cNvSpPr>
            <p:nvPr/>
          </p:nvSpPr>
          <p:spPr bwMode="auto">
            <a:xfrm>
              <a:off x="2562" y="1480"/>
              <a:ext cx="726" cy="408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74" name="Rectangle 14"/>
            <p:cNvSpPr>
              <a:spLocks noChangeArrowheads="1"/>
            </p:cNvSpPr>
            <p:nvPr/>
          </p:nvSpPr>
          <p:spPr bwMode="auto">
            <a:xfrm>
              <a:off x="3288" y="1480"/>
              <a:ext cx="544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713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68313" y="3538538"/>
            <a:ext cx="8207375" cy="2627312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dirty="0"/>
              <a:t>These layouts are </a:t>
            </a:r>
            <a:r>
              <a:rPr lang="en-US" dirty="0">
                <a:solidFill>
                  <a:schemeClr val="accent2"/>
                </a:solidFill>
              </a:rPr>
              <a:t>not</a:t>
            </a:r>
            <a:r>
              <a:rPr lang="en-US" dirty="0"/>
              <a:t> equivalent!</a:t>
            </a:r>
            <a:endParaRPr lang="en-US" sz="800" dirty="0"/>
          </a:p>
        </p:txBody>
      </p:sp>
      <p:grpSp>
        <p:nvGrpSpPr>
          <p:cNvPr id="271376" name="Group 16"/>
          <p:cNvGrpSpPr>
            <a:grpSpLocks/>
          </p:cNvGrpSpPr>
          <p:nvPr/>
        </p:nvGrpSpPr>
        <p:grpSpPr bwMode="auto">
          <a:xfrm>
            <a:off x="6494463" y="1676400"/>
            <a:ext cx="2016125" cy="1366838"/>
            <a:chOff x="3797" y="952"/>
            <a:chExt cx="1270" cy="861"/>
          </a:xfrm>
        </p:grpSpPr>
        <p:sp>
          <p:nvSpPr>
            <p:cNvPr id="271377" name="Rectangle 17"/>
            <p:cNvSpPr>
              <a:spLocks noChangeArrowheads="1"/>
            </p:cNvSpPr>
            <p:nvPr/>
          </p:nvSpPr>
          <p:spPr bwMode="auto">
            <a:xfrm>
              <a:off x="3797" y="952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78" name="Rectangle 18"/>
            <p:cNvSpPr>
              <a:spLocks noChangeArrowheads="1"/>
            </p:cNvSpPr>
            <p:nvPr/>
          </p:nvSpPr>
          <p:spPr bwMode="auto">
            <a:xfrm>
              <a:off x="3797" y="952"/>
              <a:ext cx="716" cy="34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79" name="Rectangle 19"/>
            <p:cNvSpPr>
              <a:spLocks noChangeArrowheads="1"/>
            </p:cNvSpPr>
            <p:nvPr/>
          </p:nvSpPr>
          <p:spPr bwMode="auto">
            <a:xfrm>
              <a:off x="4513" y="952"/>
              <a:ext cx="554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80" name="Rectangle 20"/>
            <p:cNvSpPr>
              <a:spLocks noChangeArrowheads="1"/>
            </p:cNvSpPr>
            <p:nvPr/>
          </p:nvSpPr>
          <p:spPr bwMode="auto">
            <a:xfrm>
              <a:off x="3797" y="1298"/>
              <a:ext cx="716" cy="515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81" name="Rectangle 21"/>
            <p:cNvSpPr>
              <a:spLocks noChangeArrowheads="1"/>
            </p:cNvSpPr>
            <p:nvPr/>
          </p:nvSpPr>
          <p:spPr bwMode="auto">
            <a:xfrm>
              <a:off x="4513" y="1405"/>
              <a:ext cx="554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Area-universal layouts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Area-universal layout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every assignment of weights to the areas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there is a layout </a:t>
            </a:r>
            <a:r>
              <a:rPr lang="en-US" dirty="0">
                <a:solidFill>
                  <a:schemeClr val="accent1"/>
                </a:solidFill>
              </a:rPr>
              <a:t>L’</a:t>
            </a:r>
            <a:r>
              <a:rPr lang="en-US" dirty="0"/>
              <a:t> equivalent to</a:t>
            </a:r>
            <a:r>
              <a:rPr lang="en-US" dirty="0">
                <a:solidFill>
                  <a:schemeClr val="accent1"/>
                </a:solidFill>
              </a:rPr>
              <a:t> L</a:t>
            </a:r>
            <a:r>
              <a:rPr lang="en-US" dirty="0"/>
              <a:t> such that the areas of </a:t>
            </a:r>
            <a:r>
              <a:rPr lang="en-US" dirty="0">
                <a:solidFill>
                  <a:schemeClr val="accent1"/>
                </a:solidFill>
              </a:rPr>
              <a:t>L’</a:t>
            </a:r>
            <a:r>
              <a:rPr lang="en-US" dirty="0"/>
              <a:t> have the correct weights.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Uses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layout </a:t>
            </a:r>
            <a:r>
              <a:rPr lang="en-US" dirty="0"/>
              <a:t>first – function later; animations; </a:t>
            </a:r>
            <a:r>
              <a:rPr lang="en-US" dirty="0" smtClean="0"/>
              <a:t>morphs</a:t>
            </a:r>
            <a:endParaRPr lang="en-US" dirty="0"/>
          </a:p>
        </p:txBody>
      </p:sp>
      <p:grpSp>
        <p:nvGrpSpPr>
          <p:cNvPr id="266244" name="Group 4"/>
          <p:cNvGrpSpPr>
            <a:grpSpLocks/>
          </p:cNvGrpSpPr>
          <p:nvPr/>
        </p:nvGrpSpPr>
        <p:grpSpPr bwMode="auto">
          <a:xfrm>
            <a:off x="1185863" y="2713038"/>
            <a:ext cx="1511300" cy="1081087"/>
            <a:chOff x="431" y="1842"/>
            <a:chExt cx="952" cy="681"/>
          </a:xfrm>
        </p:grpSpPr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431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46" name="Rectangle 6"/>
            <p:cNvSpPr>
              <a:spLocks noChangeArrowheads="1"/>
            </p:cNvSpPr>
            <p:nvPr/>
          </p:nvSpPr>
          <p:spPr bwMode="auto">
            <a:xfrm>
              <a:off x="431" y="1842"/>
              <a:ext cx="226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47" name="Rectangle 7"/>
            <p:cNvSpPr>
              <a:spLocks noChangeArrowheads="1"/>
            </p:cNvSpPr>
            <p:nvPr/>
          </p:nvSpPr>
          <p:spPr bwMode="auto">
            <a:xfrm>
              <a:off x="1111" y="1842"/>
              <a:ext cx="27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48" name="Rectangle 8"/>
            <p:cNvSpPr>
              <a:spLocks noChangeArrowheads="1"/>
            </p:cNvSpPr>
            <p:nvPr/>
          </p:nvSpPr>
          <p:spPr bwMode="auto">
            <a:xfrm>
              <a:off x="657" y="1842"/>
              <a:ext cx="454" cy="40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657" y="2251"/>
              <a:ext cx="454" cy="27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66250" name="Group 10"/>
          <p:cNvGrpSpPr>
            <a:grpSpLocks/>
          </p:cNvGrpSpPr>
          <p:nvPr/>
        </p:nvGrpSpPr>
        <p:grpSpPr bwMode="auto">
          <a:xfrm>
            <a:off x="3816350" y="2713038"/>
            <a:ext cx="1511300" cy="1081087"/>
            <a:chOff x="1882" y="1842"/>
            <a:chExt cx="952" cy="681"/>
          </a:xfrm>
        </p:grpSpPr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1882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2" name="Rectangle 12"/>
            <p:cNvSpPr>
              <a:spLocks noChangeArrowheads="1"/>
            </p:cNvSpPr>
            <p:nvPr/>
          </p:nvSpPr>
          <p:spPr bwMode="auto">
            <a:xfrm>
              <a:off x="1882" y="1842"/>
              <a:ext cx="363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3" name="Rectangle 13"/>
            <p:cNvSpPr>
              <a:spLocks noChangeArrowheads="1"/>
            </p:cNvSpPr>
            <p:nvPr/>
          </p:nvSpPr>
          <p:spPr bwMode="auto">
            <a:xfrm>
              <a:off x="2426" y="1842"/>
              <a:ext cx="408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4" name="Rectangle 14"/>
            <p:cNvSpPr>
              <a:spLocks noChangeArrowheads="1"/>
            </p:cNvSpPr>
            <p:nvPr/>
          </p:nvSpPr>
          <p:spPr bwMode="auto">
            <a:xfrm>
              <a:off x="2245" y="1842"/>
              <a:ext cx="181" cy="49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5" name="Rectangle 15"/>
            <p:cNvSpPr>
              <a:spLocks noChangeArrowheads="1"/>
            </p:cNvSpPr>
            <p:nvPr/>
          </p:nvSpPr>
          <p:spPr bwMode="auto">
            <a:xfrm>
              <a:off x="2245" y="2341"/>
              <a:ext cx="181" cy="18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66256" name="Group 16"/>
          <p:cNvGrpSpPr>
            <a:grpSpLocks/>
          </p:cNvGrpSpPr>
          <p:nvPr/>
        </p:nvGrpSpPr>
        <p:grpSpPr bwMode="auto">
          <a:xfrm>
            <a:off x="6446838" y="2713038"/>
            <a:ext cx="1511300" cy="1081087"/>
            <a:chOff x="3153" y="1842"/>
            <a:chExt cx="952" cy="681"/>
          </a:xfrm>
        </p:grpSpPr>
        <p:sp>
          <p:nvSpPr>
            <p:cNvPr id="266257" name="Rectangle 17"/>
            <p:cNvSpPr>
              <a:spLocks noChangeArrowheads="1"/>
            </p:cNvSpPr>
            <p:nvPr/>
          </p:nvSpPr>
          <p:spPr bwMode="auto">
            <a:xfrm>
              <a:off x="3153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8" name="Rectangle 18"/>
            <p:cNvSpPr>
              <a:spLocks noChangeArrowheads="1"/>
            </p:cNvSpPr>
            <p:nvPr/>
          </p:nvSpPr>
          <p:spPr bwMode="auto">
            <a:xfrm>
              <a:off x="3153" y="1842"/>
              <a:ext cx="407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9" name="Rectangle 19"/>
            <p:cNvSpPr>
              <a:spLocks noChangeArrowheads="1"/>
            </p:cNvSpPr>
            <p:nvPr/>
          </p:nvSpPr>
          <p:spPr bwMode="auto">
            <a:xfrm>
              <a:off x="3923" y="1842"/>
              <a:ext cx="18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60" name="Rectangle 20"/>
            <p:cNvSpPr>
              <a:spLocks noChangeArrowheads="1"/>
            </p:cNvSpPr>
            <p:nvPr/>
          </p:nvSpPr>
          <p:spPr bwMode="auto">
            <a:xfrm>
              <a:off x="3560" y="1842"/>
              <a:ext cx="363" cy="2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61" name="Rectangle 21"/>
            <p:cNvSpPr>
              <a:spLocks noChangeArrowheads="1"/>
            </p:cNvSpPr>
            <p:nvPr/>
          </p:nvSpPr>
          <p:spPr bwMode="auto">
            <a:xfrm>
              <a:off x="3560" y="2115"/>
              <a:ext cx="363" cy="4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3.20999E-6 L 0.00087 3.2099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3.20999E-6 L 0.00087 3.20999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Area-universal layouts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Area-universal layout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every assignment of weights to the areas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there is a layout </a:t>
            </a:r>
            <a:r>
              <a:rPr lang="en-US" dirty="0">
                <a:solidFill>
                  <a:schemeClr val="accent1"/>
                </a:solidFill>
              </a:rPr>
              <a:t>L’</a:t>
            </a:r>
            <a:r>
              <a:rPr lang="en-US" dirty="0"/>
              <a:t> equivalent to</a:t>
            </a:r>
            <a:r>
              <a:rPr lang="en-US" dirty="0">
                <a:solidFill>
                  <a:schemeClr val="accent1"/>
                </a:solidFill>
              </a:rPr>
              <a:t> L</a:t>
            </a:r>
            <a:r>
              <a:rPr lang="en-US" dirty="0"/>
              <a:t> such that the areas of </a:t>
            </a:r>
            <a:r>
              <a:rPr lang="en-US" dirty="0">
                <a:solidFill>
                  <a:schemeClr val="accent1"/>
                </a:solidFill>
              </a:rPr>
              <a:t>L’</a:t>
            </a:r>
            <a:r>
              <a:rPr lang="en-US" dirty="0"/>
              <a:t> have the correct weights.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800" dirty="0"/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[Eppstein et al., 2012]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layout is area-universal, if an only if it is </a:t>
            </a:r>
            <a:r>
              <a:rPr lang="en-US" dirty="0">
                <a:solidFill>
                  <a:schemeClr val="accent1"/>
                </a:solidFill>
              </a:rPr>
              <a:t>one-sided</a:t>
            </a:r>
            <a:r>
              <a:rPr lang="en-US" dirty="0"/>
              <a:t>.</a:t>
            </a:r>
          </a:p>
        </p:txBody>
      </p:sp>
      <p:grpSp>
        <p:nvGrpSpPr>
          <p:cNvPr id="267268" name="Group 4"/>
          <p:cNvGrpSpPr>
            <a:grpSpLocks/>
          </p:cNvGrpSpPr>
          <p:nvPr/>
        </p:nvGrpSpPr>
        <p:grpSpPr bwMode="auto">
          <a:xfrm>
            <a:off x="1185863" y="2713038"/>
            <a:ext cx="1511300" cy="1081087"/>
            <a:chOff x="431" y="1842"/>
            <a:chExt cx="952" cy="681"/>
          </a:xfrm>
        </p:grpSpPr>
        <p:sp>
          <p:nvSpPr>
            <p:cNvPr id="267269" name="Rectangle 5"/>
            <p:cNvSpPr>
              <a:spLocks noChangeArrowheads="1"/>
            </p:cNvSpPr>
            <p:nvPr/>
          </p:nvSpPr>
          <p:spPr bwMode="auto">
            <a:xfrm>
              <a:off x="431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431" y="1842"/>
              <a:ext cx="226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71" name="Rectangle 7"/>
            <p:cNvSpPr>
              <a:spLocks noChangeArrowheads="1"/>
            </p:cNvSpPr>
            <p:nvPr/>
          </p:nvSpPr>
          <p:spPr bwMode="auto">
            <a:xfrm>
              <a:off x="1111" y="1842"/>
              <a:ext cx="27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72" name="Rectangle 8"/>
            <p:cNvSpPr>
              <a:spLocks noChangeArrowheads="1"/>
            </p:cNvSpPr>
            <p:nvPr/>
          </p:nvSpPr>
          <p:spPr bwMode="auto">
            <a:xfrm>
              <a:off x="657" y="1842"/>
              <a:ext cx="454" cy="40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73" name="Rectangle 9"/>
            <p:cNvSpPr>
              <a:spLocks noChangeArrowheads="1"/>
            </p:cNvSpPr>
            <p:nvPr/>
          </p:nvSpPr>
          <p:spPr bwMode="auto">
            <a:xfrm>
              <a:off x="657" y="2251"/>
              <a:ext cx="454" cy="27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67274" name="Group 10"/>
          <p:cNvGrpSpPr>
            <a:grpSpLocks/>
          </p:cNvGrpSpPr>
          <p:nvPr/>
        </p:nvGrpSpPr>
        <p:grpSpPr bwMode="auto">
          <a:xfrm>
            <a:off x="3816350" y="2713038"/>
            <a:ext cx="1511300" cy="1081087"/>
            <a:chOff x="1882" y="1842"/>
            <a:chExt cx="952" cy="681"/>
          </a:xfrm>
        </p:grpSpPr>
        <p:sp>
          <p:nvSpPr>
            <p:cNvPr id="267275" name="Rectangle 11"/>
            <p:cNvSpPr>
              <a:spLocks noChangeArrowheads="1"/>
            </p:cNvSpPr>
            <p:nvPr/>
          </p:nvSpPr>
          <p:spPr bwMode="auto">
            <a:xfrm>
              <a:off x="1882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76" name="Rectangle 12"/>
            <p:cNvSpPr>
              <a:spLocks noChangeArrowheads="1"/>
            </p:cNvSpPr>
            <p:nvPr/>
          </p:nvSpPr>
          <p:spPr bwMode="auto">
            <a:xfrm>
              <a:off x="1882" y="1842"/>
              <a:ext cx="363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77" name="Rectangle 13"/>
            <p:cNvSpPr>
              <a:spLocks noChangeArrowheads="1"/>
            </p:cNvSpPr>
            <p:nvPr/>
          </p:nvSpPr>
          <p:spPr bwMode="auto">
            <a:xfrm>
              <a:off x="2426" y="1842"/>
              <a:ext cx="408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78" name="Rectangle 14"/>
            <p:cNvSpPr>
              <a:spLocks noChangeArrowheads="1"/>
            </p:cNvSpPr>
            <p:nvPr/>
          </p:nvSpPr>
          <p:spPr bwMode="auto">
            <a:xfrm>
              <a:off x="2245" y="1842"/>
              <a:ext cx="181" cy="49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79" name="Rectangle 15"/>
            <p:cNvSpPr>
              <a:spLocks noChangeArrowheads="1"/>
            </p:cNvSpPr>
            <p:nvPr/>
          </p:nvSpPr>
          <p:spPr bwMode="auto">
            <a:xfrm>
              <a:off x="2245" y="2341"/>
              <a:ext cx="181" cy="18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67280" name="Group 16"/>
          <p:cNvGrpSpPr>
            <a:grpSpLocks/>
          </p:cNvGrpSpPr>
          <p:nvPr/>
        </p:nvGrpSpPr>
        <p:grpSpPr bwMode="auto">
          <a:xfrm>
            <a:off x="6446838" y="2713038"/>
            <a:ext cx="1511300" cy="1081087"/>
            <a:chOff x="3153" y="1842"/>
            <a:chExt cx="952" cy="681"/>
          </a:xfrm>
        </p:grpSpPr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3153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82" name="Rectangle 18"/>
            <p:cNvSpPr>
              <a:spLocks noChangeArrowheads="1"/>
            </p:cNvSpPr>
            <p:nvPr/>
          </p:nvSpPr>
          <p:spPr bwMode="auto">
            <a:xfrm>
              <a:off x="3153" y="1842"/>
              <a:ext cx="407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83" name="Rectangle 19"/>
            <p:cNvSpPr>
              <a:spLocks noChangeArrowheads="1"/>
            </p:cNvSpPr>
            <p:nvPr/>
          </p:nvSpPr>
          <p:spPr bwMode="auto">
            <a:xfrm>
              <a:off x="3923" y="1842"/>
              <a:ext cx="18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84" name="Rectangle 20"/>
            <p:cNvSpPr>
              <a:spLocks noChangeArrowheads="1"/>
            </p:cNvSpPr>
            <p:nvPr/>
          </p:nvSpPr>
          <p:spPr bwMode="auto">
            <a:xfrm>
              <a:off x="3560" y="1842"/>
              <a:ext cx="363" cy="2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7285" name="Rectangle 21"/>
            <p:cNvSpPr>
              <a:spLocks noChangeArrowheads="1"/>
            </p:cNvSpPr>
            <p:nvPr/>
          </p:nvSpPr>
          <p:spPr bwMode="auto">
            <a:xfrm>
              <a:off x="3560" y="2115"/>
              <a:ext cx="363" cy="4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layouts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One-sided layout 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every maximal line segment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</a:t>
            </a:r>
            <a:r>
              <a:rPr lang="en-US" dirty="0" smtClean="0"/>
              <a:t>is the </a:t>
            </a:r>
            <a:r>
              <a:rPr lang="en-US" dirty="0"/>
              <a:t>side of a </a:t>
            </a:r>
            <a:r>
              <a:rPr lang="en-US" dirty="0" smtClean="0"/>
              <a:t>single </a:t>
            </a:r>
            <a:r>
              <a:rPr lang="en-US" dirty="0"/>
              <a:t>rectangle</a:t>
            </a:r>
          </a:p>
        </p:txBody>
      </p:sp>
      <p:grpSp>
        <p:nvGrpSpPr>
          <p:cNvPr id="268292" name="Group 4"/>
          <p:cNvGrpSpPr>
            <a:grpSpLocks/>
          </p:cNvGrpSpPr>
          <p:nvPr/>
        </p:nvGrpSpPr>
        <p:grpSpPr bwMode="auto">
          <a:xfrm>
            <a:off x="2555875" y="2565400"/>
            <a:ext cx="4176713" cy="3024188"/>
            <a:chOff x="1564" y="1586"/>
            <a:chExt cx="2631" cy="1905"/>
          </a:xfrm>
        </p:grpSpPr>
        <p:sp>
          <p:nvSpPr>
            <p:cNvPr id="268293" name="Rectangle 5"/>
            <p:cNvSpPr>
              <a:spLocks noChangeArrowheads="1"/>
            </p:cNvSpPr>
            <p:nvPr/>
          </p:nvSpPr>
          <p:spPr bwMode="auto">
            <a:xfrm>
              <a:off x="1564" y="1586"/>
              <a:ext cx="2631" cy="190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3911" y="1586"/>
              <a:ext cx="284" cy="163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2495" y="3225"/>
              <a:ext cx="170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1564" y="2871"/>
              <a:ext cx="931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1564" y="2649"/>
              <a:ext cx="931" cy="2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2495" y="2649"/>
              <a:ext cx="1416" cy="57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9" name="Rectangle 11"/>
            <p:cNvSpPr>
              <a:spLocks noChangeArrowheads="1"/>
            </p:cNvSpPr>
            <p:nvPr/>
          </p:nvSpPr>
          <p:spPr bwMode="auto">
            <a:xfrm>
              <a:off x="3669" y="1586"/>
              <a:ext cx="242" cy="10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2997" y="2383"/>
              <a:ext cx="672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301" name="Rectangle 13"/>
            <p:cNvSpPr>
              <a:spLocks noChangeArrowheads="1"/>
            </p:cNvSpPr>
            <p:nvPr/>
          </p:nvSpPr>
          <p:spPr bwMode="auto">
            <a:xfrm>
              <a:off x="1564" y="2073"/>
              <a:ext cx="2105" cy="31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302" name="Rectangle 14"/>
            <p:cNvSpPr>
              <a:spLocks noChangeArrowheads="1"/>
            </p:cNvSpPr>
            <p:nvPr/>
          </p:nvSpPr>
          <p:spPr bwMode="auto">
            <a:xfrm>
              <a:off x="2324" y="1586"/>
              <a:ext cx="1345" cy="4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303" name="Rectangle 15"/>
            <p:cNvSpPr>
              <a:spLocks noChangeArrowheads="1"/>
            </p:cNvSpPr>
            <p:nvPr/>
          </p:nvSpPr>
          <p:spPr bwMode="auto">
            <a:xfrm>
              <a:off x="1564" y="1586"/>
              <a:ext cx="76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68304" name="Line 16"/>
          <p:cNvSpPr>
            <a:spLocks noChangeShapeType="1"/>
          </p:cNvSpPr>
          <p:nvPr/>
        </p:nvSpPr>
        <p:spPr bwMode="auto">
          <a:xfrm>
            <a:off x="6283325" y="2565400"/>
            <a:ext cx="0" cy="26130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 dirty="0"/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6872288" y="3303588"/>
            <a:ext cx="1196975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folHlink"/>
                </a:solidFill>
              </a:rPr>
              <a:t>maximal </a:t>
            </a:r>
            <a:br>
              <a:rPr lang="en-US" sz="2000" dirty="0">
                <a:solidFill>
                  <a:schemeClr val="folHlink"/>
                </a:solidFill>
              </a:rPr>
            </a:br>
            <a:r>
              <a:rPr lang="en-US" sz="2000" dirty="0">
                <a:solidFill>
                  <a:schemeClr val="folHlink"/>
                </a:solidFill>
              </a:rPr>
              <a:t>vertical </a:t>
            </a:r>
            <a:br>
              <a:rPr lang="en-US" sz="2000" dirty="0">
                <a:solidFill>
                  <a:schemeClr val="folHlink"/>
                </a:solidFill>
              </a:rPr>
            </a:br>
            <a:r>
              <a:rPr lang="en-US" sz="2000" dirty="0">
                <a:solidFill>
                  <a:schemeClr val="folHlink"/>
                </a:solidFill>
              </a:rPr>
              <a:t>segment</a:t>
            </a:r>
          </a:p>
        </p:txBody>
      </p: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2554288" y="4251325"/>
            <a:ext cx="370522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 dirty="0"/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1074738" y="3721100"/>
            <a:ext cx="1282700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maximal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horizontal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segment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4032252" y="4267835"/>
            <a:ext cx="1586" cy="130651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4" grpId="0" animBg="1"/>
      <p:bldP spid="268305" grpId="0"/>
      <p:bldP spid="268306" grpId="0" animBg="1"/>
      <p:bldP spid="268307" grpId="0"/>
      <p:bldP spid="20" grpId="0" animBg="1"/>
    </p:bldLst>
  </p:timing>
</p:sld>
</file>

<file path=ppt/theme/theme1.xml><?xml version="1.0" encoding="utf-8"?>
<a:theme xmlns:a="http://schemas.openxmlformats.org/drawingml/2006/main" name="TUe special blue">
  <a:themeElements>
    <a:clrScheme name="TUe special blue 7">
      <a:dk1>
        <a:srgbClr val="000000"/>
      </a:dk1>
      <a:lt1>
        <a:srgbClr val="FFFFFF"/>
      </a:lt1>
      <a:dk2>
        <a:srgbClr val="101073"/>
      </a:dk2>
      <a:lt2>
        <a:srgbClr val="FF9A00"/>
      </a:lt2>
      <a:accent1>
        <a:srgbClr val="0066CB"/>
      </a:accent1>
      <a:accent2>
        <a:srgbClr val="D6004A"/>
      </a:accent2>
      <a:accent3>
        <a:srgbClr val="FFFFFF"/>
      </a:accent3>
      <a:accent4>
        <a:srgbClr val="000000"/>
      </a:accent4>
      <a:accent5>
        <a:srgbClr val="AAB8E2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blue">
      <a:majorFont>
        <a:latin typeface="TUE Met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2B2B2"/>
        </a:solidFill>
        <a:ln w="28575" algn="ctr">
          <a:solidFill>
            <a:schemeClr val="tx1"/>
          </a:solidFill>
          <a:round/>
          <a:headEnd/>
          <a:tailEnd/>
        </a:ln>
        <a:effectLst/>
      </a:spPr>
      <a:bodyPr lIns="90000" tIns="46800" rIns="90000" bIns="46800" anchor="ctr">
        <a:spAutoFit/>
      </a:bodyPr>
      <a:lstStyle>
        <a:defPPr>
          <a:defRPr/>
        </a:defPPr>
      </a:lstStyle>
    </a:spDef>
    <a:lnDef>
      <a:spPr bwMode="auto">
        <a:noFill/>
        <a:ln w="28575" cap="flat" cmpd="sng" algn="ctr">
          <a:solidFill>
            <a:schemeClr val="accent4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TUe special blu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2">
        <a:dk1>
          <a:srgbClr val="000000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3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4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5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6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7">
        <a:dk1>
          <a:srgbClr val="000000"/>
        </a:dk1>
        <a:lt1>
          <a:srgbClr val="FFFFFF"/>
        </a:lt1>
        <a:dk2>
          <a:srgbClr val="101073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special blue</Template>
  <TotalTime>2033</TotalTime>
  <Words>694</Words>
  <Application>Microsoft Office PowerPoint</Application>
  <PresentationFormat>On-screen Show (4:3)</PresentationFormat>
  <Paragraphs>194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Book Antiqua</vt:lpstr>
      <vt:lpstr>TUE Meta</vt:lpstr>
      <vt:lpstr>Wingdings</vt:lpstr>
      <vt:lpstr>TUe special blue</vt:lpstr>
      <vt:lpstr>k-sided rectangular duals</vt:lpstr>
      <vt:lpstr>Rectangular Layout</vt:lpstr>
      <vt:lpstr>Applications</vt:lpstr>
      <vt:lpstr>Applications</vt:lpstr>
      <vt:lpstr>Applications</vt:lpstr>
      <vt:lpstr>Equivalent layouts</vt:lpstr>
      <vt:lpstr>Area-universal layouts</vt:lpstr>
      <vt:lpstr>Area-universal layouts</vt:lpstr>
      <vt:lpstr>One-sided layouts</vt:lpstr>
      <vt:lpstr>One-sided layouts</vt:lpstr>
      <vt:lpstr>Separating cycles</vt:lpstr>
      <vt:lpstr>Rectangular duals</vt:lpstr>
      <vt:lpstr>Rectangular duals</vt:lpstr>
      <vt:lpstr>Rectangular duals</vt:lpstr>
      <vt:lpstr>Regular Edge Labelling</vt:lpstr>
      <vt:lpstr>Exterior vertex condition </vt:lpstr>
      <vt:lpstr>Interior vertex condition</vt:lpstr>
      <vt:lpstr>Acyclic flows</vt:lpstr>
      <vt:lpstr>No mono-colored triangles</vt:lpstr>
      <vt:lpstr>Separating 4-cycle</vt:lpstr>
      <vt:lpstr>Separating 4-cycle</vt:lpstr>
      <vt:lpstr>One-sided duals?</vt:lpstr>
      <vt:lpstr>k-sided layouts</vt:lpstr>
      <vt:lpstr>k-sided regular edge labeling</vt:lpstr>
      <vt:lpstr>∞-sided duals</vt:lpstr>
      <vt:lpstr>∞-sided duals</vt:lpstr>
      <vt:lpstr>∞-sided duals</vt:lpstr>
      <vt:lpstr>Conjecture</vt:lpstr>
    </vt:vector>
  </TitlesOfParts>
  <Company>Technische Universiteit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Area-Universal  Rectangular Layouts</dc:title>
  <dc:creator>BCF</dc:creator>
  <dc:description>Design by Volle Kracht_x000d_
Template by Orange Pepper BV_x000d_
Copyright 2008</dc:description>
  <cp:lastModifiedBy>Beekhuis, S.J.</cp:lastModifiedBy>
  <cp:revision>85</cp:revision>
  <cp:lastPrinted>2016-12-12T22:24:58Z</cp:lastPrinted>
  <dcterms:created xsi:type="dcterms:W3CDTF">2009-03-30T17:10:16Z</dcterms:created>
  <dcterms:modified xsi:type="dcterms:W3CDTF">2016-12-13T11:30:48Z</dcterms:modified>
</cp:coreProperties>
</file>