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10.png" ContentType="image/png"/>
  <Override PartName="/ppt/media/image24.png" ContentType="image/png"/>
  <Override PartName="/ppt/media/image9.png" ContentType="image/png"/>
  <Override PartName="/ppt/media/image13.jpeg" ContentType="image/jpeg"/>
  <Override PartName="/ppt/media/image23.png" ContentType="image/png"/>
  <Override PartName="/ppt/media/image8.png" ContentType="image/png"/>
  <Override PartName="/ppt/media/image5.jpeg" ContentType="image/jpe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wmf" ContentType="image/x-wmf"/>
  <Override PartName="/ppt/media/image12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007745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833040" y="5938200"/>
            <a:ext cx="6666840" cy="56253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32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32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616560" cy="624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dt"/>
          </p:nvPr>
        </p:nvSpPr>
        <p:spPr>
          <a:xfrm>
            <a:off x="4716720" y="0"/>
            <a:ext cx="3616560" cy="624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ftr"/>
          </p:nvPr>
        </p:nvSpPr>
        <p:spPr>
          <a:xfrm>
            <a:off x="0" y="11876760"/>
            <a:ext cx="3616560" cy="62460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sldNum"/>
          </p:nvPr>
        </p:nvSpPr>
        <p:spPr>
          <a:xfrm>
            <a:off x="4716720" y="11876760"/>
            <a:ext cx="3616560" cy="62460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6B5D028-8959-45B4-A20B-602E8DAA883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body"/>
          </p:nvPr>
        </p:nvSpPr>
        <p:spPr>
          <a:xfrm>
            <a:off x="833040" y="5938200"/>
            <a:ext cx="6666840" cy="56253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32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One-sided → area-universal is not that hard. Start with the slice and then etc. etc. </a:t>
            </a:r>
            <a:r>
              <a:rPr b="0" lang="en-US" sz="32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 I tell this</a:t>
            </a:r>
            <a:endParaRPr b="0" lang="en-US" sz="32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7640" cy="4209480"/>
          </a:xfrm>
          <a:prstGeom prst="rect">
            <a:avLst/>
          </a:prstGeom>
        </p:spPr>
        <p:txBody>
          <a:bodyPr/>
          <a:p>
            <a:endParaRPr b="0" lang="en-US" sz="32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TextShape 2"/>
          <p:cNvSpPr txBox="1"/>
          <p:nvPr/>
        </p:nvSpPr>
        <p:spPr>
          <a:xfrm>
            <a:off x="4282200" y="10155600"/>
            <a:ext cx="327564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2E207F4-0EEC-4831-B5D4-9B6C9F79747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869076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91920" y="4124880"/>
            <a:ext cx="869076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51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5120" y="412488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91920" y="412488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869076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91920" y="1188720"/>
            <a:ext cx="869076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514520" y="1188720"/>
            <a:ext cx="7044840" cy="56210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514520" y="1188720"/>
            <a:ext cx="7044840" cy="5621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91920" y="1188720"/>
            <a:ext cx="8690760" cy="562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869076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424080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45120" y="1188720"/>
            <a:ext cx="424080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914400" y="91440"/>
            <a:ext cx="7959240" cy="339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91920" y="412488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5120" y="1188720"/>
            <a:ext cx="424080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91920" y="1188720"/>
            <a:ext cx="8690760" cy="562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424080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51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5120" y="412488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51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91920" y="4124880"/>
            <a:ext cx="869076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869076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91920" y="4124880"/>
            <a:ext cx="869076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451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45120" y="412488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91920" y="412488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869076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91920" y="1188720"/>
            <a:ext cx="869076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514520" y="1188720"/>
            <a:ext cx="7044840" cy="5621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514520" y="1188720"/>
            <a:ext cx="7044840" cy="5621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91920" y="1188720"/>
            <a:ext cx="8690760" cy="562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869076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424080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45120" y="1188720"/>
            <a:ext cx="424080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869076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914400" y="91440"/>
            <a:ext cx="7959240" cy="339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91920" y="412488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45120" y="1188720"/>
            <a:ext cx="424080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424080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451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45120" y="412488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451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91920" y="4124880"/>
            <a:ext cx="869076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869076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91920" y="4124880"/>
            <a:ext cx="869076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451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45120" y="412488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91920" y="412488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869076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91920" y="1188720"/>
            <a:ext cx="869076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514520" y="1188720"/>
            <a:ext cx="7044840" cy="562104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1514520" y="1188720"/>
            <a:ext cx="7044840" cy="5621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91920" y="1188720"/>
            <a:ext cx="8690760" cy="562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869076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424080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5120" y="1188720"/>
            <a:ext cx="424080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424080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45120" y="1188720"/>
            <a:ext cx="424080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914400" y="91440"/>
            <a:ext cx="7959240" cy="339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91920" y="412488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45120" y="1188720"/>
            <a:ext cx="424080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424080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451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45120" y="412488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451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91920" y="4124880"/>
            <a:ext cx="869076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869076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91920" y="4124880"/>
            <a:ext cx="869076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451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145120" y="412488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91920" y="412488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869076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91920" y="1188720"/>
            <a:ext cx="869076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1514520" y="1188720"/>
            <a:ext cx="7044840" cy="562104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1514520" y="1188720"/>
            <a:ext cx="7044840" cy="5621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91440"/>
            <a:ext cx="7959240" cy="339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91920" y="412488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5120" y="1188720"/>
            <a:ext cx="424080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4240800" cy="562104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51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5120" y="412488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5120" y="1188720"/>
            <a:ext cx="424080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91920" y="4124880"/>
            <a:ext cx="8690760" cy="2680920"/>
          </a:xfrm>
          <a:prstGeom prst="rect">
            <a:avLst/>
          </a:prstGeom>
        </p:spPr>
        <p:txBody>
          <a:bodyPr lIns="0" rIns="0" tIns="0" bIns="0"/>
          <a:p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742F847-FCED-4FCC-A928-3CA929C5BC5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5640" y="1236960"/>
            <a:ext cx="8564760" cy="26323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nl-NL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691920" y="7008480"/>
            <a:ext cx="226692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12/8/16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337560" y="7008480"/>
            <a:ext cx="3400560" cy="40212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7116120" y="7008480"/>
            <a:ext cx="226692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818F016-D666-410B-843E-0B6B89183E9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Click to edit the outline text format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Second Outline Level</a:t>
            </a:r>
            <a:endParaRPr b="0" lang="nl-NL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Third Outline Level</a:t>
            </a:r>
            <a:endParaRPr b="0"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Fourth Outline Level</a:t>
            </a:r>
            <a:endParaRPr b="0"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Fifth Outline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Sixth Outline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Seventh Outline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17" descr=""/>
          <p:cNvPicPr/>
          <p:nvPr/>
        </p:nvPicPr>
        <p:blipFill>
          <a:blip r:embed="rId2"/>
          <a:stretch/>
        </p:blipFill>
        <p:spPr>
          <a:xfrm>
            <a:off x="360" y="0"/>
            <a:ext cx="8981640" cy="8949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959240" cy="7315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</a:t>
            </a:r>
            <a:r>
              <a:rPr b="0" lang="nl-N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91920" y="1188720"/>
            <a:ext cx="8690760" cy="56210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/>
          </p:nvPr>
        </p:nvSpPr>
        <p:spPr>
          <a:xfrm>
            <a:off x="3337560" y="7008480"/>
            <a:ext cx="3400560" cy="40212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/>
          </p:nvPr>
        </p:nvSpPr>
        <p:spPr>
          <a:xfrm>
            <a:off x="7116120" y="7008480"/>
            <a:ext cx="226692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51993E6-E75E-462E-A177-FC7B690A71F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93720" y="401760"/>
            <a:ext cx="8690760" cy="14612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93720" y="1854720"/>
            <a:ext cx="4262400" cy="908280"/>
          </a:xfrm>
          <a:prstGeom prst="rect">
            <a:avLst/>
          </a:prstGeom>
        </p:spPr>
        <p:txBody>
          <a:bodyPr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nl-N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nl-N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nl-NL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nl-N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nl-N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nl-N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nl-N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nl-N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93720" y="2761920"/>
            <a:ext cx="4262400" cy="33483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nl-NL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nl-NL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100840" y="1854360"/>
            <a:ext cx="4283280" cy="908640"/>
          </a:xfrm>
          <a:prstGeom prst="rect">
            <a:avLst/>
          </a:prstGeom>
        </p:spPr>
        <p:txBody>
          <a:bodyPr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nl-N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nl-N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nl-NL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nl-N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nl-N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nl-N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nl-N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>
              <a:lnSpc>
                <a:spcPct val="100000"/>
              </a:lnSpc>
            </a:pPr>
            <a:r>
              <a:rPr b="1" lang="nl-N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100840" y="2560320"/>
            <a:ext cx="4283280" cy="33483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nl-NL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nl-NL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dt"/>
          </p:nvPr>
        </p:nvSpPr>
        <p:spPr>
          <a:xfrm>
            <a:off x="691920" y="7008480"/>
            <a:ext cx="226692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12/8/16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ftr"/>
          </p:nvPr>
        </p:nvSpPr>
        <p:spPr>
          <a:xfrm>
            <a:off x="3337560" y="7008480"/>
            <a:ext cx="3400560" cy="40212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8"/>
          <p:cNvSpPr>
            <a:spLocks noGrp="1"/>
          </p:cNvSpPr>
          <p:nvPr>
            <p:ph type="sldNum"/>
          </p:nvPr>
        </p:nvSpPr>
        <p:spPr>
          <a:xfrm>
            <a:off x="7116120" y="7008480"/>
            <a:ext cx="226692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7BB741A-74E9-44DD-9E3C-500EAE0D252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9"/>
          <p:cNvSpPr>
            <a:spLocks noGrp="1"/>
          </p:cNvSpPr>
          <p:nvPr>
            <p:ph type="body"/>
          </p:nvPr>
        </p:nvSpPr>
        <p:spPr>
          <a:xfrm>
            <a:off x="691920" y="6244920"/>
            <a:ext cx="8767800" cy="6440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nl-NL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nl-NL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nl-NL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3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2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slideLayout" Target="../slideLayouts/slideLayout2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755640" y="1236960"/>
            <a:ext cx="8564760" cy="2632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Pseudo one-sided rectangular duals</a:t>
            </a:r>
            <a:endParaRPr b="0" lang="nl-NL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259280" y="3971520"/>
            <a:ext cx="7557120" cy="1825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Sander Beekhuis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914400" y="91440"/>
            <a:ext cx="79592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Comparison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691920" y="1188720"/>
            <a:ext cx="4240800" cy="562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Area-Universal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same layout fits any area assignment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5145120" y="1188720"/>
            <a:ext cx="4240800" cy="562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One-sided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 maximal segment is the side of a rectangle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246" name="TextShape 4"/>
          <p:cNvSpPr txBox="1"/>
          <p:nvPr/>
        </p:nvSpPr>
        <p:spPr>
          <a:xfrm>
            <a:off x="691920" y="5486400"/>
            <a:ext cx="8767800" cy="644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are equivalent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[Eppstein et al. , 2012]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247" name="TextShape 5"/>
          <p:cNvSpPr txBox="1"/>
          <p:nvPr/>
        </p:nvSpPr>
        <p:spPr>
          <a:xfrm>
            <a:off x="640080" y="6396840"/>
            <a:ext cx="8767800" cy="644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all graphs have an area-universal/one-sided dual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[Rinsma , 1987]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822600" y="36000"/>
            <a:ext cx="8651160" cy="786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Rectangular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dual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691920" y="1280160"/>
            <a:ext cx="8690760" cy="1737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Rectangular dual of a graph G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Rectangular layout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Same adjacencies as G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2103120" y="3303000"/>
            <a:ext cx="3267000" cy="2183400"/>
          </a:xfrm>
          <a:prstGeom prst="rect">
            <a:avLst/>
          </a:prstGeom>
          <a:ln>
            <a:noFill/>
          </a:ln>
        </p:spPr>
      </p:pic>
      <p:pic>
        <p:nvPicPr>
          <p:cNvPr id="251" name="" descr=""/>
          <p:cNvPicPr/>
          <p:nvPr/>
        </p:nvPicPr>
        <p:blipFill>
          <a:blip r:embed="rId2"/>
          <a:stretch/>
        </p:blipFill>
        <p:spPr>
          <a:xfrm>
            <a:off x="1737360" y="3120120"/>
            <a:ext cx="5456160" cy="36464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914400" y="91440"/>
            <a:ext cx="79592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Rectangular dual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457200" y="1318320"/>
            <a:ext cx="8448480" cy="22554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marL="457200" indent="-45684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[Kozminski &amp; Kinnen ’85]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A planar graph G has a rectangular dual with 4 rectangles on the boundary if and only if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38080" indent="-380520">
              <a:lnSpc>
                <a:spcPct val="100000"/>
              </a:lnSpc>
              <a:buClr>
                <a:srgbClr val="101073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every interior face is a triangle and the exterior face is a quadrangle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38080" indent="-380520">
              <a:lnSpc>
                <a:spcPct val="100000"/>
              </a:lnSpc>
              <a:buClr>
                <a:srgbClr val="101073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G has no separating triangles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1266840" y="4855320"/>
            <a:ext cx="380520" cy="6854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4"/>
          <p:cNvSpPr/>
          <p:nvPr/>
        </p:nvSpPr>
        <p:spPr>
          <a:xfrm>
            <a:off x="1647720" y="4855320"/>
            <a:ext cx="380520" cy="6854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5"/>
          <p:cNvSpPr/>
          <p:nvPr/>
        </p:nvSpPr>
        <p:spPr>
          <a:xfrm>
            <a:off x="2028960" y="4855320"/>
            <a:ext cx="380520" cy="6854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6"/>
          <p:cNvSpPr/>
          <p:nvPr/>
        </p:nvSpPr>
        <p:spPr>
          <a:xfrm>
            <a:off x="1876320" y="4169520"/>
            <a:ext cx="533160" cy="6854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7"/>
          <p:cNvSpPr/>
          <p:nvPr/>
        </p:nvSpPr>
        <p:spPr>
          <a:xfrm>
            <a:off x="1266840" y="4169520"/>
            <a:ext cx="609120" cy="6854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8"/>
          <p:cNvSpPr/>
          <p:nvPr/>
        </p:nvSpPr>
        <p:spPr>
          <a:xfrm>
            <a:off x="1038240" y="3940920"/>
            <a:ext cx="1599840" cy="228240"/>
          </a:xfrm>
          <a:prstGeom prst="rect">
            <a:avLst/>
          </a:prstGeom>
          <a:solidFill>
            <a:srgbClr val="7fc241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9"/>
          <p:cNvSpPr/>
          <p:nvPr/>
        </p:nvSpPr>
        <p:spPr>
          <a:xfrm>
            <a:off x="1038240" y="4169520"/>
            <a:ext cx="228240" cy="1371240"/>
          </a:xfrm>
          <a:prstGeom prst="rect">
            <a:avLst/>
          </a:prstGeom>
          <a:solidFill>
            <a:srgbClr val="7fc241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0"/>
          <p:cNvSpPr/>
          <p:nvPr/>
        </p:nvSpPr>
        <p:spPr>
          <a:xfrm>
            <a:off x="2409840" y="4169520"/>
            <a:ext cx="228240" cy="1371240"/>
          </a:xfrm>
          <a:prstGeom prst="rect">
            <a:avLst/>
          </a:prstGeom>
          <a:solidFill>
            <a:srgbClr val="7fc241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1"/>
          <p:cNvSpPr/>
          <p:nvPr/>
        </p:nvSpPr>
        <p:spPr>
          <a:xfrm>
            <a:off x="1038240" y="5541120"/>
            <a:ext cx="1599840" cy="228240"/>
          </a:xfrm>
          <a:prstGeom prst="rect">
            <a:avLst/>
          </a:prstGeom>
          <a:solidFill>
            <a:srgbClr val="7fc241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12"/>
          <p:cNvSpPr/>
          <p:nvPr/>
        </p:nvSpPr>
        <p:spPr>
          <a:xfrm flipH="1" flipV="1">
            <a:off x="3957480" y="5350320"/>
            <a:ext cx="228600" cy="4572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13"/>
          <p:cNvSpPr/>
          <p:nvPr/>
        </p:nvSpPr>
        <p:spPr>
          <a:xfrm flipV="1">
            <a:off x="4186080" y="5045400"/>
            <a:ext cx="76320" cy="7621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14"/>
          <p:cNvSpPr/>
          <p:nvPr/>
        </p:nvSpPr>
        <p:spPr>
          <a:xfrm flipH="1">
            <a:off x="3195360" y="4664520"/>
            <a:ext cx="685800" cy="380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15"/>
          <p:cNvSpPr/>
          <p:nvPr/>
        </p:nvSpPr>
        <p:spPr>
          <a:xfrm>
            <a:off x="3195360" y="5045400"/>
            <a:ext cx="762120" cy="3049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16"/>
          <p:cNvSpPr/>
          <p:nvPr/>
        </p:nvSpPr>
        <p:spPr>
          <a:xfrm flipV="1">
            <a:off x="3881160" y="3902400"/>
            <a:ext cx="381240" cy="7621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17"/>
          <p:cNvSpPr/>
          <p:nvPr/>
        </p:nvSpPr>
        <p:spPr>
          <a:xfrm>
            <a:off x="4262400" y="3902400"/>
            <a:ext cx="533160" cy="7621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18"/>
          <p:cNvSpPr/>
          <p:nvPr/>
        </p:nvSpPr>
        <p:spPr>
          <a:xfrm flipH="1">
            <a:off x="4186080" y="5198040"/>
            <a:ext cx="609480" cy="609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19"/>
          <p:cNvSpPr/>
          <p:nvPr/>
        </p:nvSpPr>
        <p:spPr>
          <a:xfrm flipV="1">
            <a:off x="4795560" y="5045400"/>
            <a:ext cx="685800" cy="1526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20"/>
          <p:cNvSpPr/>
          <p:nvPr/>
        </p:nvSpPr>
        <p:spPr>
          <a:xfrm flipH="1" flipV="1">
            <a:off x="4795560" y="4664520"/>
            <a:ext cx="685800" cy="380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1"/>
          <p:cNvSpPr/>
          <p:nvPr/>
        </p:nvSpPr>
        <p:spPr>
          <a:xfrm>
            <a:off x="4186080" y="5045760"/>
            <a:ext cx="1294920" cy="761760"/>
          </a:xfrm>
          <a:custGeom>
            <a:avLst/>
            <a:gdLst/>
            <a:ahLst/>
            <a:rect l="l" t="t" r="r" b="b"/>
            <a:pathLst>
              <a:path w="816" h="480">
                <a:moveTo>
                  <a:pt x="0" y="480"/>
                </a:moveTo>
                <a:cubicBezTo>
                  <a:pt x="220" y="472"/>
                  <a:pt x="440" y="464"/>
                  <a:pt x="576" y="384"/>
                </a:cubicBezTo>
                <a:cubicBezTo>
                  <a:pt x="712" y="304"/>
                  <a:pt x="776" y="64"/>
                  <a:pt x="816" y="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2"/>
          <p:cNvSpPr/>
          <p:nvPr/>
        </p:nvSpPr>
        <p:spPr>
          <a:xfrm>
            <a:off x="4262400" y="3902760"/>
            <a:ext cx="1218960" cy="1142640"/>
          </a:xfrm>
          <a:custGeom>
            <a:avLst/>
            <a:gdLst/>
            <a:ahLst/>
            <a:rect l="l" t="t" r="r" b="b"/>
            <a:pathLst>
              <a:path w="768" h="720">
                <a:moveTo>
                  <a:pt x="768" y="720"/>
                </a:moveTo>
                <a:cubicBezTo>
                  <a:pt x="736" y="492"/>
                  <a:pt x="704" y="264"/>
                  <a:pt x="576" y="144"/>
                </a:cubicBezTo>
                <a:cubicBezTo>
                  <a:pt x="448" y="24"/>
                  <a:pt x="224" y="12"/>
                  <a:pt x="0" y="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3"/>
          <p:cNvSpPr/>
          <p:nvPr/>
        </p:nvSpPr>
        <p:spPr>
          <a:xfrm>
            <a:off x="3170160" y="3902760"/>
            <a:ext cx="1091880" cy="1142640"/>
          </a:xfrm>
          <a:custGeom>
            <a:avLst/>
            <a:gdLst/>
            <a:ahLst/>
            <a:rect l="l" t="t" r="r" b="b"/>
            <a:pathLst>
              <a:path w="688" h="720">
                <a:moveTo>
                  <a:pt x="688" y="0"/>
                </a:moveTo>
                <a:cubicBezTo>
                  <a:pt x="456" y="36"/>
                  <a:pt x="224" y="72"/>
                  <a:pt x="112" y="192"/>
                </a:cubicBezTo>
                <a:cubicBezTo>
                  <a:pt x="0" y="312"/>
                  <a:pt x="8" y="516"/>
                  <a:pt x="16" y="72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4"/>
          <p:cNvSpPr/>
          <p:nvPr/>
        </p:nvSpPr>
        <p:spPr>
          <a:xfrm>
            <a:off x="3195720" y="5045760"/>
            <a:ext cx="990360" cy="761760"/>
          </a:xfrm>
          <a:custGeom>
            <a:avLst/>
            <a:gdLst/>
            <a:ahLst/>
            <a:rect l="l" t="t" r="r" b="b"/>
            <a:pathLst>
              <a:path w="624" h="480">
                <a:moveTo>
                  <a:pt x="0" y="0"/>
                </a:moveTo>
                <a:cubicBezTo>
                  <a:pt x="20" y="152"/>
                  <a:pt x="40" y="304"/>
                  <a:pt x="144" y="384"/>
                </a:cubicBezTo>
                <a:cubicBezTo>
                  <a:pt x="248" y="464"/>
                  <a:pt x="436" y="472"/>
                  <a:pt x="624" y="48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5"/>
          <p:cNvSpPr/>
          <p:nvPr/>
        </p:nvSpPr>
        <p:spPr>
          <a:xfrm>
            <a:off x="3119400" y="4969440"/>
            <a:ext cx="151920" cy="151920"/>
          </a:xfrm>
          <a:prstGeom prst="ellipse">
            <a:avLst/>
          </a:prstGeom>
          <a:solidFill>
            <a:srgbClr val="7fc241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6"/>
          <p:cNvSpPr/>
          <p:nvPr/>
        </p:nvSpPr>
        <p:spPr>
          <a:xfrm>
            <a:off x="5405400" y="4969440"/>
            <a:ext cx="151920" cy="151920"/>
          </a:xfrm>
          <a:prstGeom prst="ellipse">
            <a:avLst/>
          </a:prstGeom>
          <a:solidFill>
            <a:srgbClr val="7fc241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7"/>
          <p:cNvSpPr/>
          <p:nvPr/>
        </p:nvSpPr>
        <p:spPr>
          <a:xfrm>
            <a:off x="4110120" y="5731560"/>
            <a:ext cx="151920" cy="151920"/>
          </a:xfrm>
          <a:prstGeom prst="ellipse">
            <a:avLst/>
          </a:prstGeom>
          <a:solidFill>
            <a:srgbClr val="7fc241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8"/>
          <p:cNvSpPr/>
          <p:nvPr/>
        </p:nvSpPr>
        <p:spPr>
          <a:xfrm>
            <a:off x="4186080" y="3826440"/>
            <a:ext cx="151920" cy="151920"/>
          </a:xfrm>
          <a:prstGeom prst="ellipse">
            <a:avLst/>
          </a:prstGeom>
          <a:solidFill>
            <a:srgbClr val="7fc241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Line 29"/>
          <p:cNvSpPr/>
          <p:nvPr/>
        </p:nvSpPr>
        <p:spPr>
          <a:xfrm flipH="1">
            <a:off x="3957480" y="5045400"/>
            <a:ext cx="304920" cy="3049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Line 30"/>
          <p:cNvSpPr/>
          <p:nvPr/>
        </p:nvSpPr>
        <p:spPr>
          <a:xfrm flipH="1" flipV="1">
            <a:off x="3881160" y="4664520"/>
            <a:ext cx="76320" cy="6858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Line 31"/>
          <p:cNvSpPr/>
          <p:nvPr/>
        </p:nvSpPr>
        <p:spPr>
          <a:xfrm flipH="1" flipV="1">
            <a:off x="3881160" y="4664520"/>
            <a:ext cx="381240" cy="380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32"/>
          <p:cNvSpPr/>
          <p:nvPr/>
        </p:nvSpPr>
        <p:spPr>
          <a:xfrm flipH="1">
            <a:off x="3881160" y="4664520"/>
            <a:ext cx="9144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33"/>
          <p:cNvSpPr/>
          <p:nvPr/>
        </p:nvSpPr>
        <p:spPr>
          <a:xfrm flipH="1">
            <a:off x="4262400" y="4664520"/>
            <a:ext cx="533160" cy="380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34"/>
          <p:cNvSpPr/>
          <p:nvPr/>
        </p:nvSpPr>
        <p:spPr>
          <a:xfrm>
            <a:off x="4262400" y="5045400"/>
            <a:ext cx="533160" cy="1526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35"/>
          <p:cNvSpPr/>
          <p:nvPr/>
        </p:nvSpPr>
        <p:spPr>
          <a:xfrm flipV="1">
            <a:off x="4795560" y="4664520"/>
            <a:ext cx="360" cy="533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6"/>
          <p:cNvSpPr/>
          <p:nvPr/>
        </p:nvSpPr>
        <p:spPr>
          <a:xfrm>
            <a:off x="4186080" y="4969440"/>
            <a:ext cx="151920" cy="15192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37"/>
          <p:cNvSpPr/>
          <p:nvPr/>
        </p:nvSpPr>
        <p:spPr>
          <a:xfrm>
            <a:off x="4719600" y="5122080"/>
            <a:ext cx="151920" cy="15192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8"/>
          <p:cNvSpPr/>
          <p:nvPr/>
        </p:nvSpPr>
        <p:spPr>
          <a:xfrm>
            <a:off x="4719600" y="4588560"/>
            <a:ext cx="151920" cy="15192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9"/>
          <p:cNvSpPr/>
          <p:nvPr/>
        </p:nvSpPr>
        <p:spPr>
          <a:xfrm>
            <a:off x="3881520" y="5274360"/>
            <a:ext cx="151920" cy="15192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0"/>
          <p:cNvSpPr/>
          <p:nvPr/>
        </p:nvSpPr>
        <p:spPr>
          <a:xfrm>
            <a:off x="3805200" y="4588560"/>
            <a:ext cx="151920" cy="15192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41"/>
          <p:cNvSpPr/>
          <p:nvPr/>
        </p:nvSpPr>
        <p:spPr>
          <a:xfrm flipV="1">
            <a:off x="6876720" y="5198040"/>
            <a:ext cx="838440" cy="152280"/>
          </a:xfrm>
          <a:prstGeom prst="line">
            <a:avLst/>
          </a:prstGeom>
          <a:ln w="2844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Line 42"/>
          <p:cNvSpPr/>
          <p:nvPr/>
        </p:nvSpPr>
        <p:spPr>
          <a:xfrm flipH="1">
            <a:off x="6876720" y="4512240"/>
            <a:ext cx="457200" cy="838080"/>
          </a:xfrm>
          <a:prstGeom prst="line">
            <a:avLst/>
          </a:prstGeom>
          <a:ln w="2844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43"/>
          <p:cNvSpPr/>
          <p:nvPr/>
        </p:nvSpPr>
        <p:spPr>
          <a:xfrm flipH="1" flipV="1">
            <a:off x="7333920" y="4512240"/>
            <a:ext cx="381240" cy="685800"/>
          </a:xfrm>
          <a:prstGeom prst="line">
            <a:avLst/>
          </a:prstGeom>
          <a:ln w="2844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44"/>
          <p:cNvSpPr/>
          <p:nvPr/>
        </p:nvSpPr>
        <p:spPr>
          <a:xfrm flipH="1" flipV="1">
            <a:off x="6876720" y="5350320"/>
            <a:ext cx="228600" cy="4572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45"/>
          <p:cNvSpPr/>
          <p:nvPr/>
        </p:nvSpPr>
        <p:spPr>
          <a:xfrm flipH="1" flipV="1">
            <a:off x="6800760" y="4664520"/>
            <a:ext cx="75960" cy="6858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46"/>
          <p:cNvSpPr/>
          <p:nvPr/>
        </p:nvSpPr>
        <p:spPr>
          <a:xfrm flipH="1">
            <a:off x="6114960" y="4664520"/>
            <a:ext cx="685800" cy="380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47"/>
          <p:cNvSpPr/>
          <p:nvPr/>
        </p:nvSpPr>
        <p:spPr>
          <a:xfrm>
            <a:off x="6114960" y="5045400"/>
            <a:ext cx="761760" cy="3049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48"/>
          <p:cNvSpPr/>
          <p:nvPr/>
        </p:nvSpPr>
        <p:spPr>
          <a:xfrm flipH="1">
            <a:off x="6876720" y="5045400"/>
            <a:ext cx="457200" cy="3049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49"/>
          <p:cNvSpPr/>
          <p:nvPr/>
        </p:nvSpPr>
        <p:spPr>
          <a:xfrm flipV="1">
            <a:off x="6800760" y="3902400"/>
            <a:ext cx="380880" cy="7621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50"/>
          <p:cNvSpPr/>
          <p:nvPr/>
        </p:nvSpPr>
        <p:spPr>
          <a:xfrm>
            <a:off x="7181640" y="3902400"/>
            <a:ext cx="152280" cy="6098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51"/>
          <p:cNvSpPr/>
          <p:nvPr/>
        </p:nvSpPr>
        <p:spPr>
          <a:xfrm flipH="1">
            <a:off x="6800760" y="4512240"/>
            <a:ext cx="533160" cy="152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52"/>
          <p:cNvSpPr/>
          <p:nvPr/>
        </p:nvSpPr>
        <p:spPr>
          <a:xfrm>
            <a:off x="7335720" y="4512240"/>
            <a:ext cx="360" cy="5331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53"/>
          <p:cNvSpPr/>
          <p:nvPr/>
        </p:nvSpPr>
        <p:spPr>
          <a:xfrm>
            <a:off x="7333920" y="5045400"/>
            <a:ext cx="381240" cy="1526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54"/>
          <p:cNvSpPr/>
          <p:nvPr/>
        </p:nvSpPr>
        <p:spPr>
          <a:xfrm flipH="1">
            <a:off x="7105320" y="5198040"/>
            <a:ext cx="609840" cy="609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55"/>
          <p:cNvSpPr/>
          <p:nvPr/>
        </p:nvSpPr>
        <p:spPr>
          <a:xfrm flipV="1">
            <a:off x="7715160" y="5045400"/>
            <a:ext cx="685800" cy="1526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56"/>
          <p:cNvSpPr/>
          <p:nvPr/>
        </p:nvSpPr>
        <p:spPr>
          <a:xfrm flipH="1" flipV="1">
            <a:off x="7333920" y="4512240"/>
            <a:ext cx="1067040" cy="5331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57"/>
          <p:cNvSpPr/>
          <p:nvPr/>
        </p:nvSpPr>
        <p:spPr>
          <a:xfrm>
            <a:off x="7105680" y="5045760"/>
            <a:ext cx="1294920" cy="761760"/>
          </a:xfrm>
          <a:custGeom>
            <a:avLst/>
            <a:gdLst/>
            <a:ahLst/>
            <a:rect l="l" t="t" r="r" b="b"/>
            <a:pathLst>
              <a:path w="816" h="480">
                <a:moveTo>
                  <a:pt x="0" y="480"/>
                </a:moveTo>
                <a:cubicBezTo>
                  <a:pt x="220" y="472"/>
                  <a:pt x="440" y="464"/>
                  <a:pt x="576" y="384"/>
                </a:cubicBezTo>
                <a:cubicBezTo>
                  <a:pt x="712" y="304"/>
                  <a:pt x="776" y="64"/>
                  <a:pt x="816" y="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58"/>
          <p:cNvSpPr/>
          <p:nvPr/>
        </p:nvSpPr>
        <p:spPr>
          <a:xfrm>
            <a:off x="7182000" y="3902760"/>
            <a:ext cx="1218960" cy="1142640"/>
          </a:xfrm>
          <a:custGeom>
            <a:avLst/>
            <a:gdLst/>
            <a:ahLst/>
            <a:rect l="l" t="t" r="r" b="b"/>
            <a:pathLst>
              <a:path w="768" h="720">
                <a:moveTo>
                  <a:pt x="768" y="720"/>
                </a:moveTo>
                <a:cubicBezTo>
                  <a:pt x="736" y="492"/>
                  <a:pt x="704" y="264"/>
                  <a:pt x="576" y="144"/>
                </a:cubicBezTo>
                <a:cubicBezTo>
                  <a:pt x="448" y="24"/>
                  <a:pt x="224" y="12"/>
                  <a:pt x="0" y="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59"/>
          <p:cNvSpPr/>
          <p:nvPr/>
        </p:nvSpPr>
        <p:spPr>
          <a:xfrm>
            <a:off x="6089760" y="3902760"/>
            <a:ext cx="1091880" cy="1142640"/>
          </a:xfrm>
          <a:custGeom>
            <a:avLst/>
            <a:gdLst/>
            <a:ahLst/>
            <a:rect l="l" t="t" r="r" b="b"/>
            <a:pathLst>
              <a:path w="688" h="720">
                <a:moveTo>
                  <a:pt x="688" y="0"/>
                </a:moveTo>
                <a:cubicBezTo>
                  <a:pt x="456" y="36"/>
                  <a:pt x="224" y="72"/>
                  <a:pt x="112" y="192"/>
                </a:cubicBezTo>
                <a:cubicBezTo>
                  <a:pt x="0" y="312"/>
                  <a:pt x="8" y="516"/>
                  <a:pt x="16" y="72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60"/>
          <p:cNvSpPr/>
          <p:nvPr/>
        </p:nvSpPr>
        <p:spPr>
          <a:xfrm>
            <a:off x="6114960" y="5045760"/>
            <a:ext cx="990360" cy="761760"/>
          </a:xfrm>
          <a:custGeom>
            <a:avLst/>
            <a:gdLst/>
            <a:ahLst/>
            <a:rect l="l" t="t" r="r" b="b"/>
            <a:pathLst>
              <a:path w="624" h="480">
                <a:moveTo>
                  <a:pt x="0" y="0"/>
                </a:moveTo>
                <a:cubicBezTo>
                  <a:pt x="20" y="152"/>
                  <a:pt x="40" y="304"/>
                  <a:pt x="144" y="384"/>
                </a:cubicBezTo>
                <a:cubicBezTo>
                  <a:pt x="248" y="464"/>
                  <a:pt x="436" y="472"/>
                  <a:pt x="624" y="48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61"/>
          <p:cNvSpPr/>
          <p:nvPr/>
        </p:nvSpPr>
        <p:spPr>
          <a:xfrm>
            <a:off x="6039000" y="4969440"/>
            <a:ext cx="151920" cy="15192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62"/>
          <p:cNvSpPr/>
          <p:nvPr/>
        </p:nvSpPr>
        <p:spPr>
          <a:xfrm>
            <a:off x="6724800" y="4588560"/>
            <a:ext cx="151920" cy="15192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63"/>
          <p:cNvSpPr/>
          <p:nvPr/>
        </p:nvSpPr>
        <p:spPr>
          <a:xfrm>
            <a:off x="8325000" y="4969440"/>
            <a:ext cx="151920" cy="15192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64"/>
          <p:cNvSpPr/>
          <p:nvPr/>
        </p:nvSpPr>
        <p:spPr>
          <a:xfrm>
            <a:off x="7029360" y="5731560"/>
            <a:ext cx="151920" cy="15192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65"/>
          <p:cNvSpPr/>
          <p:nvPr/>
        </p:nvSpPr>
        <p:spPr>
          <a:xfrm>
            <a:off x="7257960" y="4969440"/>
            <a:ext cx="151920" cy="15192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66"/>
          <p:cNvSpPr/>
          <p:nvPr/>
        </p:nvSpPr>
        <p:spPr>
          <a:xfrm>
            <a:off x="7639200" y="5122080"/>
            <a:ext cx="151920" cy="15192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67"/>
          <p:cNvSpPr/>
          <p:nvPr/>
        </p:nvSpPr>
        <p:spPr>
          <a:xfrm>
            <a:off x="7105680" y="3826440"/>
            <a:ext cx="151920" cy="15192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68"/>
          <p:cNvSpPr/>
          <p:nvPr/>
        </p:nvSpPr>
        <p:spPr>
          <a:xfrm>
            <a:off x="7257960" y="4436280"/>
            <a:ext cx="151920" cy="15192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69"/>
          <p:cNvSpPr/>
          <p:nvPr/>
        </p:nvSpPr>
        <p:spPr>
          <a:xfrm>
            <a:off x="6800760" y="5274360"/>
            <a:ext cx="151920" cy="15192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914400" y="91440"/>
            <a:ext cx="79592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Extended Graph 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691920" y="1188720"/>
            <a:ext cx="8726400" cy="274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Bring other graphs in this form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Do this by adding 4 vertices (</a:t>
            </a:r>
            <a:r>
              <a:rPr b="0" i="1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poles</a:t>
            </a: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)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Without creating a separating triangle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A extended graph corresponds to a certain corner assignment 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5852880" y="5252040"/>
            <a:ext cx="684720" cy="9986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4"/>
          <p:cNvSpPr/>
          <p:nvPr/>
        </p:nvSpPr>
        <p:spPr>
          <a:xfrm>
            <a:off x="6538680" y="5252040"/>
            <a:ext cx="684720" cy="9986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5"/>
          <p:cNvSpPr/>
          <p:nvPr/>
        </p:nvSpPr>
        <p:spPr>
          <a:xfrm>
            <a:off x="7224840" y="5252040"/>
            <a:ext cx="684720" cy="9986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6"/>
          <p:cNvSpPr/>
          <p:nvPr/>
        </p:nvSpPr>
        <p:spPr>
          <a:xfrm>
            <a:off x="6949800" y="4252680"/>
            <a:ext cx="959760" cy="9986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7"/>
          <p:cNvSpPr/>
          <p:nvPr/>
        </p:nvSpPr>
        <p:spPr>
          <a:xfrm>
            <a:off x="5852880" y="4252680"/>
            <a:ext cx="1096200" cy="9986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8"/>
          <p:cNvSpPr/>
          <p:nvPr/>
        </p:nvSpPr>
        <p:spPr>
          <a:xfrm>
            <a:off x="5441400" y="3919680"/>
            <a:ext cx="2879640" cy="332640"/>
          </a:xfrm>
          <a:prstGeom prst="rect">
            <a:avLst/>
          </a:prstGeom>
          <a:solidFill>
            <a:srgbClr val="7fc241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9"/>
          <p:cNvSpPr/>
          <p:nvPr/>
        </p:nvSpPr>
        <p:spPr>
          <a:xfrm>
            <a:off x="5441400" y="4252680"/>
            <a:ext cx="410760" cy="1998000"/>
          </a:xfrm>
          <a:prstGeom prst="rect">
            <a:avLst/>
          </a:prstGeom>
          <a:solidFill>
            <a:srgbClr val="7fc241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0"/>
          <p:cNvSpPr/>
          <p:nvPr/>
        </p:nvSpPr>
        <p:spPr>
          <a:xfrm>
            <a:off x="7910280" y="4252680"/>
            <a:ext cx="410760" cy="1998000"/>
          </a:xfrm>
          <a:prstGeom prst="rect">
            <a:avLst/>
          </a:prstGeom>
          <a:solidFill>
            <a:srgbClr val="7fc241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1"/>
          <p:cNvSpPr/>
          <p:nvPr/>
        </p:nvSpPr>
        <p:spPr>
          <a:xfrm>
            <a:off x="5441400" y="6251040"/>
            <a:ext cx="2879640" cy="332640"/>
          </a:xfrm>
          <a:prstGeom prst="rect">
            <a:avLst/>
          </a:prstGeom>
          <a:solidFill>
            <a:srgbClr val="7fc241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12"/>
          <p:cNvSpPr/>
          <p:nvPr/>
        </p:nvSpPr>
        <p:spPr>
          <a:xfrm flipH="1" flipV="1">
            <a:off x="2066400" y="5970240"/>
            <a:ext cx="305640" cy="6116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13"/>
          <p:cNvSpPr/>
          <p:nvPr/>
        </p:nvSpPr>
        <p:spPr>
          <a:xfrm flipV="1">
            <a:off x="2372040" y="5562360"/>
            <a:ext cx="102240" cy="1019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14"/>
          <p:cNvSpPr/>
          <p:nvPr/>
        </p:nvSpPr>
        <p:spPr>
          <a:xfrm flipH="1">
            <a:off x="1046880" y="5052960"/>
            <a:ext cx="917280" cy="5094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15"/>
          <p:cNvSpPr/>
          <p:nvPr/>
        </p:nvSpPr>
        <p:spPr>
          <a:xfrm>
            <a:off x="1046880" y="5562360"/>
            <a:ext cx="1019520" cy="407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16"/>
          <p:cNvSpPr/>
          <p:nvPr/>
        </p:nvSpPr>
        <p:spPr>
          <a:xfrm flipV="1">
            <a:off x="1964160" y="4033440"/>
            <a:ext cx="509760" cy="1019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Line 17"/>
          <p:cNvSpPr/>
          <p:nvPr/>
        </p:nvSpPr>
        <p:spPr>
          <a:xfrm>
            <a:off x="2474280" y="4033440"/>
            <a:ext cx="713160" cy="1019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Line 18"/>
          <p:cNvSpPr/>
          <p:nvPr/>
        </p:nvSpPr>
        <p:spPr>
          <a:xfrm flipH="1">
            <a:off x="2372040" y="5766480"/>
            <a:ext cx="815400" cy="8154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19"/>
          <p:cNvSpPr/>
          <p:nvPr/>
        </p:nvSpPr>
        <p:spPr>
          <a:xfrm flipV="1">
            <a:off x="3187440" y="5562360"/>
            <a:ext cx="917280" cy="2041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20"/>
          <p:cNvSpPr/>
          <p:nvPr/>
        </p:nvSpPr>
        <p:spPr>
          <a:xfrm flipH="1" flipV="1">
            <a:off x="3187440" y="5052960"/>
            <a:ext cx="917280" cy="5094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21"/>
          <p:cNvSpPr/>
          <p:nvPr/>
        </p:nvSpPr>
        <p:spPr>
          <a:xfrm>
            <a:off x="2372040" y="5562720"/>
            <a:ext cx="1731960" cy="1019160"/>
          </a:xfrm>
          <a:custGeom>
            <a:avLst/>
            <a:gdLst/>
            <a:ahLst/>
            <a:rect l="l" t="t" r="r" b="b"/>
            <a:pathLst>
              <a:path w="816" h="480">
                <a:moveTo>
                  <a:pt x="0" y="480"/>
                </a:moveTo>
                <a:cubicBezTo>
                  <a:pt x="220" y="472"/>
                  <a:pt x="440" y="464"/>
                  <a:pt x="576" y="384"/>
                </a:cubicBezTo>
                <a:cubicBezTo>
                  <a:pt x="712" y="304"/>
                  <a:pt x="776" y="64"/>
                  <a:pt x="816" y="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22"/>
          <p:cNvSpPr/>
          <p:nvPr/>
        </p:nvSpPr>
        <p:spPr>
          <a:xfrm>
            <a:off x="2474280" y="4034160"/>
            <a:ext cx="1630440" cy="1528200"/>
          </a:xfrm>
          <a:custGeom>
            <a:avLst/>
            <a:gdLst/>
            <a:ahLst/>
            <a:rect l="l" t="t" r="r" b="b"/>
            <a:pathLst>
              <a:path w="768" h="720">
                <a:moveTo>
                  <a:pt x="768" y="720"/>
                </a:moveTo>
                <a:cubicBezTo>
                  <a:pt x="736" y="492"/>
                  <a:pt x="704" y="264"/>
                  <a:pt x="576" y="144"/>
                </a:cubicBezTo>
                <a:cubicBezTo>
                  <a:pt x="448" y="24"/>
                  <a:pt x="224" y="12"/>
                  <a:pt x="0" y="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3"/>
          <p:cNvSpPr/>
          <p:nvPr/>
        </p:nvSpPr>
        <p:spPr>
          <a:xfrm>
            <a:off x="1013400" y="4034160"/>
            <a:ext cx="1460160" cy="1528200"/>
          </a:xfrm>
          <a:custGeom>
            <a:avLst/>
            <a:gdLst/>
            <a:ahLst/>
            <a:rect l="l" t="t" r="r" b="b"/>
            <a:pathLst>
              <a:path w="688" h="720">
                <a:moveTo>
                  <a:pt x="688" y="0"/>
                </a:moveTo>
                <a:cubicBezTo>
                  <a:pt x="456" y="36"/>
                  <a:pt x="224" y="72"/>
                  <a:pt x="112" y="192"/>
                </a:cubicBezTo>
                <a:cubicBezTo>
                  <a:pt x="0" y="312"/>
                  <a:pt x="8" y="516"/>
                  <a:pt x="16" y="72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4"/>
          <p:cNvSpPr/>
          <p:nvPr/>
        </p:nvSpPr>
        <p:spPr>
          <a:xfrm>
            <a:off x="1047600" y="5562720"/>
            <a:ext cx="1324440" cy="1019160"/>
          </a:xfrm>
          <a:custGeom>
            <a:avLst/>
            <a:gdLst/>
            <a:ahLst/>
            <a:rect l="l" t="t" r="r" b="b"/>
            <a:pathLst>
              <a:path w="624" h="480">
                <a:moveTo>
                  <a:pt x="0" y="0"/>
                </a:moveTo>
                <a:cubicBezTo>
                  <a:pt x="20" y="152"/>
                  <a:pt x="40" y="304"/>
                  <a:pt x="144" y="384"/>
                </a:cubicBezTo>
                <a:cubicBezTo>
                  <a:pt x="248" y="464"/>
                  <a:pt x="436" y="472"/>
                  <a:pt x="624" y="48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5"/>
          <p:cNvSpPr/>
          <p:nvPr/>
        </p:nvSpPr>
        <p:spPr>
          <a:xfrm>
            <a:off x="945360" y="5460840"/>
            <a:ext cx="203040" cy="203040"/>
          </a:xfrm>
          <a:prstGeom prst="ellipse">
            <a:avLst/>
          </a:prstGeom>
          <a:solidFill>
            <a:srgbClr val="7fc241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6"/>
          <p:cNvSpPr/>
          <p:nvPr/>
        </p:nvSpPr>
        <p:spPr>
          <a:xfrm>
            <a:off x="4003200" y="5460840"/>
            <a:ext cx="203040" cy="203040"/>
          </a:xfrm>
          <a:prstGeom prst="ellipse">
            <a:avLst/>
          </a:prstGeom>
          <a:solidFill>
            <a:srgbClr val="7fc241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7"/>
          <p:cNvSpPr/>
          <p:nvPr/>
        </p:nvSpPr>
        <p:spPr>
          <a:xfrm>
            <a:off x="2270520" y="6480000"/>
            <a:ext cx="203040" cy="203400"/>
          </a:xfrm>
          <a:prstGeom prst="ellipse">
            <a:avLst/>
          </a:prstGeom>
          <a:solidFill>
            <a:srgbClr val="7fc241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8"/>
          <p:cNvSpPr/>
          <p:nvPr/>
        </p:nvSpPr>
        <p:spPr>
          <a:xfrm>
            <a:off x="2372040" y="3931920"/>
            <a:ext cx="203400" cy="203040"/>
          </a:xfrm>
          <a:prstGeom prst="ellipse">
            <a:avLst/>
          </a:prstGeom>
          <a:solidFill>
            <a:srgbClr val="7fc241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Line 29"/>
          <p:cNvSpPr/>
          <p:nvPr/>
        </p:nvSpPr>
        <p:spPr>
          <a:xfrm flipH="1">
            <a:off x="2066400" y="5562360"/>
            <a:ext cx="407880" cy="407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Line 30"/>
          <p:cNvSpPr/>
          <p:nvPr/>
        </p:nvSpPr>
        <p:spPr>
          <a:xfrm flipH="1" flipV="1">
            <a:off x="1964160" y="5052960"/>
            <a:ext cx="102240" cy="917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31"/>
          <p:cNvSpPr/>
          <p:nvPr/>
        </p:nvSpPr>
        <p:spPr>
          <a:xfrm flipH="1" flipV="1">
            <a:off x="1964160" y="5052960"/>
            <a:ext cx="509760" cy="5094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32"/>
          <p:cNvSpPr/>
          <p:nvPr/>
        </p:nvSpPr>
        <p:spPr>
          <a:xfrm flipH="1">
            <a:off x="1964160" y="5052960"/>
            <a:ext cx="122292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33"/>
          <p:cNvSpPr/>
          <p:nvPr/>
        </p:nvSpPr>
        <p:spPr>
          <a:xfrm flipH="1">
            <a:off x="2474280" y="5052960"/>
            <a:ext cx="713160" cy="5094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34"/>
          <p:cNvSpPr/>
          <p:nvPr/>
        </p:nvSpPr>
        <p:spPr>
          <a:xfrm>
            <a:off x="2474280" y="5562360"/>
            <a:ext cx="713160" cy="2041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35"/>
          <p:cNvSpPr/>
          <p:nvPr/>
        </p:nvSpPr>
        <p:spPr>
          <a:xfrm flipV="1">
            <a:off x="3187440" y="5052960"/>
            <a:ext cx="360" cy="713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6"/>
          <p:cNvSpPr/>
          <p:nvPr/>
        </p:nvSpPr>
        <p:spPr>
          <a:xfrm>
            <a:off x="2372040" y="5460840"/>
            <a:ext cx="203400" cy="20304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7"/>
          <p:cNvSpPr/>
          <p:nvPr/>
        </p:nvSpPr>
        <p:spPr>
          <a:xfrm>
            <a:off x="3085560" y="5664960"/>
            <a:ext cx="203400" cy="20304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8"/>
          <p:cNvSpPr/>
          <p:nvPr/>
        </p:nvSpPr>
        <p:spPr>
          <a:xfrm>
            <a:off x="3085560" y="4951440"/>
            <a:ext cx="203400" cy="20304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9"/>
          <p:cNvSpPr/>
          <p:nvPr/>
        </p:nvSpPr>
        <p:spPr>
          <a:xfrm>
            <a:off x="1964880" y="5868720"/>
            <a:ext cx="203040" cy="20304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40"/>
          <p:cNvSpPr/>
          <p:nvPr/>
        </p:nvSpPr>
        <p:spPr>
          <a:xfrm>
            <a:off x="1862640" y="4951440"/>
            <a:ext cx="203400" cy="20304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41"/>
          <p:cNvSpPr/>
          <p:nvPr/>
        </p:nvSpPr>
        <p:spPr>
          <a:xfrm>
            <a:off x="2371680" y="5461200"/>
            <a:ext cx="203400" cy="20304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42"/>
          <p:cNvSpPr/>
          <p:nvPr/>
        </p:nvSpPr>
        <p:spPr>
          <a:xfrm>
            <a:off x="3085200" y="5665320"/>
            <a:ext cx="203400" cy="20304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43"/>
          <p:cNvSpPr/>
          <p:nvPr/>
        </p:nvSpPr>
        <p:spPr>
          <a:xfrm>
            <a:off x="3085200" y="4951800"/>
            <a:ext cx="203400" cy="20304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44"/>
          <p:cNvSpPr/>
          <p:nvPr/>
        </p:nvSpPr>
        <p:spPr>
          <a:xfrm>
            <a:off x="1964520" y="5869080"/>
            <a:ext cx="203040" cy="20304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45"/>
          <p:cNvSpPr/>
          <p:nvPr/>
        </p:nvSpPr>
        <p:spPr>
          <a:xfrm>
            <a:off x="1862280" y="4951800"/>
            <a:ext cx="203400" cy="20304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46"/>
          <p:cNvSpPr/>
          <p:nvPr/>
        </p:nvSpPr>
        <p:spPr>
          <a:xfrm flipH="1">
            <a:off x="2066040" y="5562720"/>
            <a:ext cx="407880" cy="407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Line 47"/>
          <p:cNvSpPr/>
          <p:nvPr/>
        </p:nvSpPr>
        <p:spPr>
          <a:xfrm flipH="1" flipV="1">
            <a:off x="1963800" y="5053320"/>
            <a:ext cx="102240" cy="917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Line 48"/>
          <p:cNvSpPr/>
          <p:nvPr/>
        </p:nvSpPr>
        <p:spPr>
          <a:xfrm flipH="1">
            <a:off x="1963800" y="5053320"/>
            <a:ext cx="122292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Line 49"/>
          <p:cNvSpPr/>
          <p:nvPr/>
        </p:nvSpPr>
        <p:spPr>
          <a:xfrm flipH="1">
            <a:off x="2473920" y="5053320"/>
            <a:ext cx="713160" cy="5094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50"/>
          <p:cNvSpPr/>
          <p:nvPr/>
        </p:nvSpPr>
        <p:spPr>
          <a:xfrm>
            <a:off x="2473920" y="5562720"/>
            <a:ext cx="713160" cy="2041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51"/>
          <p:cNvSpPr/>
          <p:nvPr/>
        </p:nvSpPr>
        <p:spPr>
          <a:xfrm flipV="1">
            <a:off x="3187080" y="5053320"/>
            <a:ext cx="360" cy="713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52"/>
          <p:cNvSpPr/>
          <p:nvPr/>
        </p:nvSpPr>
        <p:spPr>
          <a:xfrm>
            <a:off x="2371320" y="5461560"/>
            <a:ext cx="203400" cy="20304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53"/>
          <p:cNvSpPr/>
          <p:nvPr/>
        </p:nvSpPr>
        <p:spPr>
          <a:xfrm>
            <a:off x="3084840" y="5665680"/>
            <a:ext cx="203400" cy="20304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54"/>
          <p:cNvSpPr/>
          <p:nvPr/>
        </p:nvSpPr>
        <p:spPr>
          <a:xfrm>
            <a:off x="3084840" y="4952160"/>
            <a:ext cx="203400" cy="20304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55"/>
          <p:cNvSpPr/>
          <p:nvPr/>
        </p:nvSpPr>
        <p:spPr>
          <a:xfrm>
            <a:off x="1964160" y="5869440"/>
            <a:ext cx="203040" cy="20304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56"/>
          <p:cNvSpPr/>
          <p:nvPr/>
        </p:nvSpPr>
        <p:spPr>
          <a:xfrm>
            <a:off x="1861920" y="4952160"/>
            <a:ext cx="203400" cy="20304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Line 57"/>
          <p:cNvSpPr/>
          <p:nvPr/>
        </p:nvSpPr>
        <p:spPr>
          <a:xfrm flipH="1" flipV="1">
            <a:off x="7600320" y="1175040"/>
            <a:ext cx="509760" cy="5094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58"/>
          <p:cNvSpPr/>
          <p:nvPr/>
        </p:nvSpPr>
        <p:spPr>
          <a:xfrm flipH="1">
            <a:off x="7702200" y="1684800"/>
            <a:ext cx="407880" cy="407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59"/>
          <p:cNvSpPr/>
          <p:nvPr/>
        </p:nvSpPr>
        <p:spPr>
          <a:xfrm flipH="1" flipV="1">
            <a:off x="7599960" y="1175400"/>
            <a:ext cx="102240" cy="917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60"/>
          <p:cNvSpPr/>
          <p:nvPr/>
        </p:nvSpPr>
        <p:spPr>
          <a:xfrm flipH="1">
            <a:off x="7599960" y="1175400"/>
            <a:ext cx="122292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Line 61"/>
          <p:cNvSpPr/>
          <p:nvPr/>
        </p:nvSpPr>
        <p:spPr>
          <a:xfrm flipH="1">
            <a:off x="8110080" y="1175400"/>
            <a:ext cx="713160" cy="5094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Line 62"/>
          <p:cNvSpPr/>
          <p:nvPr/>
        </p:nvSpPr>
        <p:spPr>
          <a:xfrm>
            <a:off x="8110080" y="1684800"/>
            <a:ext cx="713160" cy="2041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63"/>
          <p:cNvSpPr/>
          <p:nvPr/>
        </p:nvSpPr>
        <p:spPr>
          <a:xfrm flipV="1">
            <a:off x="8823240" y="1175400"/>
            <a:ext cx="360" cy="713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64"/>
          <p:cNvSpPr/>
          <p:nvPr/>
        </p:nvSpPr>
        <p:spPr>
          <a:xfrm>
            <a:off x="8007480" y="1583640"/>
            <a:ext cx="203400" cy="20304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65"/>
          <p:cNvSpPr/>
          <p:nvPr/>
        </p:nvSpPr>
        <p:spPr>
          <a:xfrm>
            <a:off x="8721000" y="1787760"/>
            <a:ext cx="203400" cy="20304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66"/>
          <p:cNvSpPr/>
          <p:nvPr/>
        </p:nvSpPr>
        <p:spPr>
          <a:xfrm>
            <a:off x="8721000" y="1074240"/>
            <a:ext cx="203400" cy="20304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67"/>
          <p:cNvSpPr/>
          <p:nvPr/>
        </p:nvSpPr>
        <p:spPr>
          <a:xfrm>
            <a:off x="7600320" y="1991520"/>
            <a:ext cx="203040" cy="20304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68"/>
          <p:cNvSpPr/>
          <p:nvPr/>
        </p:nvSpPr>
        <p:spPr>
          <a:xfrm>
            <a:off x="7498080" y="1074240"/>
            <a:ext cx="203400" cy="20304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914400" y="91440"/>
            <a:ext cx="79592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Extended Graphs do not fix layout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1081080" y="3426120"/>
            <a:ext cx="463320" cy="8283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3"/>
          <p:cNvSpPr/>
          <p:nvPr/>
        </p:nvSpPr>
        <p:spPr>
          <a:xfrm>
            <a:off x="1544760" y="3426120"/>
            <a:ext cx="463320" cy="8283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4"/>
          <p:cNvSpPr/>
          <p:nvPr/>
        </p:nvSpPr>
        <p:spPr>
          <a:xfrm>
            <a:off x="2008080" y="3426120"/>
            <a:ext cx="461520" cy="8283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5"/>
          <p:cNvSpPr/>
          <p:nvPr/>
        </p:nvSpPr>
        <p:spPr>
          <a:xfrm>
            <a:off x="1822320" y="2597400"/>
            <a:ext cx="647280" cy="8283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6"/>
          <p:cNvSpPr/>
          <p:nvPr/>
        </p:nvSpPr>
        <p:spPr>
          <a:xfrm>
            <a:off x="1081080" y="2597400"/>
            <a:ext cx="740880" cy="8283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7"/>
          <p:cNvSpPr/>
          <p:nvPr/>
        </p:nvSpPr>
        <p:spPr>
          <a:xfrm>
            <a:off x="803160" y="2321280"/>
            <a:ext cx="1944360" cy="275760"/>
          </a:xfrm>
          <a:prstGeom prst="rect">
            <a:avLst/>
          </a:prstGeom>
          <a:solidFill>
            <a:srgbClr val="7fc241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8"/>
          <p:cNvSpPr/>
          <p:nvPr/>
        </p:nvSpPr>
        <p:spPr>
          <a:xfrm>
            <a:off x="803160" y="2597400"/>
            <a:ext cx="277560" cy="1657080"/>
          </a:xfrm>
          <a:prstGeom prst="rect">
            <a:avLst/>
          </a:prstGeom>
          <a:solidFill>
            <a:srgbClr val="7fc241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9"/>
          <p:cNvSpPr/>
          <p:nvPr/>
        </p:nvSpPr>
        <p:spPr>
          <a:xfrm>
            <a:off x="2470320" y="2597400"/>
            <a:ext cx="277560" cy="1657080"/>
          </a:xfrm>
          <a:prstGeom prst="rect">
            <a:avLst/>
          </a:prstGeom>
          <a:solidFill>
            <a:srgbClr val="7fc241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0"/>
          <p:cNvSpPr/>
          <p:nvPr/>
        </p:nvSpPr>
        <p:spPr>
          <a:xfrm>
            <a:off x="803160" y="4254840"/>
            <a:ext cx="1944360" cy="275760"/>
          </a:xfrm>
          <a:prstGeom prst="rect">
            <a:avLst/>
          </a:prstGeom>
          <a:solidFill>
            <a:srgbClr val="7fc241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11"/>
          <p:cNvSpPr/>
          <p:nvPr/>
        </p:nvSpPr>
        <p:spPr>
          <a:xfrm>
            <a:off x="6673680" y="3426120"/>
            <a:ext cx="461520" cy="8283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12"/>
          <p:cNvSpPr/>
          <p:nvPr/>
        </p:nvSpPr>
        <p:spPr>
          <a:xfrm>
            <a:off x="7135920" y="3426120"/>
            <a:ext cx="371160" cy="8283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3"/>
          <p:cNvSpPr/>
          <p:nvPr/>
        </p:nvSpPr>
        <p:spPr>
          <a:xfrm>
            <a:off x="7507440" y="3610440"/>
            <a:ext cx="555120" cy="6440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4"/>
          <p:cNvSpPr/>
          <p:nvPr/>
        </p:nvSpPr>
        <p:spPr>
          <a:xfrm>
            <a:off x="7507440" y="2597400"/>
            <a:ext cx="555120" cy="101232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15"/>
          <p:cNvSpPr/>
          <p:nvPr/>
        </p:nvSpPr>
        <p:spPr>
          <a:xfrm>
            <a:off x="6673680" y="2597400"/>
            <a:ext cx="833040" cy="82836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16"/>
          <p:cNvSpPr/>
          <p:nvPr/>
        </p:nvSpPr>
        <p:spPr>
          <a:xfrm>
            <a:off x="6396120" y="2321280"/>
            <a:ext cx="1944360" cy="275760"/>
          </a:xfrm>
          <a:prstGeom prst="rect">
            <a:avLst/>
          </a:prstGeom>
          <a:solidFill>
            <a:srgbClr val="7fc241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17"/>
          <p:cNvSpPr/>
          <p:nvPr/>
        </p:nvSpPr>
        <p:spPr>
          <a:xfrm>
            <a:off x="6396120" y="2597400"/>
            <a:ext cx="277560" cy="1657080"/>
          </a:xfrm>
          <a:prstGeom prst="rect">
            <a:avLst/>
          </a:prstGeom>
          <a:solidFill>
            <a:srgbClr val="7fc241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18"/>
          <p:cNvSpPr/>
          <p:nvPr/>
        </p:nvSpPr>
        <p:spPr>
          <a:xfrm>
            <a:off x="8062920" y="2597400"/>
            <a:ext cx="277560" cy="1657080"/>
          </a:xfrm>
          <a:prstGeom prst="rect">
            <a:avLst/>
          </a:prstGeom>
          <a:solidFill>
            <a:srgbClr val="7fc241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19"/>
          <p:cNvSpPr/>
          <p:nvPr/>
        </p:nvSpPr>
        <p:spPr>
          <a:xfrm>
            <a:off x="6396120" y="4254840"/>
            <a:ext cx="1944360" cy="275760"/>
          </a:xfrm>
          <a:prstGeom prst="rect">
            <a:avLst/>
          </a:prstGeom>
          <a:solidFill>
            <a:srgbClr val="7fc241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20"/>
          <p:cNvSpPr/>
          <p:nvPr/>
        </p:nvSpPr>
        <p:spPr>
          <a:xfrm flipH="1" flipV="1">
            <a:off x="4190760" y="3922920"/>
            <a:ext cx="228600" cy="4572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Line 21"/>
          <p:cNvSpPr/>
          <p:nvPr/>
        </p:nvSpPr>
        <p:spPr>
          <a:xfrm flipV="1">
            <a:off x="4419360" y="3618000"/>
            <a:ext cx="76320" cy="7621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22"/>
          <p:cNvSpPr/>
          <p:nvPr/>
        </p:nvSpPr>
        <p:spPr>
          <a:xfrm flipH="1">
            <a:off x="3429000" y="3237120"/>
            <a:ext cx="685800" cy="380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Line 23"/>
          <p:cNvSpPr/>
          <p:nvPr/>
        </p:nvSpPr>
        <p:spPr>
          <a:xfrm>
            <a:off x="3429000" y="3618000"/>
            <a:ext cx="761760" cy="3049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Line 24"/>
          <p:cNvSpPr/>
          <p:nvPr/>
        </p:nvSpPr>
        <p:spPr>
          <a:xfrm flipV="1">
            <a:off x="4114800" y="2475000"/>
            <a:ext cx="380880" cy="7621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25"/>
          <p:cNvSpPr/>
          <p:nvPr/>
        </p:nvSpPr>
        <p:spPr>
          <a:xfrm>
            <a:off x="4495680" y="2475000"/>
            <a:ext cx="533520" cy="7621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26"/>
          <p:cNvSpPr/>
          <p:nvPr/>
        </p:nvSpPr>
        <p:spPr>
          <a:xfrm flipH="1">
            <a:off x="4419360" y="3770640"/>
            <a:ext cx="609840" cy="609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Line 27"/>
          <p:cNvSpPr/>
          <p:nvPr/>
        </p:nvSpPr>
        <p:spPr>
          <a:xfrm flipV="1">
            <a:off x="5029200" y="3618000"/>
            <a:ext cx="685800" cy="1526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28"/>
          <p:cNvSpPr/>
          <p:nvPr/>
        </p:nvSpPr>
        <p:spPr>
          <a:xfrm flipH="1" flipV="1">
            <a:off x="5029200" y="3237120"/>
            <a:ext cx="685800" cy="380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29"/>
          <p:cNvSpPr/>
          <p:nvPr/>
        </p:nvSpPr>
        <p:spPr>
          <a:xfrm>
            <a:off x="4419720" y="3618360"/>
            <a:ext cx="1294920" cy="761760"/>
          </a:xfrm>
          <a:custGeom>
            <a:avLst/>
            <a:gdLst/>
            <a:ahLst/>
            <a:rect l="l" t="t" r="r" b="b"/>
            <a:pathLst>
              <a:path w="816" h="480">
                <a:moveTo>
                  <a:pt x="0" y="480"/>
                </a:moveTo>
                <a:cubicBezTo>
                  <a:pt x="220" y="472"/>
                  <a:pt x="440" y="464"/>
                  <a:pt x="576" y="384"/>
                </a:cubicBezTo>
                <a:cubicBezTo>
                  <a:pt x="712" y="304"/>
                  <a:pt x="776" y="64"/>
                  <a:pt x="816" y="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30"/>
          <p:cNvSpPr/>
          <p:nvPr/>
        </p:nvSpPr>
        <p:spPr>
          <a:xfrm>
            <a:off x="4495680" y="2475360"/>
            <a:ext cx="1218960" cy="1142640"/>
          </a:xfrm>
          <a:custGeom>
            <a:avLst/>
            <a:gdLst/>
            <a:ahLst/>
            <a:rect l="l" t="t" r="r" b="b"/>
            <a:pathLst>
              <a:path w="768" h="720">
                <a:moveTo>
                  <a:pt x="768" y="720"/>
                </a:moveTo>
                <a:cubicBezTo>
                  <a:pt x="736" y="492"/>
                  <a:pt x="704" y="264"/>
                  <a:pt x="576" y="144"/>
                </a:cubicBezTo>
                <a:cubicBezTo>
                  <a:pt x="448" y="24"/>
                  <a:pt x="224" y="12"/>
                  <a:pt x="0" y="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31"/>
          <p:cNvSpPr/>
          <p:nvPr/>
        </p:nvSpPr>
        <p:spPr>
          <a:xfrm>
            <a:off x="3403440" y="2475360"/>
            <a:ext cx="1091880" cy="1142640"/>
          </a:xfrm>
          <a:custGeom>
            <a:avLst/>
            <a:gdLst/>
            <a:ahLst/>
            <a:rect l="l" t="t" r="r" b="b"/>
            <a:pathLst>
              <a:path w="688" h="720">
                <a:moveTo>
                  <a:pt x="688" y="0"/>
                </a:moveTo>
                <a:cubicBezTo>
                  <a:pt x="456" y="36"/>
                  <a:pt x="224" y="72"/>
                  <a:pt x="112" y="192"/>
                </a:cubicBezTo>
                <a:cubicBezTo>
                  <a:pt x="0" y="312"/>
                  <a:pt x="8" y="516"/>
                  <a:pt x="16" y="72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32"/>
          <p:cNvSpPr/>
          <p:nvPr/>
        </p:nvSpPr>
        <p:spPr>
          <a:xfrm>
            <a:off x="3429000" y="3618360"/>
            <a:ext cx="990360" cy="761760"/>
          </a:xfrm>
          <a:custGeom>
            <a:avLst/>
            <a:gdLst/>
            <a:ahLst/>
            <a:rect l="l" t="t" r="r" b="b"/>
            <a:pathLst>
              <a:path w="624" h="480">
                <a:moveTo>
                  <a:pt x="0" y="0"/>
                </a:moveTo>
                <a:cubicBezTo>
                  <a:pt x="20" y="152"/>
                  <a:pt x="40" y="304"/>
                  <a:pt x="144" y="384"/>
                </a:cubicBezTo>
                <a:cubicBezTo>
                  <a:pt x="248" y="464"/>
                  <a:pt x="436" y="472"/>
                  <a:pt x="624" y="480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33"/>
          <p:cNvSpPr/>
          <p:nvPr/>
        </p:nvSpPr>
        <p:spPr>
          <a:xfrm>
            <a:off x="3352680" y="3542040"/>
            <a:ext cx="151920" cy="151920"/>
          </a:xfrm>
          <a:prstGeom prst="ellipse">
            <a:avLst/>
          </a:prstGeom>
          <a:solidFill>
            <a:srgbClr val="7fc241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34"/>
          <p:cNvSpPr/>
          <p:nvPr/>
        </p:nvSpPr>
        <p:spPr>
          <a:xfrm>
            <a:off x="5638680" y="3542040"/>
            <a:ext cx="151920" cy="151920"/>
          </a:xfrm>
          <a:prstGeom prst="ellipse">
            <a:avLst/>
          </a:prstGeom>
          <a:solidFill>
            <a:srgbClr val="7fc241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35"/>
          <p:cNvSpPr/>
          <p:nvPr/>
        </p:nvSpPr>
        <p:spPr>
          <a:xfrm>
            <a:off x="4343400" y="4304160"/>
            <a:ext cx="151920" cy="151920"/>
          </a:xfrm>
          <a:prstGeom prst="ellipse">
            <a:avLst/>
          </a:prstGeom>
          <a:solidFill>
            <a:srgbClr val="7fc241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36"/>
          <p:cNvSpPr/>
          <p:nvPr/>
        </p:nvSpPr>
        <p:spPr>
          <a:xfrm>
            <a:off x="4419720" y="2399040"/>
            <a:ext cx="151920" cy="151920"/>
          </a:xfrm>
          <a:prstGeom prst="ellipse">
            <a:avLst/>
          </a:prstGeom>
          <a:solidFill>
            <a:srgbClr val="7fc241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Line 37"/>
          <p:cNvSpPr/>
          <p:nvPr/>
        </p:nvSpPr>
        <p:spPr>
          <a:xfrm flipH="1">
            <a:off x="4190760" y="3618000"/>
            <a:ext cx="304920" cy="3049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Line 38"/>
          <p:cNvSpPr/>
          <p:nvPr/>
        </p:nvSpPr>
        <p:spPr>
          <a:xfrm flipH="1" flipV="1">
            <a:off x="4114800" y="3237120"/>
            <a:ext cx="75960" cy="6858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Line 39"/>
          <p:cNvSpPr/>
          <p:nvPr/>
        </p:nvSpPr>
        <p:spPr>
          <a:xfrm flipH="1" flipV="1">
            <a:off x="4114800" y="3237120"/>
            <a:ext cx="380880" cy="380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Line 40"/>
          <p:cNvSpPr/>
          <p:nvPr/>
        </p:nvSpPr>
        <p:spPr>
          <a:xfrm flipH="1">
            <a:off x="4114800" y="3237120"/>
            <a:ext cx="9144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41"/>
          <p:cNvSpPr/>
          <p:nvPr/>
        </p:nvSpPr>
        <p:spPr>
          <a:xfrm flipH="1">
            <a:off x="4495680" y="3237120"/>
            <a:ext cx="533520" cy="380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42"/>
          <p:cNvSpPr/>
          <p:nvPr/>
        </p:nvSpPr>
        <p:spPr>
          <a:xfrm>
            <a:off x="4495680" y="3618000"/>
            <a:ext cx="533520" cy="1526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43"/>
          <p:cNvSpPr/>
          <p:nvPr/>
        </p:nvSpPr>
        <p:spPr>
          <a:xfrm flipV="1">
            <a:off x="5029200" y="3237120"/>
            <a:ext cx="360" cy="533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44"/>
          <p:cNvSpPr/>
          <p:nvPr/>
        </p:nvSpPr>
        <p:spPr>
          <a:xfrm>
            <a:off x="4419720" y="3542040"/>
            <a:ext cx="151920" cy="15192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45"/>
          <p:cNvSpPr/>
          <p:nvPr/>
        </p:nvSpPr>
        <p:spPr>
          <a:xfrm>
            <a:off x="4952880" y="3694320"/>
            <a:ext cx="151920" cy="15192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46"/>
          <p:cNvSpPr/>
          <p:nvPr/>
        </p:nvSpPr>
        <p:spPr>
          <a:xfrm>
            <a:off x="4952880" y="3161160"/>
            <a:ext cx="151920" cy="15192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47"/>
          <p:cNvSpPr/>
          <p:nvPr/>
        </p:nvSpPr>
        <p:spPr>
          <a:xfrm>
            <a:off x="4114800" y="3846960"/>
            <a:ext cx="151920" cy="15192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48"/>
          <p:cNvSpPr/>
          <p:nvPr/>
        </p:nvSpPr>
        <p:spPr>
          <a:xfrm>
            <a:off x="4038480" y="3161160"/>
            <a:ext cx="151920" cy="151920"/>
          </a:xfrm>
          <a:prstGeom prst="ellipse">
            <a:avLst/>
          </a:prstGeom>
          <a:solidFill>
            <a:srgbClr val="f8f8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914400" y="91440"/>
            <a:ext cx="79592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Regular edge labeling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438" name="TextShape 2"/>
          <p:cNvSpPr txBox="1"/>
          <p:nvPr/>
        </p:nvSpPr>
        <p:spPr>
          <a:xfrm>
            <a:off x="691920" y="1188720"/>
            <a:ext cx="8634960" cy="268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Oriented coloring of the extended graph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Exterior vertex condition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Interior vertex condition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pic>
        <p:nvPicPr>
          <p:cNvPr id="439" name="" descr=""/>
          <p:cNvPicPr/>
          <p:nvPr/>
        </p:nvPicPr>
        <p:blipFill>
          <a:blip r:embed="rId1"/>
          <a:stretch/>
        </p:blipFill>
        <p:spPr>
          <a:xfrm>
            <a:off x="5920200" y="4124520"/>
            <a:ext cx="2690280" cy="2680920"/>
          </a:xfrm>
          <a:prstGeom prst="rect">
            <a:avLst/>
          </a:prstGeom>
          <a:ln>
            <a:noFill/>
          </a:ln>
        </p:spPr>
      </p:pic>
      <p:pic>
        <p:nvPicPr>
          <p:cNvPr id="440" name="" descr=""/>
          <p:cNvPicPr/>
          <p:nvPr/>
        </p:nvPicPr>
        <p:blipFill>
          <a:blip r:embed="rId2"/>
          <a:stretch/>
        </p:blipFill>
        <p:spPr>
          <a:xfrm>
            <a:off x="1403640" y="4124520"/>
            <a:ext cx="2817360" cy="2680920"/>
          </a:xfrm>
          <a:prstGeom prst="rect">
            <a:avLst/>
          </a:prstGeom>
          <a:ln>
            <a:noFill/>
          </a:ln>
        </p:spPr>
      </p:pic>
      <p:pic>
        <p:nvPicPr>
          <p:cNvPr id="441" name="" descr=""/>
          <p:cNvPicPr/>
          <p:nvPr/>
        </p:nvPicPr>
        <p:blipFill>
          <a:blip r:embed="rId3"/>
          <a:stretch/>
        </p:blipFill>
        <p:spPr>
          <a:xfrm>
            <a:off x="825120" y="3309480"/>
            <a:ext cx="4295520" cy="40874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914400" y="91440"/>
            <a:ext cx="79592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Regular edge labeling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691920" y="1188720"/>
            <a:ext cx="8690760" cy="562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Corresponds to a equivalence class of layouts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Red: Vertical adjacency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Blue: Horizontal adjacency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 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2687760" y="3786120"/>
            <a:ext cx="3225240" cy="2579400"/>
          </a:xfrm>
          <a:prstGeom prst="rect">
            <a:avLst/>
          </a:prstGeom>
          <a:noFill/>
          <a:ln w="284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"/>
          <p:cNvSpPr/>
          <p:nvPr/>
        </p:nvSpPr>
        <p:spPr>
          <a:xfrm>
            <a:off x="2687760" y="5721840"/>
            <a:ext cx="1289880" cy="644040"/>
          </a:xfrm>
          <a:prstGeom prst="rect">
            <a:avLst/>
          </a:prstGeom>
          <a:noFill/>
          <a:ln w="284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5"/>
          <p:cNvSpPr/>
          <p:nvPr/>
        </p:nvSpPr>
        <p:spPr>
          <a:xfrm>
            <a:off x="2687760" y="3786120"/>
            <a:ext cx="644040" cy="1935360"/>
          </a:xfrm>
          <a:prstGeom prst="rect">
            <a:avLst/>
          </a:prstGeom>
          <a:noFill/>
          <a:ln w="284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6"/>
          <p:cNvSpPr/>
          <p:nvPr/>
        </p:nvSpPr>
        <p:spPr>
          <a:xfrm>
            <a:off x="3331800" y="5076000"/>
            <a:ext cx="645480" cy="645480"/>
          </a:xfrm>
          <a:prstGeom prst="rect">
            <a:avLst/>
          </a:prstGeom>
          <a:noFill/>
          <a:ln w="284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7"/>
          <p:cNvSpPr/>
          <p:nvPr/>
        </p:nvSpPr>
        <p:spPr>
          <a:xfrm>
            <a:off x="3977640" y="5076000"/>
            <a:ext cx="644040" cy="1289880"/>
          </a:xfrm>
          <a:prstGeom prst="rect">
            <a:avLst/>
          </a:prstGeom>
          <a:noFill/>
          <a:ln w="284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8"/>
          <p:cNvSpPr/>
          <p:nvPr/>
        </p:nvSpPr>
        <p:spPr>
          <a:xfrm>
            <a:off x="4622040" y="4430520"/>
            <a:ext cx="645120" cy="1935360"/>
          </a:xfrm>
          <a:prstGeom prst="rect">
            <a:avLst/>
          </a:prstGeom>
          <a:noFill/>
          <a:ln w="284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9"/>
          <p:cNvSpPr/>
          <p:nvPr/>
        </p:nvSpPr>
        <p:spPr>
          <a:xfrm>
            <a:off x="5267520" y="3786120"/>
            <a:ext cx="645480" cy="2579400"/>
          </a:xfrm>
          <a:prstGeom prst="rect">
            <a:avLst/>
          </a:prstGeom>
          <a:noFill/>
          <a:ln w="284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10"/>
          <p:cNvSpPr/>
          <p:nvPr/>
        </p:nvSpPr>
        <p:spPr>
          <a:xfrm>
            <a:off x="3331800" y="4430520"/>
            <a:ext cx="1289880" cy="645120"/>
          </a:xfrm>
          <a:prstGeom prst="rect">
            <a:avLst/>
          </a:prstGeom>
          <a:noFill/>
          <a:ln w="284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11"/>
          <p:cNvSpPr/>
          <p:nvPr/>
        </p:nvSpPr>
        <p:spPr>
          <a:xfrm>
            <a:off x="3977640" y="3786120"/>
            <a:ext cx="1289520" cy="644040"/>
          </a:xfrm>
          <a:prstGeom prst="rect">
            <a:avLst/>
          </a:prstGeom>
          <a:noFill/>
          <a:ln w="284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12"/>
          <p:cNvSpPr/>
          <p:nvPr/>
        </p:nvSpPr>
        <p:spPr>
          <a:xfrm>
            <a:off x="2834280" y="4943880"/>
            <a:ext cx="501840" cy="1138680"/>
          </a:xfrm>
          <a:custGeom>
            <a:avLst/>
            <a:gdLst/>
            <a:ahLst/>
            <a:rect l="l" t="t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440">
            <a:solidFill>
              <a:srgbClr val="d6004a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13"/>
          <p:cNvSpPr/>
          <p:nvPr/>
        </p:nvSpPr>
        <p:spPr>
          <a:xfrm>
            <a:off x="3326400" y="5551200"/>
            <a:ext cx="318240" cy="531360"/>
          </a:xfrm>
          <a:custGeom>
            <a:avLst/>
            <a:gdLst/>
            <a:ahLst/>
            <a:rect l="l" t="t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440">
            <a:solidFill>
              <a:srgbClr val="d6004a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14"/>
          <p:cNvSpPr/>
          <p:nvPr/>
        </p:nvSpPr>
        <p:spPr>
          <a:xfrm>
            <a:off x="4719960" y="4231080"/>
            <a:ext cx="491760" cy="1222560"/>
          </a:xfrm>
          <a:custGeom>
            <a:avLst/>
            <a:gdLst/>
            <a:ahLst/>
            <a:rect l="l" t="t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440">
            <a:solidFill>
              <a:srgbClr val="d6004a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15"/>
          <p:cNvSpPr/>
          <p:nvPr/>
        </p:nvSpPr>
        <p:spPr>
          <a:xfrm>
            <a:off x="3336120" y="5912280"/>
            <a:ext cx="946800" cy="272880"/>
          </a:xfrm>
          <a:custGeom>
            <a:avLst/>
            <a:gdLst/>
            <a:ahLst/>
            <a:rect l="l" t="t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440">
            <a:solidFill>
              <a:srgbClr val="0066cb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16"/>
          <p:cNvSpPr/>
          <p:nvPr/>
        </p:nvSpPr>
        <p:spPr>
          <a:xfrm>
            <a:off x="3677400" y="4283640"/>
            <a:ext cx="307080" cy="478800"/>
          </a:xfrm>
          <a:custGeom>
            <a:avLst/>
            <a:gdLst/>
            <a:ahLst/>
            <a:rect l="l" t="t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440">
            <a:solidFill>
              <a:srgbClr val="d6004a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17"/>
          <p:cNvSpPr/>
          <p:nvPr/>
        </p:nvSpPr>
        <p:spPr>
          <a:xfrm>
            <a:off x="3984480" y="4763160"/>
            <a:ext cx="1022400" cy="552960"/>
          </a:xfrm>
          <a:custGeom>
            <a:avLst/>
            <a:gdLst/>
            <a:ahLst/>
            <a:rect l="l" t="t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440">
            <a:solidFill>
              <a:srgbClr val="0066cb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18"/>
          <p:cNvSpPr/>
          <p:nvPr/>
        </p:nvSpPr>
        <p:spPr>
          <a:xfrm>
            <a:off x="5613120" y="5081400"/>
            <a:ext cx="840240" cy="11160"/>
          </a:xfrm>
          <a:custGeom>
            <a:avLst/>
            <a:gdLst/>
            <a:ahLst/>
            <a:rect l="l" t="t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440">
            <a:solidFill>
              <a:srgbClr val="0066cb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9"/>
          <p:cNvSpPr/>
          <p:nvPr/>
        </p:nvSpPr>
        <p:spPr>
          <a:xfrm>
            <a:off x="3613320" y="5411520"/>
            <a:ext cx="531720" cy="244080"/>
          </a:xfrm>
          <a:custGeom>
            <a:avLst/>
            <a:gdLst/>
            <a:ahLst/>
            <a:rect l="l" t="t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440">
            <a:solidFill>
              <a:srgbClr val="0066cb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20"/>
          <p:cNvSpPr/>
          <p:nvPr/>
        </p:nvSpPr>
        <p:spPr>
          <a:xfrm>
            <a:off x="3623400" y="4879800"/>
            <a:ext cx="308160" cy="542880"/>
          </a:xfrm>
          <a:custGeom>
            <a:avLst/>
            <a:gdLst/>
            <a:ahLst/>
            <a:rect l="l" t="t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440">
            <a:solidFill>
              <a:srgbClr val="d6004a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21"/>
          <p:cNvSpPr/>
          <p:nvPr/>
        </p:nvSpPr>
        <p:spPr>
          <a:xfrm>
            <a:off x="4102560" y="4890960"/>
            <a:ext cx="201600" cy="840240"/>
          </a:xfrm>
          <a:custGeom>
            <a:avLst/>
            <a:gdLst/>
            <a:ahLst/>
            <a:rect l="l" t="t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440">
            <a:solidFill>
              <a:srgbClr val="d6004a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22"/>
          <p:cNvSpPr/>
          <p:nvPr/>
        </p:nvSpPr>
        <p:spPr>
          <a:xfrm>
            <a:off x="3613320" y="4093200"/>
            <a:ext cx="840240" cy="30960"/>
          </a:xfrm>
          <a:custGeom>
            <a:avLst/>
            <a:gdLst/>
            <a:ahLst/>
            <a:rect l="l" t="t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440">
            <a:solidFill>
              <a:srgbClr val="0066cb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23"/>
          <p:cNvSpPr/>
          <p:nvPr/>
        </p:nvSpPr>
        <p:spPr>
          <a:xfrm>
            <a:off x="3996360" y="4219920"/>
            <a:ext cx="500040" cy="542880"/>
          </a:xfrm>
          <a:custGeom>
            <a:avLst/>
            <a:gdLst/>
            <a:ahLst/>
            <a:rect l="l" t="t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440">
            <a:solidFill>
              <a:srgbClr val="d6004a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24"/>
          <p:cNvSpPr/>
          <p:nvPr/>
        </p:nvSpPr>
        <p:spPr>
          <a:xfrm>
            <a:off x="4304520" y="5529600"/>
            <a:ext cx="552960" cy="201600"/>
          </a:xfrm>
          <a:custGeom>
            <a:avLst/>
            <a:gdLst/>
            <a:ahLst/>
            <a:rect l="l" t="t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440">
            <a:solidFill>
              <a:srgbClr val="0066cb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25"/>
          <p:cNvSpPr/>
          <p:nvPr/>
        </p:nvSpPr>
        <p:spPr>
          <a:xfrm>
            <a:off x="4996080" y="5188320"/>
            <a:ext cx="478800" cy="265680"/>
          </a:xfrm>
          <a:custGeom>
            <a:avLst/>
            <a:gdLst/>
            <a:ahLst/>
            <a:rect l="l" t="t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440">
            <a:solidFill>
              <a:srgbClr val="0066cb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26"/>
          <p:cNvSpPr/>
          <p:nvPr/>
        </p:nvSpPr>
        <p:spPr>
          <a:xfrm>
            <a:off x="4591800" y="4102920"/>
            <a:ext cx="1020960" cy="861480"/>
          </a:xfrm>
          <a:custGeom>
            <a:avLst/>
            <a:gdLst/>
            <a:ahLst/>
            <a:rect l="l" t="t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440">
            <a:solidFill>
              <a:srgbClr val="0066cb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27"/>
          <p:cNvSpPr/>
          <p:nvPr/>
        </p:nvSpPr>
        <p:spPr>
          <a:xfrm>
            <a:off x="4464000" y="3262320"/>
            <a:ext cx="1344960" cy="1818720"/>
          </a:xfrm>
          <a:custGeom>
            <a:avLst/>
            <a:gdLst/>
            <a:ahLst/>
            <a:rect l="l" t="t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440">
            <a:solidFill>
              <a:srgbClr val="d6004a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28"/>
          <p:cNvSpPr/>
          <p:nvPr/>
        </p:nvSpPr>
        <p:spPr>
          <a:xfrm>
            <a:off x="4378680" y="3337920"/>
            <a:ext cx="222840" cy="764640"/>
          </a:xfrm>
          <a:custGeom>
            <a:avLst/>
            <a:gdLst/>
            <a:ahLst/>
            <a:rect l="l" t="t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440">
            <a:solidFill>
              <a:srgbClr val="d6004a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29"/>
          <p:cNvSpPr/>
          <p:nvPr/>
        </p:nvSpPr>
        <p:spPr>
          <a:xfrm>
            <a:off x="3602160" y="3305520"/>
            <a:ext cx="564480" cy="818640"/>
          </a:xfrm>
          <a:custGeom>
            <a:avLst/>
            <a:gdLst/>
            <a:ahLst/>
            <a:rect l="l" t="t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440">
            <a:solidFill>
              <a:srgbClr val="d6004a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30"/>
          <p:cNvSpPr/>
          <p:nvPr/>
        </p:nvSpPr>
        <p:spPr>
          <a:xfrm>
            <a:off x="2963520" y="4178520"/>
            <a:ext cx="488880" cy="626760"/>
          </a:xfrm>
          <a:custGeom>
            <a:avLst/>
            <a:gdLst/>
            <a:ahLst/>
            <a:rect l="l" t="t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440">
            <a:solidFill>
              <a:srgbClr val="0066cb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31"/>
          <p:cNvSpPr/>
          <p:nvPr/>
        </p:nvSpPr>
        <p:spPr>
          <a:xfrm>
            <a:off x="2963520" y="4741560"/>
            <a:ext cx="873000" cy="73440"/>
          </a:xfrm>
          <a:custGeom>
            <a:avLst/>
            <a:gdLst/>
            <a:ahLst/>
            <a:rect l="l" t="t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440">
            <a:solidFill>
              <a:srgbClr val="0066cb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32"/>
          <p:cNvSpPr/>
          <p:nvPr/>
        </p:nvSpPr>
        <p:spPr>
          <a:xfrm>
            <a:off x="2953440" y="4815720"/>
            <a:ext cx="531720" cy="659520"/>
          </a:xfrm>
          <a:custGeom>
            <a:avLst/>
            <a:gdLst/>
            <a:ahLst/>
            <a:rect l="l" t="t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440">
            <a:solidFill>
              <a:srgbClr val="0066cb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33"/>
          <p:cNvSpPr/>
          <p:nvPr/>
        </p:nvSpPr>
        <p:spPr>
          <a:xfrm>
            <a:off x="2871000" y="3262320"/>
            <a:ext cx="1220040" cy="1531440"/>
          </a:xfrm>
          <a:custGeom>
            <a:avLst/>
            <a:gdLst/>
            <a:ahLst/>
            <a:rect l="l" t="t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440">
            <a:solidFill>
              <a:srgbClr val="d6004a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34"/>
          <p:cNvSpPr/>
          <p:nvPr/>
        </p:nvSpPr>
        <p:spPr>
          <a:xfrm>
            <a:off x="1985040" y="4657680"/>
            <a:ext cx="861480" cy="401040"/>
          </a:xfrm>
          <a:custGeom>
            <a:avLst/>
            <a:gdLst/>
            <a:ahLst/>
            <a:rect l="l" t="t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440">
            <a:solidFill>
              <a:srgbClr val="0066cb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35"/>
          <p:cNvSpPr/>
          <p:nvPr/>
        </p:nvSpPr>
        <p:spPr>
          <a:xfrm>
            <a:off x="2007720" y="3188520"/>
            <a:ext cx="4583880" cy="377604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36"/>
          <p:cNvSpPr/>
          <p:nvPr/>
        </p:nvSpPr>
        <p:spPr>
          <a:xfrm>
            <a:off x="3253680" y="6000480"/>
            <a:ext cx="170280" cy="170280"/>
          </a:xfrm>
          <a:prstGeom prst="ellipse">
            <a:avLst/>
          </a:prstGeom>
          <a:solidFill>
            <a:srgbClr val="b2b2b2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37"/>
          <p:cNvSpPr/>
          <p:nvPr/>
        </p:nvSpPr>
        <p:spPr>
          <a:xfrm>
            <a:off x="3538080" y="5334840"/>
            <a:ext cx="170280" cy="170280"/>
          </a:xfrm>
          <a:prstGeom prst="ellipse">
            <a:avLst/>
          </a:prstGeom>
          <a:solidFill>
            <a:srgbClr val="b2b2b2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38"/>
          <p:cNvSpPr/>
          <p:nvPr/>
        </p:nvSpPr>
        <p:spPr>
          <a:xfrm>
            <a:off x="2883960" y="4726080"/>
            <a:ext cx="170280" cy="170280"/>
          </a:xfrm>
          <a:prstGeom prst="ellipse">
            <a:avLst/>
          </a:prstGeom>
          <a:solidFill>
            <a:srgbClr val="b2b2b2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39"/>
          <p:cNvSpPr/>
          <p:nvPr/>
        </p:nvSpPr>
        <p:spPr>
          <a:xfrm>
            <a:off x="3526560" y="4037760"/>
            <a:ext cx="170280" cy="170280"/>
          </a:xfrm>
          <a:prstGeom prst="ellipse">
            <a:avLst/>
          </a:prstGeom>
          <a:solidFill>
            <a:srgbClr val="b2b2b2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40"/>
          <p:cNvSpPr/>
          <p:nvPr/>
        </p:nvSpPr>
        <p:spPr>
          <a:xfrm>
            <a:off x="4510800" y="4015080"/>
            <a:ext cx="170280" cy="170280"/>
          </a:xfrm>
          <a:prstGeom prst="ellipse">
            <a:avLst/>
          </a:prstGeom>
          <a:solidFill>
            <a:srgbClr val="b2b2b2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41"/>
          <p:cNvSpPr/>
          <p:nvPr/>
        </p:nvSpPr>
        <p:spPr>
          <a:xfrm>
            <a:off x="5529240" y="5016240"/>
            <a:ext cx="170280" cy="170280"/>
          </a:xfrm>
          <a:prstGeom prst="ellipse">
            <a:avLst/>
          </a:prstGeom>
          <a:solidFill>
            <a:srgbClr val="b2b2b2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42"/>
          <p:cNvSpPr/>
          <p:nvPr/>
        </p:nvSpPr>
        <p:spPr>
          <a:xfrm>
            <a:off x="4909320" y="5380200"/>
            <a:ext cx="170280" cy="170280"/>
          </a:xfrm>
          <a:prstGeom prst="ellipse">
            <a:avLst/>
          </a:prstGeom>
          <a:solidFill>
            <a:srgbClr val="b2b2b2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43"/>
          <p:cNvSpPr/>
          <p:nvPr/>
        </p:nvSpPr>
        <p:spPr>
          <a:xfrm>
            <a:off x="4220640" y="5653440"/>
            <a:ext cx="170280" cy="170280"/>
          </a:xfrm>
          <a:prstGeom prst="ellipse">
            <a:avLst/>
          </a:prstGeom>
          <a:solidFill>
            <a:srgbClr val="b2b2b2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44"/>
          <p:cNvSpPr/>
          <p:nvPr/>
        </p:nvSpPr>
        <p:spPr>
          <a:xfrm>
            <a:off x="3918960" y="4669200"/>
            <a:ext cx="170280" cy="170280"/>
          </a:xfrm>
          <a:prstGeom prst="ellipse">
            <a:avLst/>
          </a:prstGeom>
          <a:solidFill>
            <a:srgbClr val="b2b2b2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45"/>
          <p:cNvSpPr/>
          <p:nvPr/>
        </p:nvSpPr>
        <p:spPr>
          <a:xfrm>
            <a:off x="6513480" y="4996440"/>
            <a:ext cx="159120" cy="159120"/>
          </a:xfrm>
          <a:prstGeom prst="rect">
            <a:avLst/>
          </a:prstGeom>
          <a:solidFill>
            <a:srgbClr val="7fc241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46"/>
          <p:cNvSpPr/>
          <p:nvPr/>
        </p:nvSpPr>
        <p:spPr>
          <a:xfrm>
            <a:off x="3234960" y="6252480"/>
            <a:ext cx="1058040" cy="712080"/>
          </a:xfrm>
          <a:custGeom>
            <a:avLst/>
            <a:gdLst/>
            <a:ahLst/>
            <a:rect l="l" t="t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440">
            <a:solidFill>
              <a:srgbClr val="d6004a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47"/>
          <p:cNvSpPr/>
          <p:nvPr/>
        </p:nvSpPr>
        <p:spPr>
          <a:xfrm>
            <a:off x="4304520" y="5964840"/>
            <a:ext cx="9720" cy="1020960"/>
          </a:xfrm>
          <a:custGeom>
            <a:avLst/>
            <a:gdLst/>
            <a:ahLst/>
            <a:rect l="l" t="t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440">
            <a:solidFill>
              <a:srgbClr val="d6004a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48"/>
          <p:cNvSpPr/>
          <p:nvPr/>
        </p:nvSpPr>
        <p:spPr>
          <a:xfrm>
            <a:off x="4326120" y="5646240"/>
            <a:ext cx="690840" cy="1308240"/>
          </a:xfrm>
          <a:custGeom>
            <a:avLst/>
            <a:gdLst/>
            <a:ahLst/>
            <a:rect l="l" t="t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440">
            <a:solidFill>
              <a:srgbClr val="d6004a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49"/>
          <p:cNvSpPr/>
          <p:nvPr/>
        </p:nvSpPr>
        <p:spPr>
          <a:xfrm>
            <a:off x="4293360" y="5263920"/>
            <a:ext cx="1401840" cy="1690560"/>
          </a:xfrm>
          <a:custGeom>
            <a:avLst/>
            <a:gdLst/>
            <a:ahLst/>
            <a:rect l="l" t="t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440">
            <a:solidFill>
              <a:srgbClr val="d6004a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50"/>
          <p:cNvSpPr/>
          <p:nvPr/>
        </p:nvSpPr>
        <p:spPr>
          <a:xfrm>
            <a:off x="2006280" y="5050080"/>
            <a:ext cx="1170000" cy="1131840"/>
          </a:xfrm>
          <a:custGeom>
            <a:avLst/>
            <a:gdLst/>
            <a:ahLst/>
            <a:rect l="l" t="t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440">
            <a:solidFill>
              <a:srgbClr val="0066cb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51"/>
          <p:cNvSpPr/>
          <p:nvPr/>
        </p:nvSpPr>
        <p:spPr>
          <a:xfrm>
            <a:off x="4220640" y="3108960"/>
            <a:ext cx="159120" cy="159120"/>
          </a:xfrm>
          <a:prstGeom prst="rect">
            <a:avLst/>
          </a:prstGeom>
          <a:solidFill>
            <a:srgbClr val="7fc241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52"/>
          <p:cNvSpPr/>
          <p:nvPr/>
        </p:nvSpPr>
        <p:spPr>
          <a:xfrm>
            <a:off x="4220640" y="6885000"/>
            <a:ext cx="159120" cy="159120"/>
          </a:xfrm>
          <a:prstGeom prst="rect">
            <a:avLst/>
          </a:prstGeom>
          <a:solidFill>
            <a:srgbClr val="7fc241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53"/>
          <p:cNvSpPr/>
          <p:nvPr/>
        </p:nvSpPr>
        <p:spPr>
          <a:xfrm>
            <a:off x="1928160" y="4996440"/>
            <a:ext cx="159120" cy="159120"/>
          </a:xfrm>
          <a:prstGeom prst="rect">
            <a:avLst/>
          </a:prstGeom>
          <a:solidFill>
            <a:srgbClr val="7fc241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894960" y="110880"/>
            <a:ext cx="8690760" cy="731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Properties of a REL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496" name="TextShape 2"/>
          <p:cNvSpPr txBox="1"/>
          <p:nvPr/>
        </p:nvSpPr>
        <p:spPr>
          <a:xfrm>
            <a:off x="691920" y="1554480"/>
            <a:ext cx="4245840" cy="52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Two acyclic flows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Inside a cycle there is  another cycle 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No mono-colored triangles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pic>
        <p:nvPicPr>
          <p:cNvPr id="497" name="" descr=""/>
          <p:cNvPicPr/>
          <p:nvPr/>
        </p:nvPicPr>
        <p:blipFill>
          <a:blip r:embed="rId1"/>
          <a:stretch/>
        </p:blipFill>
        <p:spPr>
          <a:xfrm>
            <a:off x="4663440" y="3840480"/>
            <a:ext cx="1188720" cy="3085560"/>
          </a:xfrm>
          <a:prstGeom prst="rect">
            <a:avLst/>
          </a:prstGeom>
          <a:ln>
            <a:noFill/>
          </a:ln>
        </p:spPr>
      </p:pic>
      <p:pic>
        <p:nvPicPr>
          <p:cNvPr id="498" name="" descr=""/>
          <p:cNvPicPr/>
          <p:nvPr/>
        </p:nvPicPr>
        <p:blipFill>
          <a:blip r:embed="rId2"/>
          <a:stretch/>
        </p:blipFill>
        <p:spPr>
          <a:xfrm>
            <a:off x="5852160" y="1618920"/>
            <a:ext cx="3674160" cy="35017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910440" y="0"/>
            <a:ext cx="8690760" cy="82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Separating k-cycle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500" name="TextShape 2"/>
          <p:cNvSpPr txBox="1"/>
          <p:nvPr/>
        </p:nvSpPr>
        <p:spPr>
          <a:xfrm>
            <a:off x="691920" y="1188720"/>
            <a:ext cx="8690760" cy="562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A separating k-cycle is a cycle whose removal disconnects the graph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pic>
        <p:nvPicPr>
          <p:cNvPr id="501" name="" descr=""/>
          <p:cNvPicPr/>
          <p:nvPr/>
        </p:nvPicPr>
        <p:blipFill>
          <a:blip r:embed="rId1"/>
          <a:stretch/>
        </p:blipFill>
        <p:spPr>
          <a:xfrm>
            <a:off x="2560320" y="2699280"/>
            <a:ext cx="4317840" cy="3244320"/>
          </a:xfrm>
          <a:prstGeom prst="rect">
            <a:avLst/>
          </a:prstGeom>
          <a:ln>
            <a:noFill/>
          </a:ln>
        </p:spPr>
      </p:pic>
      <p:sp>
        <p:nvSpPr>
          <p:cNvPr id="502" name="TextShape 3"/>
          <p:cNvSpPr txBox="1"/>
          <p:nvPr/>
        </p:nvSpPr>
        <p:spPr>
          <a:xfrm>
            <a:off x="3021840" y="6126480"/>
            <a:ext cx="3388680" cy="50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separating 4-cycle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914400" y="91440"/>
            <a:ext cx="79592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Properties of a REL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691920" y="1188720"/>
            <a:ext cx="8690760" cy="562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Interior of a separating 4-cycle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The color and orientation of a single interior edge adjacent to a cycle vertex determines the color and orientation of all edges adjacent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 to a cycle vertex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pic>
        <p:nvPicPr>
          <p:cNvPr id="505" name="" descr=""/>
          <p:cNvPicPr/>
          <p:nvPr/>
        </p:nvPicPr>
        <p:blipFill>
          <a:blip r:embed="rId1"/>
          <a:stretch/>
        </p:blipFill>
        <p:spPr>
          <a:xfrm>
            <a:off x="1527480" y="3279960"/>
            <a:ext cx="2587320" cy="2846520"/>
          </a:xfrm>
          <a:prstGeom prst="rect">
            <a:avLst/>
          </a:prstGeom>
          <a:ln>
            <a:noFill/>
          </a:ln>
        </p:spPr>
      </p:pic>
      <p:pic>
        <p:nvPicPr>
          <p:cNvPr id="506" name="" descr=""/>
          <p:cNvPicPr/>
          <p:nvPr/>
        </p:nvPicPr>
        <p:blipFill>
          <a:blip r:embed="rId2"/>
          <a:stretch/>
        </p:blipFill>
        <p:spPr>
          <a:xfrm>
            <a:off x="5486400" y="3270960"/>
            <a:ext cx="2678760" cy="29469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910440" y="1877400"/>
            <a:ext cx="8690760" cy="479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Problem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r>
              <a:rPr b="0" lang="en-US" sz="66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Results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r>
              <a:rPr b="0" lang="en-US" sz="66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Conjecture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 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914400" y="91440"/>
            <a:ext cx="79088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Structure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914400" y="91440"/>
            <a:ext cx="7959240" cy="731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Not all graphs are one-sided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508" name="TextShape 2"/>
          <p:cNvSpPr txBox="1"/>
          <p:nvPr/>
        </p:nvSpPr>
        <p:spPr>
          <a:xfrm>
            <a:off x="691920" y="1188720"/>
            <a:ext cx="8690760" cy="562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We can show this by enumerating all possible REL's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In the results section we will show for some graphs that they are not one-sided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 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509" name="Line 3"/>
          <p:cNvSpPr/>
          <p:nvPr/>
        </p:nvSpPr>
        <p:spPr>
          <a:xfrm flipH="1" flipV="1">
            <a:off x="4335120" y="3984120"/>
            <a:ext cx="771120" cy="11138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Line 4"/>
          <p:cNvSpPr/>
          <p:nvPr/>
        </p:nvSpPr>
        <p:spPr>
          <a:xfrm flipH="1">
            <a:off x="3466800" y="3984120"/>
            <a:ext cx="868320" cy="6555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Line 5"/>
          <p:cNvSpPr/>
          <p:nvPr/>
        </p:nvSpPr>
        <p:spPr>
          <a:xfrm flipH="1">
            <a:off x="2776680" y="4639680"/>
            <a:ext cx="690120" cy="5738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Line 6"/>
          <p:cNvSpPr/>
          <p:nvPr/>
        </p:nvSpPr>
        <p:spPr>
          <a:xfrm>
            <a:off x="2794320" y="5211720"/>
            <a:ext cx="1196280" cy="5259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Line 7"/>
          <p:cNvSpPr/>
          <p:nvPr/>
        </p:nvSpPr>
        <p:spPr>
          <a:xfrm flipH="1" flipV="1">
            <a:off x="3482280" y="4639680"/>
            <a:ext cx="508320" cy="10976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Line 8"/>
          <p:cNvSpPr/>
          <p:nvPr/>
        </p:nvSpPr>
        <p:spPr>
          <a:xfrm>
            <a:off x="3482280" y="4639680"/>
            <a:ext cx="1639440" cy="4428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Line 9"/>
          <p:cNvSpPr/>
          <p:nvPr/>
        </p:nvSpPr>
        <p:spPr>
          <a:xfrm flipH="1">
            <a:off x="3990600" y="5082480"/>
            <a:ext cx="1131120" cy="6220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Line 10"/>
          <p:cNvSpPr/>
          <p:nvPr/>
        </p:nvSpPr>
        <p:spPr>
          <a:xfrm>
            <a:off x="3957840" y="5737320"/>
            <a:ext cx="1131120" cy="4600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Line 11"/>
          <p:cNvSpPr/>
          <p:nvPr/>
        </p:nvSpPr>
        <p:spPr>
          <a:xfrm flipV="1">
            <a:off x="5088960" y="5082480"/>
            <a:ext cx="17280" cy="11152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Line 12"/>
          <p:cNvSpPr/>
          <p:nvPr/>
        </p:nvSpPr>
        <p:spPr>
          <a:xfrm flipV="1">
            <a:off x="5106240" y="3951360"/>
            <a:ext cx="672840" cy="11311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Line 13"/>
          <p:cNvSpPr/>
          <p:nvPr/>
        </p:nvSpPr>
        <p:spPr>
          <a:xfrm>
            <a:off x="5779080" y="3951360"/>
            <a:ext cx="786600" cy="6555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Line 14"/>
          <p:cNvSpPr/>
          <p:nvPr/>
        </p:nvSpPr>
        <p:spPr>
          <a:xfrm flipH="1">
            <a:off x="5121720" y="4606920"/>
            <a:ext cx="1444320" cy="4575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Line 15"/>
          <p:cNvSpPr/>
          <p:nvPr/>
        </p:nvSpPr>
        <p:spPr>
          <a:xfrm>
            <a:off x="5121720" y="5064480"/>
            <a:ext cx="1132560" cy="5745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Line 16"/>
          <p:cNvSpPr/>
          <p:nvPr/>
        </p:nvSpPr>
        <p:spPr>
          <a:xfrm flipH="1">
            <a:off x="5055480" y="5639040"/>
            <a:ext cx="1198800" cy="5587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Line 17"/>
          <p:cNvSpPr/>
          <p:nvPr/>
        </p:nvSpPr>
        <p:spPr>
          <a:xfrm flipV="1">
            <a:off x="6237000" y="4591440"/>
            <a:ext cx="329040" cy="10648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Line 18"/>
          <p:cNvSpPr/>
          <p:nvPr/>
        </p:nvSpPr>
        <p:spPr>
          <a:xfrm>
            <a:off x="6565680" y="4591440"/>
            <a:ext cx="703080" cy="7030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Line 19"/>
          <p:cNvSpPr/>
          <p:nvPr/>
        </p:nvSpPr>
        <p:spPr>
          <a:xfrm flipH="1">
            <a:off x="6221520" y="5294520"/>
            <a:ext cx="1047600" cy="3445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20"/>
          <p:cNvSpPr/>
          <p:nvPr/>
        </p:nvSpPr>
        <p:spPr>
          <a:xfrm>
            <a:off x="5689080" y="3837960"/>
            <a:ext cx="209880" cy="20988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21"/>
          <p:cNvSpPr/>
          <p:nvPr/>
        </p:nvSpPr>
        <p:spPr>
          <a:xfrm>
            <a:off x="4981680" y="6096960"/>
            <a:ext cx="209520" cy="20988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22"/>
          <p:cNvSpPr/>
          <p:nvPr/>
        </p:nvSpPr>
        <p:spPr>
          <a:xfrm>
            <a:off x="6458400" y="4523760"/>
            <a:ext cx="209880" cy="20988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23"/>
          <p:cNvSpPr/>
          <p:nvPr/>
        </p:nvSpPr>
        <p:spPr>
          <a:xfrm>
            <a:off x="5005440" y="4979520"/>
            <a:ext cx="209520" cy="20952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24"/>
          <p:cNvSpPr/>
          <p:nvPr/>
        </p:nvSpPr>
        <p:spPr>
          <a:xfrm>
            <a:off x="4227840" y="3868200"/>
            <a:ext cx="209520" cy="20988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25"/>
          <p:cNvSpPr/>
          <p:nvPr/>
        </p:nvSpPr>
        <p:spPr>
          <a:xfrm>
            <a:off x="6145560" y="5540400"/>
            <a:ext cx="209520" cy="20988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26"/>
          <p:cNvSpPr/>
          <p:nvPr/>
        </p:nvSpPr>
        <p:spPr>
          <a:xfrm>
            <a:off x="7162200" y="5196600"/>
            <a:ext cx="209880" cy="20988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27"/>
          <p:cNvSpPr/>
          <p:nvPr/>
        </p:nvSpPr>
        <p:spPr>
          <a:xfrm>
            <a:off x="3890160" y="5619600"/>
            <a:ext cx="209880" cy="20952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28"/>
          <p:cNvSpPr/>
          <p:nvPr/>
        </p:nvSpPr>
        <p:spPr>
          <a:xfrm>
            <a:off x="3366360" y="4536720"/>
            <a:ext cx="209880" cy="20952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29"/>
          <p:cNvSpPr/>
          <p:nvPr/>
        </p:nvSpPr>
        <p:spPr>
          <a:xfrm>
            <a:off x="2696040" y="5093280"/>
            <a:ext cx="209880" cy="20988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914400" y="0"/>
            <a:ext cx="8690760" cy="914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So what can we do?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537" name="TextShape 2"/>
          <p:cNvSpPr txBox="1"/>
          <p:nvPr/>
        </p:nvSpPr>
        <p:spPr>
          <a:xfrm>
            <a:off x="691920" y="1188720"/>
            <a:ext cx="8690760" cy="1582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We will call our dual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k-sided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 if every maximal segment is the boundary of at most k adjacent rectangles all on the same side of the line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pic>
        <p:nvPicPr>
          <p:cNvPr id="538" name="" descr=""/>
          <p:cNvPicPr/>
          <p:nvPr/>
        </p:nvPicPr>
        <p:blipFill>
          <a:blip r:embed="rId1"/>
          <a:stretch/>
        </p:blipFill>
        <p:spPr>
          <a:xfrm>
            <a:off x="914400" y="3034080"/>
            <a:ext cx="8256240" cy="2364840"/>
          </a:xfrm>
          <a:prstGeom prst="rect">
            <a:avLst/>
          </a:prstGeom>
          <a:ln>
            <a:noFill/>
          </a:ln>
        </p:spPr>
      </p:pic>
      <p:pic>
        <p:nvPicPr>
          <p:cNvPr id="539" name="" descr=""/>
          <p:cNvPicPr/>
          <p:nvPr/>
        </p:nvPicPr>
        <p:blipFill>
          <a:blip r:embed="rId2"/>
          <a:stretch/>
        </p:blipFill>
        <p:spPr>
          <a:xfrm>
            <a:off x="914400" y="3034080"/>
            <a:ext cx="8256240" cy="2364840"/>
          </a:xfrm>
          <a:prstGeom prst="rect">
            <a:avLst/>
          </a:prstGeom>
          <a:ln>
            <a:noFill/>
          </a:ln>
        </p:spPr>
      </p:pic>
      <p:sp>
        <p:nvSpPr>
          <p:cNvPr id="540" name="TextShape 3"/>
          <p:cNvSpPr txBox="1"/>
          <p:nvPr/>
        </p:nvSpPr>
        <p:spPr>
          <a:xfrm>
            <a:off x="914400" y="5486400"/>
            <a:ext cx="3474720" cy="5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2-sided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TextShape 4"/>
          <p:cNvSpPr txBox="1"/>
          <p:nvPr/>
        </p:nvSpPr>
        <p:spPr>
          <a:xfrm>
            <a:off x="6400800" y="5456880"/>
            <a:ext cx="134964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3-sided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TextShape 5"/>
          <p:cNvSpPr txBox="1"/>
          <p:nvPr/>
        </p:nvSpPr>
        <p:spPr>
          <a:xfrm>
            <a:off x="640080" y="6126480"/>
            <a:ext cx="8690760" cy="100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Do graphs without an one-sided dual admit a k-sided dual for some k?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(hopefully small)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  <p:timing>
    <p:tnLst>
      <p:par>
        <p:cTn id="36" dur="indefinite" restart="never" nodeType="tmRoot">
          <p:childTnLst>
            <p:seq>
              <p:cTn id="37" nodeType="mainSeq">
                <p:childTnLst>
                  <p:par>
                    <p:cTn id="38" fill="freeze">
                      <p:stCondLst>
                        <p:cond delay="indefinite"/>
                      </p:stCondLst>
                      <p:childTnLst>
                        <p:par>
                          <p:cTn id="39" fill="freeze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Shape 1"/>
          <p:cNvSpPr txBox="1"/>
          <p:nvPr/>
        </p:nvSpPr>
        <p:spPr>
          <a:xfrm>
            <a:off x="914400" y="91440"/>
            <a:ext cx="79592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What does k-sided look like in the REL?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544" name="TextShape 2"/>
          <p:cNvSpPr txBox="1"/>
          <p:nvPr/>
        </p:nvSpPr>
        <p:spPr>
          <a:xfrm>
            <a:off x="691920" y="1188720"/>
            <a:ext cx="8690760" cy="562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Red and blue faces with one of the two paths having at most </a:t>
            </a:r>
            <a:r>
              <a:rPr b="1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k+1</a:t>
            </a: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 vertices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 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pic>
        <p:nvPicPr>
          <p:cNvPr id="545" name="" descr=""/>
          <p:cNvPicPr/>
          <p:nvPr/>
        </p:nvPicPr>
        <p:blipFill>
          <a:blip r:embed="rId1"/>
          <a:stretch/>
        </p:blipFill>
        <p:spPr>
          <a:xfrm>
            <a:off x="408960" y="2604600"/>
            <a:ext cx="9100800" cy="26989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910440" y="1877400"/>
            <a:ext cx="8690760" cy="479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66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Problem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Results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r>
              <a:rPr b="0" lang="en-US" sz="66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Conjecture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 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547" name="TextShape 2"/>
          <p:cNvSpPr txBox="1"/>
          <p:nvPr/>
        </p:nvSpPr>
        <p:spPr>
          <a:xfrm>
            <a:off x="914400" y="91440"/>
            <a:ext cx="79088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Structure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extShape 1"/>
          <p:cNvSpPr txBox="1"/>
          <p:nvPr/>
        </p:nvSpPr>
        <p:spPr>
          <a:xfrm>
            <a:off x="914400" y="91440"/>
            <a:ext cx="79592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Fixing a extended graph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pic>
        <p:nvPicPr>
          <p:cNvPr id="549" name="" descr=""/>
          <p:cNvPicPr/>
          <p:nvPr/>
        </p:nvPicPr>
        <p:blipFill>
          <a:blip r:embed="rId1"/>
          <a:stretch/>
        </p:blipFill>
        <p:spPr>
          <a:xfrm>
            <a:off x="2960280" y="2560320"/>
            <a:ext cx="4120920" cy="4052520"/>
          </a:xfrm>
          <a:prstGeom prst="rect">
            <a:avLst/>
          </a:prstGeom>
          <a:ln>
            <a:noFill/>
          </a:ln>
        </p:spPr>
      </p:pic>
      <p:sp>
        <p:nvSpPr>
          <p:cNvPr id="550" name="TextShape 2"/>
          <p:cNvSpPr txBox="1"/>
          <p:nvPr/>
        </p:nvSpPr>
        <p:spPr>
          <a:xfrm>
            <a:off x="3017520" y="6694560"/>
            <a:ext cx="4206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this uses a separating 4-cycle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TextShape 3"/>
          <p:cNvSpPr txBox="1"/>
          <p:nvPr/>
        </p:nvSpPr>
        <p:spPr>
          <a:xfrm>
            <a:off x="822960" y="1097280"/>
            <a:ext cx="8690760" cy="146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We can consider a single extended graph of </a:t>
            </a:r>
            <a:r>
              <a:rPr b="1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G,  E(G) = G’</a:t>
            </a: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 …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by considering rectangular duals of </a:t>
            </a:r>
            <a:r>
              <a:rPr b="1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G’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Because then there is only one choice for </a:t>
            </a:r>
            <a:r>
              <a:rPr b="1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E(G’)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extShape 1"/>
          <p:cNvSpPr txBox="1"/>
          <p:nvPr/>
        </p:nvSpPr>
        <p:spPr>
          <a:xfrm>
            <a:off x="910440" y="0"/>
            <a:ext cx="869076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 ∞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-sided graphs with 4-cycles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pic>
        <p:nvPicPr>
          <p:cNvPr id="553" name="" descr=""/>
          <p:cNvPicPr/>
          <p:nvPr/>
        </p:nvPicPr>
        <p:blipFill>
          <a:blip r:embed="rId1"/>
          <a:stretch/>
        </p:blipFill>
        <p:spPr>
          <a:xfrm>
            <a:off x="3678480" y="1050840"/>
            <a:ext cx="6139800" cy="6172920"/>
          </a:xfrm>
          <a:prstGeom prst="rect">
            <a:avLst/>
          </a:prstGeom>
          <a:ln>
            <a:noFill/>
          </a:ln>
        </p:spPr>
      </p:pic>
      <p:pic>
        <p:nvPicPr>
          <p:cNvPr id="554" name="" descr=""/>
          <p:cNvPicPr/>
          <p:nvPr/>
        </p:nvPicPr>
        <p:blipFill>
          <a:blip r:embed="rId2"/>
          <a:stretch/>
        </p:blipFill>
        <p:spPr>
          <a:xfrm>
            <a:off x="3657600" y="1005840"/>
            <a:ext cx="6139800" cy="6172920"/>
          </a:xfrm>
          <a:prstGeom prst="rect">
            <a:avLst/>
          </a:prstGeom>
          <a:ln>
            <a:noFill/>
          </a:ln>
        </p:spPr>
      </p:pic>
      <p:pic>
        <p:nvPicPr>
          <p:cNvPr id="555" name="" descr=""/>
          <p:cNvPicPr/>
          <p:nvPr/>
        </p:nvPicPr>
        <p:blipFill>
          <a:blip r:embed="rId3"/>
          <a:stretch/>
        </p:blipFill>
        <p:spPr>
          <a:xfrm>
            <a:off x="3657600" y="995400"/>
            <a:ext cx="6160680" cy="6193800"/>
          </a:xfrm>
          <a:prstGeom prst="rect">
            <a:avLst/>
          </a:prstGeom>
          <a:ln>
            <a:noFill/>
          </a:ln>
        </p:spPr>
      </p:pic>
      <p:sp>
        <p:nvSpPr>
          <p:cNvPr id="556" name="TextShape 2"/>
          <p:cNvSpPr txBox="1"/>
          <p:nvPr/>
        </p:nvSpPr>
        <p:spPr>
          <a:xfrm>
            <a:off x="548640" y="1554480"/>
            <a:ext cx="3129840" cy="548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Exterior vertex condition and no mono-colored triangles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Interior of separating 4-cycles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Large red or large blue face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>
                <p:childTnLst>
                  <p:par>
                    <p:cTn id="47" fill="freeze">
                      <p:stCondLst>
                        <p:cond delay="indefinite"/>
                      </p:stCondLst>
                      <p:childTnLst>
                        <p:par>
                          <p:cTn id="48" fill="freeze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freeze">
                      <p:stCondLst>
                        <p:cond delay="indefinite"/>
                      </p:stCondLst>
                      <p:childTnLst>
                        <p:par>
                          <p:cTn id="52" fill="freeze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freeze">
                      <p:stCondLst>
                        <p:cond delay="indefinite"/>
                      </p:stCondLst>
                      <p:childTnLst>
                        <p:par>
                          <p:cTn id="56" fill="freeze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5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freeze">
                      <p:stCondLst>
                        <p:cond delay="indefinite"/>
                      </p:stCondLst>
                      <p:childTnLst>
                        <p:par>
                          <p:cTn id="60" fill="freeze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freeze">
                      <p:stCondLst>
                        <p:cond delay="indefinite"/>
                      </p:stCondLst>
                      <p:childTnLst>
                        <p:par>
                          <p:cTn id="64" fill="freeze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88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extShape 1"/>
          <p:cNvSpPr txBox="1"/>
          <p:nvPr/>
        </p:nvSpPr>
        <p:spPr>
          <a:xfrm>
            <a:off x="910440" y="0"/>
            <a:ext cx="869076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 ∞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-sided graphs with 4-cycles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pic>
        <p:nvPicPr>
          <p:cNvPr id="558" name="" descr=""/>
          <p:cNvPicPr/>
          <p:nvPr/>
        </p:nvPicPr>
        <p:blipFill>
          <a:blip r:embed="rId1"/>
          <a:stretch/>
        </p:blipFill>
        <p:spPr>
          <a:xfrm>
            <a:off x="3291840" y="2103120"/>
            <a:ext cx="6035040" cy="4728600"/>
          </a:xfrm>
          <a:prstGeom prst="rect">
            <a:avLst/>
          </a:prstGeom>
          <a:ln>
            <a:noFill/>
          </a:ln>
        </p:spPr>
      </p:pic>
      <p:pic>
        <p:nvPicPr>
          <p:cNvPr id="559" name="" descr=""/>
          <p:cNvPicPr/>
          <p:nvPr/>
        </p:nvPicPr>
        <p:blipFill>
          <a:blip r:embed="rId2"/>
          <a:stretch/>
        </p:blipFill>
        <p:spPr>
          <a:xfrm>
            <a:off x="3291840" y="2103120"/>
            <a:ext cx="6035040" cy="4728600"/>
          </a:xfrm>
          <a:prstGeom prst="rect">
            <a:avLst/>
          </a:prstGeom>
          <a:ln>
            <a:noFill/>
          </a:ln>
        </p:spPr>
      </p:pic>
      <p:pic>
        <p:nvPicPr>
          <p:cNvPr id="560" name="" descr=""/>
          <p:cNvPicPr/>
          <p:nvPr/>
        </p:nvPicPr>
        <p:blipFill>
          <a:blip r:embed="rId3"/>
          <a:stretch/>
        </p:blipFill>
        <p:spPr>
          <a:xfrm>
            <a:off x="3291840" y="2103120"/>
            <a:ext cx="6035040" cy="4728600"/>
          </a:xfrm>
          <a:prstGeom prst="rect">
            <a:avLst/>
          </a:prstGeom>
          <a:ln>
            <a:noFill/>
          </a:ln>
        </p:spPr>
      </p:pic>
      <p:pic>
        <p:nvPicPr>
          <p:cNvPr id="561" name="" descr=""/>
          <p:cNvPicPr/>
          <p:nvPr/>
        </p:nvPicPr>
        <p:blipFill>
          <a:blip r:embed="rId4"/>
          <a:stretch/>
        </p:blipFill>
        <p:spPr>
          <a:xfrm>
            <a:off x="3291840" y="2103120"/>
            <a:ext cx="6035040" cy="4728600"/>
          </a:xfrm>
          <a:prstGeom prst="rect">
            <a:avLst/>
          </a:prstGeom>
          <a:ln>
            <a:noFill/>
          </a:ln>
        </p:spPr>
      </p:pic>
      <p:pic>
        <p:nvPicPr>
          <p:cNvPr id="562" name="" descr=""/>
          <p:cNvPicPr/>
          <p:nvPr/>
        </p:nvPicPr>
        <p:blipFill>
          <a:blip r:embed="rId5"/>
          <a:stretch/>
        </p:blipFill>
        <p:spPr>
          <a:xfrm>
            <a:off x="3291840" y="2103120"/>
            <a:ext cx="6035040" cy="4728600"/>
          </a:xfrm>
          <a:prstGeom prst="rect">
            <a:avLst/>
          </a:prstGeom>
          <a:ln>
            <a:noFill/>
          </a:ln>
        </p:spPr>
      </p:pic>
      <p:sp>
        <p:nvSpPr>
          <p:cNvPr id="563" name="TextShape 2"/>
          <p:cNvSpPr txBox="1"/>
          <p:nvPr/>
        </p:nvSpPr>
        <p:spPr>
          <a:xfrm>
            <a:off x="914400" y="4838760"/>
            <a:ext cx="4206240" cy="211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Exterior vertex condition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4-cycles 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color inside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Problem!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TextShape 3"/>
          <p:cNvSpPr txBox="1"/>
          <p:nvPr/>
        </p:nvSpPr>
        <p:spPr>
          <a:xfrm>
            <a:off x="692280" y="1188720"/>
            <a:ext cx="8690760" cy="10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Any extended graph with separating 4 cycles can be ∞-sided, even if all these cycles go trough a pole.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>
                <p:childTnLst>
                  <p:par>
                    <p:cTn id="71" fill="freeze">
                      <p:stCondLst>
                        <p:cond delay="indefinite"/>
                      </p:stCondLst>
                      <p:childTnLst>
                        <p:par>
                          <p:cTn id="72" fill="freeze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freeze">
                      <p:stCondLst>
                        <p:cond delay="indefinite"/>
                      </p:stCondLst>
                      <p:childTnLst>
                        <p:par>
                          <p:cTn id="76" fill="freeze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freeze">
                      <p:stCondLst>
                        <p:cond delay="indefinite"/>
                      </p:stCondLst>
                      <p:childTnLst>
                        <p:par>
                          <p:cTn id="80" fill="freeze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26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freeze">
                      <p:stCondLst>
                        <p:cond delay="indefinite"/>
                      </p:stCondLst>
                      <p:childTnLst>
                        <p:par>
                          <p:cTn id="84" fill="freeze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freeze">
                      <p:stCondLst>
                        <p:cond delay="indefinite"/>
                      </p:stCondLst>
                      <p:childTnLst>
                        <p:par>
                          <p:cTn id="88" fill="freeze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37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freeze">
                      <p:stCondLst>
                        <p:cond delay="indefinite"/>
                      </p:stCondLst>
                      <p:childTnLst>
                        <p:par>
                          <p:cTn id="92" fill="freeze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freeze">
                      <p:stCondLst>
                        <p:cond delay="indefinite"/>
                      </p:stCondLst>
                      <p:childTnLst>
                        <p:par>
                          <p:cTn id="96" fill="freeze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5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freeze">
                      <p:stCondLst>
                        <p:cond delay="indefinite"/>
                      </p:stCondLst>
                      <p:childTnLst>
                        <p:par>
                          <p:cTn id="100" fill="freeze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Shape 1"/>
          <p:cNvSpPr txBox="1"/>
          <p:nvPr/>
        </p:nvSpPr>
        <p:spPr>
          <a:xfrm>
            <a:off x="910440" y="1877400"/>
            <a:ext cx="8690760" cy="479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66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Problem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r>
              <a:rPr b="0" lang="en-US" sz="66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Results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Conjecture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 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566" name="TextShape 2"/>
          <p:cNvSpPr txBox="1"/>
          <p:nvPr/>
        </p:nvSpPr>
        <p:spPr>
          <a:xfrm>
            <a:off x="914400" y="91440"/>
            <a:ext cx="79088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Structure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914400" y="91440"/>
            <a:ext cx="79592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Conjecture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568" name="TextShape 2"/>
          <p:cNvSpPr txBox="1"/>
          <p:nvPr/>
        </p:nvSpPr>
        <p:spPr>
          <a:xfrm>
            <a:off x="691920" y="1188720"/>
            <a:ext cx="8690760" cy="562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What about extended graphs without any separating 4-cycle?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Maybe they are all 2-sided!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The lack of 4-cycles gives a lot of freedom in most cases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But sometimes we can restrict this quite a lot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TextShape 1"/>
          <p:cNvSpPr txBox="1"/>
          <p:nvPr/>
        </p:nvSpPr>
        <p:spPr>
          <a:xfrm>
            <a:off x="914400" y="91440"/>
            <a:ext cx="79592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Tricky Example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570" name="TextShape 2"/>
          <p:cNvSpPr txBox="1"/>
          <p:nvPr/>
        </p:nvSpPr>
        <p:spPr>
          <a:xfrm>
            <a:off x="691920" y="1188720"/>
            <a:ext cx="2965680" cy="562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Graph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Suppose blue …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Incoming red …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Contradiction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Repeat this argument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Color change at corner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Interior vertex condition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Problem …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Solution!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pic>
        <p:nvPicPr>
          <p:cNvPr id="571" name="" descr=""/>
          <p:cNvPicPr/>
          <p:nvPr/>
        </p:nvPicPr>
        <p:blipFill>
          <a:blip r:embed="rId1"/>
          <a:stretch/>
        </p:blipFill>
        <p:spPr>
          <a:xfrm>
            <a:off x="3474720" y="1103760"/>
            <a:ext cx="6427800" cy="3376800"/>
          </a:xfrm>
          <a:prstGeom prst="rect">
            <a:avLst/>
          </a:prstGeom>
          <a:ln>
            <a:noFill/>
          </a:ln>
        </p:spPr>
      </p:pic>
      <p:pic>
        <p:nvPicPr>
          <p:cNvPr id="572" name="" descr=""/>
          <p:cNvPicPr/>
          <p:nvPr/>
        </p:nvPicPr>
        <p:blipFill>
          <a:blip r:embed="rId2"/>
          <a:stretch/>
        </p:blipFill>
        <p:spPr>
          <a:xfrm>
            <a:off x="3474720" y="1103760"/>
            <a:ext cx="6427800" cy="3376800"/>
          </a:xfrm>
          <a:prstGeom prst="rect">
            <a:avLst/>
          </a:prstGeom>
          <a:ln>
            <a:noFill/>
          </a:ln>
        </p:spPr>
      </p:pic>
      <p:pic>
        <p:nvPicPr>
          <p:cNvPr id="573" name="" descr=""/>
          <p:cNvPicPr/>
          <p:nvPr/>
        </p:nvPicPr>
        <p:blipFill>
          <a:blip r:embed="rId3"/>
          <a:stretch/>
        </p:blipFill>
        <p:spPr>
          <a:xfrm>
            <a:off x="3474720" y="1103760"/>
            <a:ext cx="6427800" cy="3376800"/>
          </a:xfrm>
          <a:prstGeom prst="rect">
            <a:avLst/>
          </a:prstGeom>
          <a:ln>
            <a:noFill/>
          </a:ln>
        </p:spPr>
      </p:pic>
      <p:pic>
        <p:nvPicPr>
          <p:cNvPr id="574" name="" descr=""/>
          <p:cNvPicPr/>
          <p:nvPr/>
        </p:nvPicPr>
        <p:blipFill>
          <a:blip r:embed="rId4"/>
          <a:stretch/>
        </p:blipFill>
        <p:spPr>
          <a:xfrm>
            <a:off x="3474720" y="1103760"/>
            <a:ext cx="6427800" cy="3376800"/>
          </a:xfrm>
          <a:prstGeom prst="rect">
            <a:avLst/>
          </a:prstGeom>
          <a:ln>
            <a:noFill/>
          </a:ln>
        </p:spPr>
      </p:pic>
      <p:pic>
        <p:nvPicPr>
          <p:cNvPr id="575" name="" descr=""/>
          <p:cNvPicPr/>
          <p:nvPr/>
        </p:nvPicPr>
        <p:blipFill>
          <a:blip r:embed="rId5"/>
          <a:stretch/>
        </p:blipFill>
        <p:spPr>
          <a:xfrm>
            <a:off x="3474720" y="1103760"/>
            <a:ext cx="6427800" cy="3376800"/>
          </a:xfrm>
          <a:prstGeom prst="rect">
            <a:avLst/>
          </a:prstGeom>
          <a:ln>
            <a:noFill/>
          </a:ln>
        </p:spPr>
      </p:pic>
      <p:pic>
        <p:nvPicPr>
          <p:cNvPr id="576" name="" descr=""/>
          <p:cNvPicPr/>
          <p:nvPr/>
        </p:nvPicPr>
        <p:blipFill>
          <a:blip r:embed="rId6"/>
          <a:stretch/>
        </p:blipFill>
        <p:spPr>
          <a:xfrm>
            <a:off x="3474720" y="1103760"/>
            <a:ext cx="6427800" cy="3376800"/>
          </a:xfrm>
          <a:prstGeom prst="rect">
            <a:avLst/>
          </a:prstGeom>
          <a:ln>
            <a:noFill/>
          </a:ln>
        </p:spPr>
      </p:pic>
      <p:pic>
        <p:nvPicPr>
          <p:cNvPr id="577" name="" descr=""/>
          <p:cNvPicPr/>
          <p:nvPr/>
        </p:nvPicPr>
        <p:blipFill>
          <a:blip r:embed="rId7"/>
          <a:stretch/>
        </p:blipFill>
        <p:spPr>
          <a:xfrm>
            <a:off x="3474720" y="1103760"/>
            <a:ext cx="6427800" cy="3376800"/>
          </a:xfrm>
          <a:prstGeom prst="rect">
            <a:avLst/>
          </a:prstGeom>
          <a:ln>
            <a:noFill/>
          </a:ln>
        </p:spPr>
      </p:pic>
      <p:pic>
        <p:nvPicPr>
          <p:cNvPr id="578" name="" descr=""/>
          <p:cNvPicPr/>
          <p:nvPr/>
        </p:nvPicPr>
        <p:blipFill>
          <a:blip r:embed="rId8"/>
          <a:stretch/>
        </p:blipFill>
        <p:spPr>
          <a:xfrm>
            <a:off x="3474720" y="1103760"/>
            <a:ext cx="6427800" cy="3376800"/>
          </a:xfrm>
          <a:prstGeom prst="rect">
            <a:avLst/>
          </a:prstGeom>
          <a:ln>
            <a:noFill/>
          </a:ln>
        </p:spPr>
      </p:pic>
      <p:pic>
        <p:nvPicPr>
          <p:cNvPr id="579" name="" descr=""/>
          <p:cNvPicPr/>
          <p:nvPr/>
        </p:nvPicPr>
        <p:blipFill>
          <a:blip r:embed="rId9"/>
          <a:stretch/>
        </p:blipFill>
        <p:spPr>
          <a:xfrm>
            <a:off x="3474720" y="1103760"/>
            <a:ext cx="6427800" cy="337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3" dur="indefinite" restart="never" nodeType="tmRoot">
          <p:childTnLst>
            <p:seq>
              <p:cTn id="104" nodeType="mainSeq">
                <p:childTnLst>
                  <p:par>
                    <p:cTn id="105" fill="freeze">
                      <p:stCondLst>
                        <p:cond delay="indefinite"/>
                      </p:stCondLst>
                      <p:childTnLst>
                        <p:par>
                          <p:cTn id="106" fill="freeze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freeze">
                      <p:stCondLst>
                        <p:cond delay="indefinite"/>
                      </p:stCondLst>
                      <p:childTnLst>
                        <p:par>
                          <p:cTn id="1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freeze">
                      <p:stCondLst>
                        <p:cond delay="indefinite"/>
                      </p:stCondLst>
                      <p:childTnLst>
                        <p:par>
                          <p:cTn id="114" fill="freeze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6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freeze">
                      <p:stCondLst>
                        <p:cond delay="indefinite"/>
                      </p:stCondLst>
                      <p:childTnLst>
                        <p:par>
                          <p:cTn id="118" fill="freeze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freeze">
                      <p:stCondLst>
                        <p:cond delay="indefinite"/>
                      </p:stCondLst>
                      <p:childTnLst>
                        <p:par>
                          <p:cTn id="122" fill="freeze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2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freeze">
                      <p:stCondLst>
                        <p:cond delay="indefinite"/>
                      </p:stCondLst>
                      <p:childTnLst>
                        <p:par>
                          <p:cTn id="126" fill="freeze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freeze">
                      <p:stCondLst>
                        <p:cond delay="indefinite"/>
                      </p:stCondLst>
                      <p:childTnLst>
                        <p:par>
                          <p:cTn id="130" fill="freeze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36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freeze">
                      <p:stCondLst>
                        <p:cond delay="indefinite"/>
                      </p:stCondLst>
                      <p:childTnLst>
                        <p:par>
                          <p:cTn id="134" fill="freeze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freeze">
                      <p:stCondLst>
                        <p:cond delay="indefinite"/>
                      </p:stCondLst>
                      <p:childTnLst>
                        <p:par>
                          <p:cTn id="138" fill="freeze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5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freeze">
                      <p:stCondLst>
                        <p:cond delay="indefinite"/>
                      </p:stCondLst>
                      <p:childTnLst>
                        <p:par>
                          <p:cTn id="142" fill="freeze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freeze">
                      <p:stCondLst>
                        <p:cond delay="indefinite"/>
                      </p:stCondLst>
                      <p:childTnLst>
                        <p:par>
                          <p:cTn id="146" fill="freeze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7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freeze">
                      <p:stCondLst>
                        <p:cond delay="indefinite"/>
                      </p:stCondLst>
                      <p:childTnLst>
                        <p:par>
                          <p:cTn id="150" fill="freeze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freeze">
                      <p:stCondLst>
                        <p:cond delay="indefinite"/>
                      </p:stCondLst>
                      <p:childTnLst>
                        <p:par>
                          <p:cTn id="154" fill="freeze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94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freeze">
                      <p:stCondLst>
                        <p:cond delay="indefinite"/>
                      </p:stCondLst>
                      <p:childTnLst>
                        <p:par>
                          <p:cTn id="158" fill="freeze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freeze">
                      <p:stCondLst>
                        <p:cond delay="indefinite"/>
                      </p:stCondLst>
                      <p:childTnLst>
                        <p:par>
                          <p:cTn id="162" fill="freeze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12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freeze">
                      <p:stCondLst>
                        <p:cond delay="indefinite"/>
                      </p:stCondLst>
                      <p:childTnLst>
                        <p:par>
                          <p:cTn id="166" fill="freeze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freeze">
                      <p:stCondLst>
                        <p:cond delay="indefinite"/>
                      </p:stCondLst>
                      <p:childTnLst>
                        <p:par>
                          <p:cTn id="170" fill="freeze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13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freeze">
                      <p:stCondLst>
                        <p:cond delay="indefinite"/>
                      </p:stCondLst>
                      <p:childTnLst>
                        <p:par>
                          <p:cTn id="174" fill="freeze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914400" y="91440"/>
            <a:ext cx="79592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Rectangular layout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91920" y="1188720"/>
            <a:ext cx="8690760" cy="268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Rectangular layout L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Partition of a rectangle into finitely many interior disjoint rectangles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 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677320" y="2651760"/>
            <a:ext cx="4546080" cy="329184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"/>
          <p:cNvSpPr/>
          <p:nvPr/>
        </p:nvSpPr>
        <p:spPr>
          <a:xfrm>
            <a:off x="6733080" y="2651760"/>
            <a:ext cx="490320" cy="283212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5"/>
          <p:cNvSpPr/>
          <p:nvPr/>
        </p:nvSpPr>
        <p:spPr>
          <a:xfrm>
            <a:off x="4286160" y="5483880"/>
            <a:ext cx="2937240" cy="459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6"/>
          <p:cNvSpPr/>
          <p:nvPr/>
        </p:nvSpPr>
        <p:spPr>
          <a:xfrm>
            <a:off x="2677320" y="4871880"/>
            <a:ext cx="1608480" cy="1071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7"/>
          <p:cNvSpPr/>
          <p:nvPr/>
        </p:nvSpPr>
        <p:spPr>
          <a:xfrm>
            <a:off x="2677320" y="4488480"/>
            <a:ext cx="1608480" cy="38304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8"/>
          <p:cNvSpPr/>
          <p:nvPr/>
        </p:nvSpPr>
        <p:spPr>
          <a:xfrm>
            <a:off x="4286160" y="4488480"/>
            <a:ext cx="2446200" cy="99504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9"/>
          <p:cNvSpPr/>
          <p:nvPr/>
        </p:nvSpPr>
        <p:spPr>
          <a:xfrm>
            <a:off x="6314760" y="2651760"/>
            <a:ext cx="417600" cy="183672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0"/>
          <p:cNvSpPr/>
          <p:nvPr/>
        </p:nvSpPr>
        <p:spPr>
          <a:xfrm>
            <a:off x="5153760" y="4028760"/>
            <a:ext cx="1160640" cy="459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1"/>
          <p:cNvSpPr/>
          <p:nvPr/>
        </p:nvSpPr>
        <p:spPr>
          <a:xfrm>
            <a:off x="2677320" y="3493080"/>
            <a:ext cx="3637080" cy="53532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2"/>
          <p:cNvSpPr/>
          <p:nvPr/>
        </p:nvSpPr>
        <p:spPr>
          <a:xfrm>
            <a:off x="3990600" y="2651760"/>
            <a:ext cx="2323800" cy="84132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3"/>
          <p:cNvSpPr/>
          <p:nvPr/>
        </p:nvSpPr>
        <p:spPr>
          <a:xfrm>
            <a:off x="2677320" y="2651760"/>
            <a:ext cx="1312920" cy="459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TextShape 14"/>
          <p:cNvSpPr txBox="1"/>
          <p:nvPr/>
        </p:nvSpPr>
        <p:spPr>
          <a:xfrm>
            <a:off x="691920" y="6035040"/>
            <a:ext cx="8690760" cy="770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Layouts are </a:t>
            </a:r>
            <a:r>
              <a:rPr b="0" i="1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equivalent</a:t>
            </a: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  when they have the same adjacencies with the same orientation (horizontal/vertical)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Shape 1"/>
          <p:cNvSpPr txBox="1"/>
          <p:nvPr/>
        </p:nvSpPr>
        <p:spPr>
          <a:xfrm>
            <a:off x="914400" y="91440"/>
            <a:ext cx="79592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Conclusion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581" name="TextShape 2"/>
          <p:cNvSpPr txBox="1"/>
          <p:nvPr/>
        </p:nvSpPr>
        <p:spPr>
          <a:xfrm>
            <a:off x="691920" y="1188720"/>
            <a:ext cx="8690760" cy="562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A graph has multiple extended graphs </a:t>
            </a:r>
            <a:r>
              <a:rPr b="1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E(G)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If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E(G)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 has a separating 3-cycle this corner assignment has no dual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If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E(G)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has a separating 4-cycle this corner assignment gives a rectangular dual of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. But it may be ∞-sided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If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E(G)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 has neither we hopefully show that it is 2-sided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 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Current approach is with a constricting sweep-cycle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Has to do quite specific things, see previous example.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 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Questions?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914400" y="91440"/>
            <a:ext cx="79592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Applications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68720" y="1125360"/>
            <a:ext cx="8206920" cy="5040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marL="268200" indent="-26784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Rectangular Cartograms</a:t>
            </a:r>
            <a:r>
              <a:rPr b="0" lang="en-US" sz="2000" spc="-1" strike="noStrike">
                <a:solidFill>
                  <a:srgbClr val="0066c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visualize statistical data about sets of regions; regions are rectangles; area proportional to some geographic variable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pic>
        <p:nvPicPr>
          <p:cNvPr id="185" name="Picture 5" descr=""/>
          <p:cNvPicPr/>
          <p:nvPr/>
        </p:nvPicPr>
        <p:blipFill>
          <a:blip r:embed="rId1"/>
          <a:srcRect l="19584" t="14040" r="18167" b="6470"/>
          <a:stretch/>
        </p:blipFill>
        <p:spPr>
          <a:xfrm>
            <a:off x="1538640" y="2371680"/>
            <a:ext cx="6151320" cy="4266720"/>
          </a:xfrm>
          <a:prstGeom prst="rect">
            <a:avLst/>
          </a:prstGeom>
          <a:ln w="28440"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914400" y="91440"/>
            <a:ext cx="79592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Applications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914400" y="1125720"/>
            <a:ext cx="7760880" cy="5040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marL="268200" indent="-26784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Rectangular Cartograms</a:t>
            </a:r>
            <a:r>
              <a:rPr b="0" lang="en-US" sz="2000" spc="-1" strike="noStrike">
                <a:solidFill>
                  <a:srgbClr val="0066c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introduced by Raisz in 1934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pic>
        <p:nvPicPr>
          <p:cNvPr id="188" name="Picture 5" descr=""/>
          <p:cNvPicPr/>
          <p:nvPr/>
        </p:nvPicPr>
        <p:blipFill>
          <a:blip r:embed="rId1"/>
          <a:stretch/>
        </p:blipFill>
        <p:spPr>
          <a:xfrm>
            <a:off x="1486080" y="2073600"/>
            <a:ext cx="7143480" cy="4606560"/>
          </a:xfrm>
          <a:prstGeom prst="rect">
            <a:avLst/>
          </a:prstGeom>
          <a:ln w="28440"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914400" y="91440"/>
            <a:ext cx="79592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Applications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914400" y="1188720"/>
            <a:ext cx="8206920" cy="5040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marL="268200" indent="-26784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Floorplans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building architecture or VLSI layout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pic>
        <p:nvPicPr>
          <p:cNvPr id="191" name="Picture 4" descr=""/>
          <p:cNvPicPr/>
          <p:nvPr/>
        </p:nvPicPr>
        <p:blipFill>
          <a:blip r:embed="rId1"/>
          <a:stretch/>
        </p:blipFill>
        <p:spPr>
          <a:xfrm>
            <a:off x="2355480" y="1281600"/>
            <a:ext cx="6830640" cy="5576400"/>
          </a:xfrm>
          <a:prstGeom prst="rect">
            <a:avLst/>
          </a:prstGeom>
          <a:ln>
            <a:noFill/>
          </a:ln>
        </p:spPr>
      </p:pic>
      <p:pic>
        <p:nvPicPr>
          <p:cNvPr id="192" name="Picture 5" descr=""/>
          <p:cNvPicPr/>
          <p:nvPr/>
        </p:nvPicPr>
        <p:blipFill>
          <a:blip r:embed="rId2"/>
          <a:stretch/>
        </p:blipFill>
        <p:spPr>
          <a:xfrm>
            <a:off x="914400" y="2505600"/>
            <a:ext cx="2933280" cy="252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914400" y="91440"/>
            <a:ext cx="79592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Area-Universal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691920" y="1188720"/>
            <a:ext cx="8690760" cy="268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Area-universal layout L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For every assignment of sizes to the areas of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 there is a  equivalent layout realizing these sizes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185840" y="2712960"/>
            <a:ext cx="1510920" cy="108072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4"/>
          <p:cNvSpPr/>
          <p:nvPr/>
        </p:nvSpPr>
        <p:spPr>
          <a:xfrm>
            <a:off x="1185840" y="2712960"/>
            <a:ext cx="358560" cy="1080720"/>
          </a:xfrm>
          <a:prstGeom prst="rect">
            <a:avLst/>
          </a:prstGeom>
          <a:solidFill>
            <a:srgbClr val="ff9933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5"/>
          <p:cNvSpPr/>
          <p:nvPr/>
        </p:nvSpPr>
        <p:spPr>
          <a:xfrm>
            <a:off x="2265480" y="2712960"/>
            <a:ext cx="431280" cy="1080720"/>
          </a:xfrm>
          <a:prstGeom prst="rect">
            <a:avLst/>
          </a:prstGeom>
          <a:solidFill>
            <a:srgbClr val="ad20ad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6"/>
          <p:cNvSpPr/>
          <p:nvPr/>
        </p:nvSpPr>
        <p:spPr>
          <a:xfrm>
            <a:off x="1544760" y="2712960"/>
            <a:ext cx="720360" cy="649080"/>
          </a:xfrm>
          <a:prstGeom prst="rect">
            <a:avLst/>
          </a:prstGeom>
          <a:solidFill>
            <a:srgbClr val="7fc241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7"/>
          <p:cNvSpPr/>
          <p:nvPr/>
        </p:nvSpPr>
        <p:spPr>
          <a:xfrm>
            <a:off x="1544760" y="3362400"/>
            <a:ext cx="720360" cy="431280"/>
          </a:xfrm>
          <a:prstGeom prst="rect">
            <a:avLst/>
          </a:prstGeom>
          <a:solidFill>
            <a:srgbClr val="0066cb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8"/>
          <p:cNvSpPr/>
          <p:nvPr/>
        </p:nvSpPr>
        <p:spPr>
          <a:xfrm>
            <a:off x="3816360" y="2712960"/>
            <a:ext cx="1510920" cy="108072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9"/>
          <p:cNvSpPr/>
          <p:nvPr/>
        </p:nvSpPr>
        <p:spPr>
          <a:xfrm>
            <a:off x="3816360" y="2712960"/>
            <a:ext cx="576000" cy="1080720"/>
          </a:xfrm>
          <a:prstGeom prst="rect">
            <a:avLst/>
          </a:prstGeom>
          <a:solidFill>
            <a:srgbClr val="ff9933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0"/>
          <p:cNvSpPr/>
          <p:nvPr/>
        </p:nvSpPr>
        <p:spPr>
          <a:xfrm>
            <a:off x="4680000" y="2712960"/>
            <a:ext cx="647280" cy="1080720"/>
          </a:xfrm>
          <a:prstGeom prst="rect">
            <a:avLst/>
          </a:prstGeom>
          <a:solidFill>
            <a:srgbClr val="ad20ad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1"/>
          <p:cNvSpPr/>
          <p:nvPr/>
        </p:nvSpPr>
        <p:spPr>
          <a:xfrm>
            <a:off x="4392720" y="2712960"/>
            <a:ext cx="286920" cy="791640"/>
          </a:xfrm>
          <a:prstGeom prst="rect">
            <a:avLst/>
          </a:prstGeom>
          <a:solidFill>
            <a:srgbClr val="7fc241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2"/>
          <p:cNvSpPr/>
          <p:nvPr/>
        </p:nvSpPr>
        <p:spPr>
          <a:xfrm>
            <a:off x="4392720" y="3505320"/>
            <a:ext cx="286920" cy="288720"/>
          </a:xfrm>
          <a:prstGeom prst="rect">
            <a:avLst/>
          </a:prstGeom>
          <a:solidFill>
            <a:srgbClr val="0066cb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3"/>
          <p:cNvSpPr/>
          <p:nvPr/>
        </p:nvSpPr>
        <p:spPr>
          <a:xfrm>
            <a:off x="6446880" y="2712960"/>
            <a:ext cx="1510920" cy="108072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4"/>
          <p:cNvSpPr/>
          <p:nvPr/>
        </p:nvSpPr>
        <p:spPr>
          <a:xfrm>
            <a:off x="6446880" y="2712960"/>
            <a:ext cx="645840" cy="1080720"/>
          </a:xfrm>
          <a:prstGeom prst="rect">
            <a:avLst/>
          </a:prstGeom>
          <a:solidFill>
            <a:srgbClr val="ff9933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5"/>
          <p:cNvSpPr/>
          <p:nvPr/>
        </p:nvSpPr>
        <p:spPr>
          <a:xfrm>
            <a:off x="7669080" y="2712960"/>
            <a:ext cx="288720" cy="1080720"/>
          </a:xfrm>
          <a:prstGeom prst="rect">
            <a:avLst/>
          </a:prstGeom>
          <a:solidFill>
            <a:srgbClr val="ad20ad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6"/>
          <p:cNvSpPr/>
          <p:nvPr/>
        </p:nvSpPr>
        <p:spPr>
          <a:xfrm>
            <a:off x="7093080" y="2712960"/>
            <a:ext cx="576000" cy="433080"/>
          </a:xfrm>
          <a:prstGeom prst="rect">
            <a:avLst/>
          </a:prstGeom>
          <a:solidFill>
            <a:srgbClr val="7fc241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7"/>
          <p:cNvSpPr/>
          <p:nvPr/>
        </p:nvSpPr>
        <p:spPr>
          <a:xfrm>
            <a:off x="7093080" y="3146400"/>
            <a:ext cx="576000" cy="647280"/>
          </a:xfrm>
          <a:prstGeom prst="rect">
            <a:avLst/>
          </a:prstGeom>
          <a:solidFill>
            <a:srgbClr val="0066cb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TextShape 18"/>
          <p:cNvSpPr txBox="1"/>
          <p:nvPr/>
        </p:nvSpPr>
        <p:spPr>
          <a:xfrm>
            <a:off x="691920" y="4297680"/>
            <a:ext cx="8690760" cy="250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Uses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Animations; layout first – function later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>
                <p:childTnLst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914400" y="91440"/>
            <a:ext cx="79592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One-sided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691920" y="1188720"/>
            <a:ext cx="8690760" cy="562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One-sided layout L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Every maximal line segment in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 is the side of a rectangle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2854080" y="2743200"/>
            <a:ext cx="4176360" cy="3024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6579720" y="2743200"/>
            <a:ext cx="450360" cy="260172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5"/>
          <p:cNvSpPr/>
          <p:nvPr/>
        </p:nvSpPr>
        <p:spPr>
          <a:xfrm>
            <a:off x="4331880" y="5345280"/>
            <a:ext cx="2698560" cy="42192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6"/>
          <p:cNvSpPr/>
          <p:nvPr/>
        </p:nvSpPr>
        <p:spPr>
          <a:xfrm>
            <a:off x="2854080" y="4783320"/>
            <a:ext cx="1477440" cy="98388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7"/>
          <p:cNvSpPr/>
          <p:nvPr/>
        </p:nvSpPr>
        <p:spPr>
          <a:xfrm>
            <a:off x="2854080" y="4430880"/>
            <a:ext cx="1477440" cy="35208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8"/>
          <p:cNvSpPr/>
          <p:nvPr/>
        </p:nvSpPr>
        <p:spPr>
          <a:xfrm>
            <a:off x="4331880" y="4430880"/>
            <a:ext cx="2247480" cy="91404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9"/>
          <p:cNvSpPr/>
          <p:nvPr/>
        </p:nvSpPr>
        <p:spPr>
          <a:xfrm>
            <a:off x="6195600" y="2743200"/>
            <a:ext cx="383760" cy="168732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0"/>
          <p:cNvSpPr/>
          <p:nvPr/>
        </p:nvSpPr>
        <p:spPr>
          <a:xfrm>
            <a:off x="5128920" y="4008600"/>
            <a:ext cx="1066320" cy="42192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1"/>
          <p:cNvSpPr/>
          <p:nvPr/>
        </p:nvSpPr>
        <p:spPr>
          <a:xfrm>
            <a:off x="2854080" y="3516480"/>
            <a:ext cx="3341160" cy="49176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2"/>
          <p:cNvSpPr/>
          <p:nvPr/>
        </p:nvSpPr>
        <p:spPr>
          <a:xfrm>
            <a:off x="4060440" y="2743200"/>
            <a:ext cx="2134800" cy="77292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3"/>
          <p:cNvSpPr/>
          <p:nvPr/>
        </p:nvSpPr>
        <p:spPr>
          <a:xfrm>
            <a:off x="2854080" y="2743200"/>
            <a:ext cx="1206000" cy="42192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14"/>
          <p:cNvSpPr/>
          <p:nvPr/>
        </p:nvSpPr>
        <p:spPr>
          <a:xfrm>
            <a:off x="6581160" y="2743200"/>
            <a:ext cx="360" cy="2612880"/>
          </a:xfrm>
          <a:prstGeom prst="line">
            <a:avLst/>
          </a:prstGeom>
          <a:ln w="57240">
            <a:solidFill>
              <a:srgbClr val="7fc24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5"/>
          <p:cNvSpPr/>
          <p:nvPr/>
        </p:nvSpPr>
        <p:spPr>
          <a:xfrm>
            <a:off x="7170120" y="3481560"/>
            <a:ext cx="1197720" cy="100800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7fc24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maximal </a:t>
            </a:r>
            <a:r>
              <a:rPr b="0" lang="en-US" sz="2000" spc="-1" strike="noStrike">
                <a:solidFill>
                  <a:srgbClr val="7fc24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7fc24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vertical </a:t>
            </a:r>
            <a:r>
              <a:rPr b="0" lang="en-US" sz="2000" spc="-1" strike="noStrike">
                <a:solidFill>
                  <a:srgbClr val="7fc24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7fc24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Line 16"/>
          <p:cNvSpPr/>
          <p:nvPr/>
        </p:nvSpPr>
        <p:spPr>
          <a:xfrm>
            <a:off x="2852280" y="4429080"/>
            <a:ext cx="3705120" cy="360"/>
          </a:xfrm>
          <a:prstGeom prst="line">
            <a:avLst/>
          </a:prstGeom>
          <a:ln w="57240">
            <a:solidFill>
              <a:srgbClr val="0066c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7"/>
          <p:cNvSpPr/>
          <p:nvPr/>
        </p:nvSpPr>
        <p:spPr>
          <a:xfrm>
            <a:off x="1371600" y="3898800"/>
            <a:ext cx="1284480" cy="100800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66c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maximal</a:t>
            </a:r>
            <a:r>
              <a:rPr b="0" lang="en-US" sz="2000" spc="-1" strike="noStrike">
                <a:solidFill>
                  <a:srgbClr val="0066c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66c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horizontal</a:t>
            </a:r>
            <a:r>
              <a:rPr b="0" lang="en-US" sz="2000" spc="-1" strike="noStrike">
                <a:solidFill>
                  <a:srgbClr val="0066c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66c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914400" y="91440"/>
            <a:ext cx="795924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One-sided</a:t>
            </a:r>
            <a:endParaRPr b="0" lang="nl-NL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691920" y="1188720"/>
            <a:ext cx="8690760" cy="562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One-sided layout L</a:t>
            </a:r>
            <a:endParaRPr b="0" lang="nl-NL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Every maximal line segment in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UE Meta"/>
              </a:rPr>
              <a:t> is the side of a rectangle</a:t>
            </a:r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UE Meta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2468880" y="2495160"/>
            <a:ext cx="5015160" cy="363132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4"/>
          <p:cNvSpPr/>
          <p:nvPr/>
        </p:nvSpPr>
        <p:spPr>
          <a:xfrm>
            <a:off x="2468880" y="2495160"/>
            <a:ext cx="518040" cy="363132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5"/>
          <p:cNvSpPr/>
          <p:nvPr/>
        </p:nvSpPr>
        <p:spPr>
          <a:xfrm>
            <a:off x="2987280" y="5608080"/>
            <a:ext cx="4496760" cy="51804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6"/>
          <p:cNvSpPr/>
          <p:nvPr/>
        </p:nvSpPr>
        <p:spPr>
          <a:xfrm>
            <a:off x="2987280" y="2495160"/>
            <a:ext cx="3804840" cy="60408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7"/>
          <p:cNvSpPr/>
          <p:nvPr/>
        </p:nvSpPr>
        <p:spPr>
          <a:xfrm>
            <a:off x="6792480" y="2495160"/>
            <a:ext cx="691560" cy="311256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8"/>
          <p:cNvSpPr/>
          <p:nvPr/>
        </p:nvSpPr>
        <p:spPr>
          <a:xfrm>
            <a:off x="3764880" y="4829040"/>
            <a:ext cx="3027240" cy="77904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9"/>
          <p:cNvSpPr/>
          <p:nvPr/>
        </p:nvSpPr>
        <p:spPr>
          <a:xfrm>
            <a:off x="3764880" y="3965040"/>
            <a:ext cx="1557360" cy="86364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0"/>
          <p:cNvSpPr/>
          <p:nvPr/>
        </p:nvSpPr>
        <p:spPr>
          <a:xfrm>
            <a:off x="2987280" y="3965040"/>
            <a:ext cx="777240" cy="164268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1"/>
          <p:cNvSpPr/>
          <p:nvPr/>
        </p:nvSpPr>
        <p:spPr>
          <a:xfrm>
            <a:off x="2987280" y="3099600"/>
            <a:ext cx="2334960" cy="86472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2"/>
          <p:cNvSpPr/>
          <p:nvPr/>
        </p:nvSpPr>
        <p:spPr>
          <a:xfrm>
            <a:off x="3764880" y="3965040"/>
            <a:ext cx="779760" cy="86364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3"/>
          <p:cNvSpPr/>
          <p:nvPr/>
        </p:nvSpPr>
        <p:spPr>
          <a:xfrm>
            <a:off x="5322600" y="3099600"/>
            <a:ext cx="691560" cy="172908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4"/>
          <p:cNvSpPr/>
          <p:nvPr/>
        </p:nvSpPr>
        <p:spPr>
          <a:xfrm>
            <a:off x="6014880" y="3099600"/>
            <a:ext cx="777240" cy="12978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5"/>
          <p:cNvSpPr/>
          <p:nvPr/>
        </p:nvSpPr>
        <p:spPr>
          <a:xfrm>
            <a:off x="5841000" y="5608080"/>
            <a:ext cx="1642680" cy="51804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>
                <p:childTnLst>
                  <p:par>
                    <p:cTn id="29" fill="freeze">
                      <p:stCondLst>
                        <p:cond delay="indefinite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2016-12-07T11:14:02Z</dcterms:created>
  <dc:creator/>
  <dc:description/>
  <dc:language>en-US</dc:language>
  <cp:lastModifiedBy/>
  <dcterms:modified xsi:type="dcterms:W3CDTF">2016-12-08T19:57:59Z</dcterms:modified>
  <cp:revision>31</cp:revision>
  <dc:subject/>
  <dc:title/>
</cp:coreProperties>
</file>