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83" r:id="rId12"/>
    <p:sldId id="280" r:id="rId13"/>
    <p:sldId id="281" r:id="rId14"/>
    <p:sldId id="270" r:id="rId15"/>
    <p:sldId id="282" r:id="rId16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  <a:srgbClr val="B2B2B2"/>
    <a:srgbClr val="53A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>
      <p:cViewPr>
        <p:scale>
          <a:sx n="100" d="100"/>
          <a:sy n="100" d="100"/>
        </p:scale>
        <p:origin x="946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8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6A92EF-677D-47DA-92B4-68BA969D3BA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891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44F71-8CC5-45E4-9D22-0BD56B383FE3}" type="slidenum">
              <a:rPr lang="nl-NL"/>
              <a:pPr/>
              <a:t>2</a:t>
            </a:fld>
            <a:endParaRPr lang="nl-NL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24B0F-BB38-4557-BF8E-799F7D2720F1}" type="slidenum">
              <a:rPr lang="nl-NL"/>
              <a:pPr/>
              <a:t>3</a:t>
            </a:fld>
            <a:endParaRPr lang="nl-NL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 Limit 1, Aspect 12, zero error</a:t>
            </a:r>
          </a:p>
        </p:txBody>
      </p:sp>
    </p:spTree>
    <p:extLst>
      <p:ext uri="{BB962C8B-B14F-4D97-AF65-F5344CB8AC3E}">
        <p14:creationId xmlns:p14="http://schemas.microsoft.com/office/powerpoint/2010/main" val="1947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7C068-FB1C-4B68-987E-42F97794D7B9}" type="slidenum">
              <a:rPr lang="nl-NL"/>
              <a:pPr/>
              <a:t>11</a:t>
            </a:fld>
            <a:endParaRPr lang="nl-NL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703263"/>
            <a:ext cx="4594225" cy="3444875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57688"/>
            <a:ext cx="5033963" cy="4075112"/>
          </a:xfrm>
        </p:spPr>
        <p:txBody>
          <a:bodyPr/>
          <a:lstStyle/>
          <a:p>
            <a:r>
              <a:rPr lang="en-GB" dirty="0" smtClean="0"/>
              <a:t>Specify adjacencies of</a:t>
            </a:r>
            <a:r>
              <a:rPr lang="en-GB" baseline="0" dirty="0" smtClean="0"/>
              <a:t> layout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9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Nonequivalent layouts!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</a:t>
            </a:r>
            <a:r>
              <a:rPr lang="en-US" baseline="0" dirty="0" smtClean="0"/>
              <a:t> corresponds to an equivalence class of layouts</a:t>
            </a:r>
          </a:p>
          <a:p>
            <a:r>
              <a:rPr lang="en-US" baseline="0" dirty="0" smtClean="0"/>
              <a:t>We will use this a lot, </a:t>
            </a:r>
            <a:r>
              <a:rPr lang="en-US" baseline="0" smtClean="0"/>
              <a:t>so properties … 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Via enumeration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A92EF-677D-47DA-92B4-68BA969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4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3" name="Picture 17" descr="bollenvelden"/>
          <p:cNvPicPr>
            <a:picLocks noChangeAspect="1" noChangeArrowheads="1"/>
          </p:cNvPicPr>
          <p:nvPr userDrawn="1"/>
        </p:nvPicPr>
        <p:blipFill>
          <a:blip r:embed="rId2" cstate="print"/>
          <a:srcRect r="13290"/>
          <a:stretch>
            <a:fillRect/>
          </a:stretch>
        </p:blipFill>
        <p:spPr bwMode="auto">
          <a:xfrm>
            <a:off x="4679950" y="1196975"/>
            <a:ext cx="4464050" cy="4117975"/>
          </a:xfrm>
          <a:prstGeom prst="rect">
            <a:avLst/>
          </a:prstGeom>
          <a:noFill/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50186" name="Rectangle 10"/>
          <p:cNvSpPr>
            <a:spLocks noChangeArrowheads="1"/>
          </p:cNvSpPr>
          <p:nvPr userDrawn="1"/>
        </p:nvSpPr>
        <p:spPr bwMode="auto">
          <a:xfrm>
            <a:off x="5364163" y="6524625"/>
            <a:ext cx="2087562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0"/>
            <a:ext cx="2052638" cy="616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1963" y="0"/>
            <a:ext cx="6008687" cy="616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0"/>
            <a:ext cx="78867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UE Meta" pitchFamily="34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p"/>
        <a:defRPr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one-sided rectangular duals</a:t>
            </a:r>
            <a:endParaRPr lang="en-US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943225"/>
            <a:ext cx="4897437" cy="2016125"/>
          </a:xfrm>
          <a:noFill/>
        </p:spPr>
        <p:txBody>
          <a:bodyPr/>
          <a:lstStyle/>
          <a:p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Bettina </a:t>
            </a: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Speckmann         </a:t>
            </a:r>
            <a:br>
              <a:rPr lang="en-US" sz="1800" b="1" dirty="0">
                <a:solidFill>
                  <a:schemeClr val="bg1"/>
                </a:solidFill>
                <a:latin typeface="TUE Meta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TUE Meta" pitchFamily="34" charset="0"/>
              </a:rPr>
              <a:t>Kevin </a:t>
            </a:r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Verbeek</a:t>
            </a:r>
          </a:p>
          <a:p>
            <a:r>
              <a:rPr lang="en-US" sz="1800" b="1" dirty="0" smtClean="0">
                <a:solidFill>
                  <a:schemeClr val="bg1"/>
                </a:solidFill>
                <a:latin typeface="TUE Meta" pitchFamily="34" charset="0"/>
              </a:rPr>
              <a:t>Sander Beekhuis</a:t>
            </a:r>
            <a:endParaRPr lang="en-US" sz="1800" b="1" dirty="0">
              <a:solidFill>
                <a:schemeClr val="bg1"/>
              </a:solidFill>
              <a:latin typeface="TUE Meta" pitchFamily="34" charset="0"/>
            </a:endParaRPr>
          </a:p>
          <a:p>
            <a:r>
              <a:rPr lang="en-US" sz="1800" dirty="0">
                <a:solidFill>
                  <a:srgbClr val="53A9FF"/>
                </a:solidFill>
                <a:latin typeface="TUE Meta" pitchFamily="34" charset="0"/>
              </a:rPr>
              <a:t>TU Eindhoven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layouts</a:t>
            </a:r>
          </a:p>
        </p:txBody>
      </p:sp>
      <p:grpSp>
        <p:nvGrpSpPr>
          <p:cNvPr id="271363" name="Group 3"/>
          <p:cNvGrpSpPr>
            <a:grpSpLocks/>
          </p:cNvGrpSpPr>
          <p:nvPr/>
        </p:nvGrpSpPr>
        <p:grpSpPr bwMode="auto">
          <a:xfrm>
            <a:off x="735013" y="1676400"/>
            <a:ext cx="2016125" cy="1366838"/>
            <a:chOff x="612" y="981"/>
            <a:chExt cx="1270" cy="861"/>
          </a:xfrm>
        </p:grpSpPr>
        <p:sp>
          <p:nvSpPr>
            <p:cNvPr id="271364" name="Rectangle 4"/>
            <p:cNvSpPr>
              <a:spLocks noChangeArrowheads="1"/>
            </p:cNvSpPr>
            <p:nvPr/>
          </p:nvSpPr>
          <p:spPr bwMode="auto">
            <a:xfrm>
              <a:off x="612" y="981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612" y="981"/>
              <a:ext cx="771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6" name="Rectangle 6"/>
            <p:cNvSpPr>
              <a:spLocks noChangeArrowheads="1"/>
            </p:cNvSpPr>
            <p:nvPr/>
          </p:nvSpPr>
          <p:spPr bwMode="auto">
            <a:xfrm>
              <a:off x="1383" y="981"/>
              <a:ext cx="499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7" name="Rectangle 7"/>
            <p:cNvSpPr>
              <a:spLocks noChangeArrowheads="1"/>
            </p:cNvSpPr>
            <p:nvPr/>
          </p:nvSpPr>
          <p:spPr bwMode="auto">
            <a:xfrm>
              <a:off x="612" y="1434"/>
              <a:ext cx="454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066" y="1434"/>
              <a:ext cx="816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1369" name="Group 9"/>
          <p:cNvGrpSpPr>
            <a:grpSpLocks/>
          </p:cNvGrpSpPr>
          <p:nvPr/>
        </p:nvGrpSpPr>
        <p:grpSpPr bwMode="auto">
          <a:xfrm>
            <a:off x="3614738" y="1676400"/>
            <a:ext cx="2016125" cy="1366838"/>
            <a:chOff x="2562" y="1027"/>
            <a:chExt cx="1270" cy="861"/>
          </a:xfrm>
        </p:grpSpPr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2562" y="1027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1" name="Rectangle 11"/>
            <p:cNvSpPr>
              <a:spLocks noChangeArrowheads="1"/>
            </p:cNvSpPr>
            <p:nvPr/>
          </p:nvSpPr>
          <p:spPr bwMode="auto">
            <a:xfrm>
              <a:off x="2562" y="1027"/>
              <a:ext cx="499" cy="45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061" y="1027"/>
              <a:ext cx="771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3" name="Rectangle 13"/>
            <p:cNvSpPr>
              <a:spLocks noChangeArrowheads="1"/>
            </p:cNvSpPr>
            <p:nvPr/>
          </p:nvSpPr>
          <p:spPr bwMode="auto">
            <a:xfrm>
              <a:off x="2562" y="1480"/>
              <a:ext cx="726" cy="408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4" name="Rectangle 14"/>
            <p:cNvSpPr>
              <a:spLocks noChangeArrowheads="1"/>
            </p:cNvSpPr>
            <p:nvPr/>
          </p:nvSpPr>
          <p:spPr bwMode="auto">
            <a:xfrm>
              <a:off x="3288" y="1480"/>
              <a:ext cx="54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13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68313" y="3538538"/>
            <a:ext cx="8207375" cy="2627312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These layouts are </a:t>
            </a:r>
            <a:r>
              <a:rPr lang="en-US">
                <a:solidFill>
                  <a:schemeClr val="accent2"/>
                </a:solidFill>
              </a:rPr>
              <a:t>not</a:t>
            </a:r>
            <a:r>
              <a:rPr lang="en-US"/>
              <a:t> equivalent!</a:t>
            </a:r>
            <a:endParaRPr lang="en-US" sz="800"/>
          </a:p>
        </p:txBody>
      </p:sp>
      <p:grpSp>
        <p:nvGrpSpPr>
          <p:cNvPr id="271376" name="Group 16"/>
          <p:cNvGrpSpPr>
            <a:grpSpLocks/>
          </p:cNvGrpSpPr>
          <p:nvPr/>
        </p:nvGrpSpPr>
        <p:grpSpPr bwMode="auto">
          <a:xfrm>
            <a:off x="6494463" y="1676400"/>
            <a:ext cx="2016125" cy="1366838"/>
            <a:chOff x="3797" y="952"/>
            <a:chExt cx="1270" cy="861"/>
          </a:xfrm>
        </p:grpSpPr>
        <p:sp>
          <p:nvSpPr>
            <p:cNvPr id="271377" name="Rectangle 17"/>
            <p:cNvSpPr>
              <a:spLocks noChangeArrowheads="1"/>
            </p:cNvSpPr>
            <p:nvPr/>
          </p:nvSpPr>
          <p:spPr bwMode="auto">
            <a:xfrm>
              <a:off x="3797" y="952"/>
              <a:ext cx="1270" cy="86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8" name="Rectangle 18"/>
            <p:cNvSpPr>
              <a:spLocks noChangeArrowheads="1"/>
            </p:cNvSpPr>
            <p:nvPr/>
          </p:nvSpPr>
          <p:spPr bwMode="auto">
            <a:xfrm>
              <a:off x="3797" y="952"/>
              <a:ext cx="716" cy="346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79" name="Rectangle 19"/>
            <p:cNvSpPr>
              <a:spLocks noChangeArrowheads="1"/>
            </p:cNvSpPr>
            <p:nvPr/>
          </p:nvSpPr>
          <p:spPr bwMode="auto">
            <a:xfrm>
              <a:off x="4513" y="952"/>
              <a:ext cx="554" cy="453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3797" y="1298"/>
              <a:ext cx="716" cy="51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1381" name="Rectangle 21"/>
            <p:cNvSpPr>
              <a:spLocks noChangeArrowheads="1"/>
            </p:cNvSpPr>
            <p:nvPr/>
          </p:nvSpPr>
          <p:spPr bwMode="auto">
            <a:xfrm>
              <a:off x="4513" y="1405"/>
              <a:ext cx="554" cy="408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Assumption(TODO)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that every graph we meet has 4 vertices incident to the outer face.</a:t>
            </a:r>
          </a:p>
          <a:p>
            <a:pPr lvl="1"/>
            <a:r>
              <a:rPr lang="en-US" dirty="0" smtClean="0"/>
              <a:t>Otherwise we can sometimes make this true</a:t>
            </a:r>
          </a:p>
          <a:p>
            <a:pPr lvl="2"/>
            <a:r>
              <a:rPr lang="en-US" dirty="0" smtClean="0"/>
              <a:t>Sometimes in multiple ways</a:t>
            </a:r>
          </a:p>
          <a:p>
            <a:pPr lvl="1"/>
            <a:r>
              <a:rPr lang="en-US" dirty="0" smtClean="0"/>
              <a:t>Often we don’t really care about adjacencies between these outer faces</a:t>
            </a:r>
          </a:p>
          <a:p>
            <a:pPr lvl="1"/>
            <a:r>
              <a:rPr lang="en-US" dirty="0" smtClean="0"/>
              <a:t>The inside of the 4 outer rectangles is a rectangle (USEFULL FOR LATER SLIDE) (if the graph has at least 5 vertices)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59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12863"/>
            <a:ext cx="8448675" cy="2255837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Kozminski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dirty="0" err="1">
                <a:solidFill>
                  <a:schemeClr val="accent1"/>
                </a:solidFill>
              </a:rPr>
              <a:t>Kinnen</a:t>
            </a:r>
            <a:r>
              <a:rPr lang="en-US" dirty="0">
                <a:solidFill>
                  <a:schemeClr val="accent1"/>
                </a:solidFill>
              </a:rPr>
              <a:t> ’85]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planar graph G has a </a:t>
            </a:r>
            <a:r>
              <a:rPr lang="en-US" dirty="0">
                <a:solidFill>
                  <a:schemeClr val="accent1"/>
                </a:solidFill>
              </a:rPr>
              <a:t>rectangular dual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4</a:t>
            </a:r>
            <a:r>
              <a:rPr lang="en-US" dirty="0"/>
              <a:t> rectangles on the boundary if and only if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every interior face is a triangle and the exterior face is a quadrangle</a:t>
            </a:r>
          </a:p>
          <a:p>
            <a:pPr marL="838200" lvl="1" indent="-381000">
              <a:buSzTx/>
              <a:buFont typeface="Wingdings" pitchFamily="2" charset="2"/>
              <a:buAutoNum type="arabicPeriod"/>
            </a:pPr>
            <a:r>
              <a:rPr lang="en-US" dirty="0"/>
              <a:t>G has no separating triangles</a:t>
            </a:r>
            <a:endParaRPr lang="nl-NL" dirty="0"/>
          </a:p>
        </p:txBody>
      </p:sp>
      <p:grpSp>
        <p:nvGrpSpPr>
          <p:cNvPr id="283651" name="Group 3"/>
          <p:cNvGrpSpPr>
            <a:grpSpLocks/>
          </p:cNvGrpSpPr>
          <p:nvPr/>
        </p:nvGrpSpPr>
        <p:grpSpPr bwMode="auto">
          <a:xfrm>
            <a:off x="1038225" y="3935413"/>
            <a:ext cx="1600200" cy="1828800"/>
            <a:chOff x="624" y="2784"/>
            <a:chExt cx="1008" cy="1152"/>
          </a:xfrm>
        </p:grpSpPr>
        <p:sp>
          <p:nvSpPr>
            <p:cNvPr id="283652" name="Rectangle 4"/>
            <p:cNvSpPr>
              <a:spLocks noChangeArrowheads="1"/>
            </p:cNvSpPr>
            <p:nvPr/>
          </p:nvSpPr>
          <p:spPr bwMode="auto">
            <a:xfrm>
              <a:off x="76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3" name="Rectangle 5"/>
            <p:cNvSpPr>
              <a:spLocks noChangeArrowheads="1"/>
            </p:cNvSpPr>
            <p:nvPr/>
          </p:nvSpPr>
          <p:spPr bwMode="auto">
            <a:xfrm>
              <a:off x="100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1248" y="3360"/>
              <a:ext cx="240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1152" y="2928"/>
              <a:ext cx="336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768" y="2928"/>
              <a:ext cx="384" cy="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7" name="Rectangle 9"/>
            <p:cNvSpPr>
              <a:spLocks noChangeArrowheads="1"/>
            </p:cNvSpPr>
            <p:nvPr/>
          </p:nvSpPr>
          <p:spPr bwMode="auto">
            <a:xfrm>
              <a:off x="624" y="2784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9" name="Rectangle 11"/>
            <p:cNvSpPr>
              <a:spLocks noChangeArrowheads="1"/>
            </p:cNvSpPr>
            <p:nvPr/>
          </p:nvSpPr>
          <p:spPr bwMode="auto">
            <a:xfrm>
              <a:off x="1488" y="2928"/>
              <a:ext cx="144" cy="86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60" name="Rectangle 12"/>
            <p:cNvSpPr>
              <a:spLocks noChangeArrowheads="1"/>
            </p:cNvSpPr>
            <p:nvPr/>
          </p:nvSpPr>
          <p:spPr bwMode="auto">
            <a:xfrm>
              <a:off x="624" y="3792"/>
              <a:ext cx="1008" cy="1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3661" name="Group 13"/>
          <p:cNvGrpSpPr>
            <a:grpSpLocks/>
          </p:cNvGrpSpPr>
          <p:nvPr/>
        </p:nvGrpSpPr>
        <p:grpSpPr bwMode="auto">
          <a:xfrm>
            <a:off x="3119438" y="3821113"/>
            <a:ext cx="2438400" cy="2057400"/>
            <a:chOff x="1776" y="2736"/>
            <a:chExt cx="1536" cy="1296"/>
          </a:xfrm>
        </p:grpSpPr>
        <p:sp>
          <p:nvSpPr>
            <p:cNvPr id="283662" name="Line 14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3" name="Line 15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4" name="Line 16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5" name="Line 17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6" name="Line 18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7" name="Line 19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8" name="Line 20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69" name="Line 21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0" name="Line 22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1" name="Freeform 23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2" name="Freeform 24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3" name="Freeform 25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4" name="Freeform 26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75" name="Oval 2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6" name="Oval 28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7" name="Oval 29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8" name="Oval 30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79" name="Line 31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0" name="Line 32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1" name="Line 3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2" name="Line 34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3" name="Line 35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4" name="Line 36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85" name="Line 37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3686" name="Group 38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3687" name="Oval 39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8" name="Oval 40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89" name="Oval 41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0" name="Oval 42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691" name="Oval 43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36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grpSp>
        <p:nvGrpSpPr>
          <p:cNvPr id="283693" name="Group 45"/>
          <p:cNvGrpSpPr>
            <a:grpSpLocks/>
          </p:cNvGrpSpPr>
          <p:nvPr/>
        </p:nvGrpSpPr>
        <p:grpSpPr bwMode="auto">
          <a:xfrm>
            <a:off x="6038850" y="3821113"/>
            <a:ext cx="2438400" cy="2057400"/>
            <a:chOff x="3804" y="2736"/>
            <a:chExt cx="1536" cy="1296"/>
          </a:xfrm>
        </p:grpSpPr>
        <p:sp>
          <p:nvSpPr>
            <p:cNvPr id="283694" name="Line 46"/>
            <p:cNvSpPr>
              <a:spLocks noChangeShapeType="1"/>
            </p:cNvSpPr>
            <p:nvPr/>
          </p:nvSpPr>
          <p:spPr bwMode="auto">
            <a:xfrm flipV="1">
              <a:off x="4332" y="3600"/>
              <a:ext cx="528" cy="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5" name="Line 47"/>
            <p:cNvSpPr>
              <a:spLocks noChangeShapeType="1"/>
            </p:cNvSpPr>
            <p:nvPr/>
          </p:nvSpPr>
          <p:spPr bwMode="auto">
            <a:xfrm flipH="1">
              <a:off x="4332" y="3168"/>
              <a:ext cx="288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6" name="Line 48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240" cy="43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7" name="Line 49"/>
            <p:cNvSpPr>
              <a:spLocks noChangeShapeType="1"/>
            </p:cNvSpPr>
            <p:nvPr/>
          </p:nvSpPr>
          <p:spPr bwMode="auto">
            <a:xfrm flipH="1" flipV="1">
              <a:off x="4332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8" name="Line 50"/>
            <p:cNvSpPr>
              <a:spLocks noChangeShapeType="1"/>
            </p:cNvSpPr>
            <p:nvPr/>
          </p:nvSpPr>
          <p:spPr bwMode="auto">
            <a:xfrm flipH="1" flipV="1">
              <a:off x="4284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699" name="Line 51"/>
            <p:cNvSpPr>
              <a:spLocks noChangeShapeType="1"/>
            </p:cNvSpPr>
            <p:nvPr/>
          </p:nvSpPr>
          <p:spPr bwMode="auto">
            <a:xfrm flipH="1">
              <a:off x="385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0" name="Line 52"/>
            <p:cNvSpPr>
              <a:spLocks noChangeShapeType="1"/>
            </p:cNvSpPr>
            <p:nvPr/>
          </p:nvSpPr>
          <p:spPr bwMode="auto">
            <a:xfrm>
              <a:off x="3852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1" name="Line 53"/>
            <p:cNvSpPr>
              <a:spLocks noChangeShapeType="1"/>
            </p:cNvSpPr>
            <p:nvPr/>
          </p:nvSpPr>
          <p:spPr bwMode="auto">
            <a:xfrm flipH="1">
              <a:off x="4332" y="3504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2" name="Line 54"/>
            <p:cNvSpPr>
              <a:spLocks noChangeShapeType="1"/>
            </p:cNvSpPr>
            <p:nvPr/>
          </p:nvSpPr>
          <p:spPr bwMode="auto">
            <a:xfrm flipV="1">
              <a:off x="4284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>
              <a:off x="4524" y="2784"/>
              <a:ext cx="96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H="1">
              <a:off x="4284" y="3168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5" name="Line 57"/>
            <p:cNvSpPr>
              <a:spLocks noChangeShapeType="1"/>
            </p:cNvSpPr>
            <p:nvPr/>
          </p:nvSpPr>
          <p:spPr bwMode="auto">
            <a:xfrm flipH="1">
              <a:off x="4620" y="31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6" name="Line 58"/>
            <p:cNvSpPr>
              <a:spLocks noChangeShapeType="1"/>
            </p:cNvSpPr>
            <p:nvPr/>
          </p:nvSpPr>
          <p:spPr bwMode="auto">
            <a:xfrm>
              <a:off x="4620" y="3504"/>
              <a:ext cx="24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7" name="Line 59"/>
            <p:cNvSpPr>
              <a:spLocks noChangeShapeType="1"/>
            </p:cNvSpPr>
            <p:nvPr/>
          </p:nvSpPr>
          <p:spPr bwMode="auto">
            <a:xfrm flipH="1">
              <a:off x="4476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8" name="Line 60"/>
            <p:cNvSpPr>
              <a:spLocks noChangeShapeType="1"/>
            </p:cNvSpPr>
            <p:nvPr/>
          </p:nvSpPr>
          <p:spPr bwMode="auto">
            <a:xfrm flipV="1">
              <a:off x="4860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09" name="Line 61"/>
            <p:cNvSpPr>
              <a:spLocks noChangeShapeType="1"/>
            </p:cNvSpPr>
            <p:nvPr/>
          </p:nvSpPr>
          <p:spPr bwMode="auto">
            <a:xfrm flipH="1" flipV="1">
              <a:off x="4620" y="3168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0" name="Freeform 62"/>
            <p:cNvSpPr>
              <a:spLocks/>
            </p:cNvSpPr>
            <p:nvPr/>
          </p:nvSpPr>
          <p:spPr bwMode="auto">
            <a:xfrm>
              <a:off x="4476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1" name="Freeform 63"/>
            <p:cNvSpPr>
              <a:spLocks/>
            </p:cNvSpPr>
            <p:nvPr/>
          </p:nvSpPr>
          <p:spPr bwMode="auto">
            <a:xfrm>
              <a:off x="4524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2" name="Freeform 64"/>
            <p:cNvSpPr>
              <a:spLocks/>
            </p:cNvSpPr>
            <p:nvPr/>
          </p:nvSpPr>
          <p:spPr bwMode="auto">
            <a:xfrm>
              <a:off x="3836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3" name="Freeform 65"/>
            <p:cNvSpPr>
              <a:spLocks/>
            </p:cNvSpPr>
            <p:nvPr/>
          </p:nvSpPr>
          <p:spPr bwMode="auto">
            <a:xfrm>
              <a:off x="3852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714" name="Oval 66"/>
            <p:cNvSpPr>
              <a:spLocks noChangeArrowheads="1"/>
            </p:cNvSpPr>
            <p:nvPr/>
          </p:nvSpPr>
          <p:spPr bwMode="auto">
            <a:xfrm>
              <a:off x="380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5" name="Oval 67"/>
            <p:cNvSpPr>
              <a:spLocks noChangeArrowheads="1"/>
            </p:cNvSpPr>
            <p:nvPr/>
          </p:nvSpPr>
          <p:spPr bwMode="auto">
            <a:xfrm>
              <a:off x="4236" y="321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6" name="Oval 68"/>
            <p:cNvSpPr>
              <a:spLocks noChangeArrowheads="1"/>
            </p:cNvSpPr>
            <p:nvPr/>
          </p:nvSpPr>
          <p:spPr bwMode="auto">
            <a:xfrm>
              <a:off x="5244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7" name="Oval 69"/>
            <p:cNvSpPr>
              <a:spLocks noChangeArrowheads="1"/>
            </p:cNvSpPr>
            <p:nvPr/>
          </p:nvSpPr>
          <p:spPr bwMode="auto">
            <a:xfrm>
              <a:off x="4428" y="39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8" name="Oval 70"/>
            <p:cNvSpPr>
              <a:spLocks noChangeArrowheads="1"/>
            </p:cNvSpPr>
            <p:nvPr/>
          </p:nvSpPr>
          <p:spPr bwMode="auto">
            <a:xfrm>
              <a:off x="4572" y="345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19" name="Oval 71"/>
            <p:cNvSpPr>
              <a:spLocks noChangeArrowheads="1"/>
            </p:cNvSpPr>
            <p:nvPr/>
          </p:nvSpPr>
          <p:spPr bwMode="auto">
            <a:xfrm>
              <a:off x="4812" y="355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0" name="Oval 72"/>
            <p:cNvSpPr>
              <a:spLocks noChangeArrowheads="1"/>
            </p:cNvSpPr>
            <p:nvPr/>
          </p:nvSpPr>
          <p:spPr bwMode="auto">
            <a:xfrm>
              <a:off x="4476" y="2736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1" name="Oval 73"/>
            <p:cNvSpPr>
              <a:spLocks noChangeArrowheads="1"/>
            </p:cNvSpPr>
            <p:nvPr/>
          </p:nvSpPr>
          <p:spPr bwMode="auto">
            <a:xfrm>
              <a:off x="4572" y="3120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722" name="Oval 74"/>
            <p:cNvSpPr>
              <a:spLocks noChangeArrowheads="1"/>
            </p:cNvSpPr>
            <p:nvPr/>
          </p:nvSpPr>
          <p:spPr bwMode="auto">
            <a:xfrm>
              <a:off x="4284" y="3648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duals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rectangular dual is not unique</a:t>
            </a:r>
            <a:br>
              <a:rPr lang="en-US" dirty="0"/>
            </a:br>
            <a:endParaRPr lang="en-US" dirty="0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803275" y="2320925"/>
            <a:ext cx="1944688" cy="2209800"/>
            <a:chOff x="1152" y="1488"/>
            <a:chExt cx="1225" cy="1392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1327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1619" y="2184"/>
              <a:ext cx="292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1911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1794" y="1662"/>
              <a:ext cx="408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327" y="1662"/>
              <a:ext cx="467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152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15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202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152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6396038" y="2320925"/>
            <a:ext cx="1944687" cy="2209800"/>
            <a:chOff x="2903" y="1488"/>
            <a:chExt cx="1225" cy="1392"/>
          </a:xfrm>
        </p:grpSpPr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3078" y="2184"/>
              <a:ext cx="291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3369" y="2184"/>
              <a:ext cx="234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3" name="Rectangle 17"/>
            <p:cNvSpPr>
              <a:spLocks noChangeArrowheads="1"/>
            </p:cNvSpPr>
            <p:nvPr/>
          </p:nvSpPr>
          <p:spPr bwMode="auto">
            <a:xfrm>
              <a:off x="3603" y="2300"/>
              <a:ext cx="350" cy="4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4" name="Rectangle 18"/>
            <p:cNvSpPr>
              <a:spLocks noChangeArrowheads="1"/>
            </p:cNvSpPr>
            <p:nvPr/>
          </p:nvSpPr>
          <p:spPr bwMode="auto">
            <a:xfrm>
              <a:off x="3603" y="1662"/>
              <a:ext cx="350" cy="6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5" name="Rectangle 19"/>
            <p:cNvSpPr>
              <a:spLocks noChangeArrowheads="1"/>
            </p:cNvSpPr>
            <p:nvPr/>
          </p:nvSpPr>
          <p:spPr bwMode="auto">
            <a:xfrm>
              <a:off x="3078" y="1662"/>
              <a:ext cx="525" cy="5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Rectangle 20"/>
            <p:cNvSpPr>
              <a:spLocks noChangeArrowheads="1"/>
            </p:cNvSpPr>
            <p:nvPr/>
          </p:nvSpPr>
          <p:spPr bwMode="auto">
            <a:xfrm>
              <a:off x="2903" y="1488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Rectangle 21"/>
            <p:cNvSpPr>
              <a:spLocks noChangeArrowheads="1"/>
            </p:cNvSpPr>
            <p:nvPr/>
          </p:nvSpPr>
          <p:spPr bwMode="auto">
            <a:xfrm>
              <a:off x="290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8" name="Rectangle 22"/>
            <p:cNvSpPr>
              <a:spLocks noChangeArrowheads="1"/>
            </p:cNvSpPr>
            <p:nvPr/>
          </p:nvSpPr>
          <p:spPr bwMode="auto">
            <a:xfrm>
              <a:off x="3953" y="1662"/>
              <a:ext cx="175" cy="104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9" name="Rectangle 23"/>
            <p:cNvSpPr>
              <a:spLocks noChangeArrowheads="1"/>
            </p:cNvSpPr>
            <p:nvPr/>
          </p:nvSpPr>
          <p:spPr bwMode="auto">
            <a:xfrm>
              <a:off x="2903" y="2706"/>
              <a:ext cx="1225" cy="17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5720" name="Group 24"/>
          <p:cNvGrpSpPr>
            <a:grpSpLocks/>
          </p:cNvGrpSpPr>
          <p:nvPr/>
        </p:nvGrpSpPr>
        <p:grpSpPr bwMode="auto">
          <a:xfrm>
            <a:off x="3352800" y="2398713"/>
            <a:ext cx="2438400" cy="2057400"/>
            <a:chOff x="1776" y="2736"/>
            <a:chExt cx="1536" cy="1296"/>
          </a:xfrm>
        </p:grpSpPr>
        <p:sp>
          <p:nvSpPr>
            <p:cNvPr id="285721" name="Line 25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2" name="Line 26"/>
            <p:cNvSpPr>
              <a:spLocks noChangeShapeType="1"/>
            </p:cNvSpPr>
            <p:nvPr/>
          </p:nvSpPr>
          <p:spPr bwMode="auto">
            <a:xfrm flipV="1">
              <a:off x="2448" y="3504"/>
              <a:ext cx="4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>
              <a:off x="1824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Line 28"/>
            <p:cNvSpPr>
              <a:spLocks noChangeShapeType="1"/>
            </p:cNvSpPr>
            <p:nvPr/>
          </p:nvSpPr>
          <p:spPr bwMode="auto">
            <a:xfrm>
              <a:off x="1824" y="3504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5" name="Line 29"/>
            <p:cNvSpPr>
              <a:spLocks noChangeShapeType="1"/>
            </p:cNvSpPr>
            <p:nvPr/>
          </p:nvSpPr>
          <p:spPr bwMode="auto">
            <a:xfrm flipV="1">
              <a:off x="2256" y="2784"/>
              <a:ext cx="24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6" name="Line 30"/>
            <p:cNvSpPr>
              <a:spLocks noChangeShapeType="1"/>
            </p:cNvSpPr>
            <p:nvPr/>
          </p:nvSpPr>
          <p:spPr bwMode="auto">
            <a:xfrm>
              <a:off x="2496" y="2784"/>
              <a:ext cx="33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7" name="Line 31"/>
            <p:cNvSpPr>
              <a:spLocks noChangeShapeType="1"/>
            </p:cNvSpPr>
            <p:nvPr/>
          </p:nvSpPr>
          <p:spPr bwMode="auto">
            <a:xfrm flipH="1">
              <a:off x="2448" y="3600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8" name="Line 32"/>
            <p:cNvSpPr>
              <a:spLocks noChangeShapeType="1"/>
            </p:cNvSpPr>
            <p:nvPr/>
          </p:nvSpPr>
          <p:spPr bwMode="auto">
            <a:xfrm flipV="1">
              <a:off x="2832" y="3504"/>
              <a:ext cx="43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29" name="Line 33"/>
            <p:cNvSpPr>
              <a:spLocks noChangeShapeType="1"/>
            </p:cNvSpPr>
            <p:nvPr/>
          </p:nvSpPr>
          <p:spPr bwMode="auto">
            <a:xfrm flipH="1" flipV="1">
              <a:off x="2832" y="3264"/>
              <a:ext cx="43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0" name="Freeform 34"/>
            <p:cNvSpPr>
              <a:spLocks/>
            </p:cNvSpPr>
            <p:nvPr/>
          </p:nvSpPr>
          <p:spPr bwMode="auto">
            <a:xfrm>
              <a:off x="2448" y="3504"/>
              <a:ext cx="816" cy="480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576" y="384"/>
                </a:cxn>
                <a:cxn ang="0">
                  <a:pos x="816" y="0"/>
                </a:cxn>
              </a:cxnLst>
              <a:rect l="0" t="0" r="r" b="b"/>
              <a:pathLst>
                <a:path w="816" h="480">
                  <a:moveTo>
                    <a:pt x="0" y="480"/>
                  </a:moveTo>
                  <a:cubicBezTo>
                    <a:pt x="220" y="472"/>
                    <a:pt x="440" y="464"/>
                    <a:pt x="576" y="384"/>
                  </a:cubicBezTo>
                  <a:cubicBezTo>
                    <a:pt x="712" y="304"/>
                    <a:pt x="776" y="64"/>
                    <a:pt x="816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1" name="Freeform 35"/>
            <p:cNvSpPr>
              <a:spLocks/>
            </p:cNvSpPr>
            <p:nvPr/>
          </p:nvSpPr>
          <p:spPr bwMode="auto">
            <a:xfrm>
              <a:off x="2496" y="2784"/>
              <a:ext cx="768" cy="720"/>
            </a:xfrm>
            <a:custGeom>
              <a:avLst/>
              <a:gdLst/>
              <a:ahLst/>
              <a:cxnLst>
                <a:cxn ang="0">
                  <a:pos x="768" y="72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768" h="720">
                  <a:moveTo>
                    <a:pt x="768" y="720"/>
                  </a:moveTo>
                  <a:cubicBezTo>
                    <a:pt x="736" y="492"/>
                    <a:pt x="704" y="264"/>
                    <a:pt x="576" y="144"/>
                  </a:cubicBezTo>
                  <a:cubicBezTo>
                    <a:pt x="448" y="24"/>
                    <a:pt x="224" y="12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2" name="Freeform 36"/>
            <p:cNvSpPr>
              <a:spLocks/>
            </p:cNvSpPr>
            <p:nvPr/>
          </p:nvSpPr>
          <p:spPr bwMode="auto">
            <a:xfrm>
              <a:off x="1808" y="2784"/>
              <a:ext cx="688" cy="720"/>
            </a:xfrm>
            <a:custGeom>
              <a:avLst/>
              <a:gdLst/>
              <a:ahLst/>
              <a:cxnLst>
                <a:cxn ang="0">
                  <a:pos x="688" y="0"/>
                </a:cxn>
                <a:cxn ang="0">
                  <a:pos x="112" y="192"/>
                </a:cxn>
                <a:cxn ang="0">
                  <a:pos x="16" y="720"/>
                </a:cxn>
              </a:cxnLst>
              <a:rect l="0" t="0" r="r" b="b"/>
              <a:pathLst>
                <a:path w="688" h="720">
                  <a:moveTo>
                    <a:pt x="688" y="0"/>
                  </a:moveTo>
                  <a:cubicBezTo>
                    <a:pt x="456" y="36"/>
                    <a:pt x="224" y="72"/>
                    <a:pt x="112" y="192"/>
                  </a:cubicBezTo>
                  <a:cubicBezTo>
                    <a:pt x="0" y="312"/>
                    <a:pt x="8" y="516"/>
                    <a:pt x="16" y="72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3" name="Freeform 37"/>
            <p:cNvSpPr>
              <a:spLocks/>
            </p:cNvSpPr>
            <p:nvPr/>
          </p:nvSpPr>
          <p:spPr bwMode="auto">
            <a:xfrm>
              <a:off x="1824" y="3504"/>
              <a:ext cx="62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84"/>
                </a:cxn>
                <a:cxn ang="0">
                  <a:pos x="624" y="480"/>
                </a:cxn>
              </a:cxnLst>
              <a:rect l="0" t="0" r="r" b="b"/>
              <a:pathLst>
                <a:path w="624" h="480">
                  <a:moveTo>
                    <a:pt x="0" y="0"/>
                  </a:moveTo>
                  <a:cubicBezTo>
                    <a:pt x="20" y="152"/>
                    <a:pt x="40" y="304"/>
                    <a:pt x="144" y="384"/>
                  </a:cubicBezTo>
                  <a:cubicBezTo>
                    <a:pt x="248" y="464"/>
                    <a:pt x="436" y="472"/>
                    <a:pt x="624" y="48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4" name="Oval 38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5" name="Oval 39"/>
            <p:cNvSpPr>
              <a:spLocks noChangeArrowheads="1"/>
            </p:cNvSpPr>
            <p:nvPr/>
          </p:nvSpPr>
          <p:spPr bwMode="auto">
            <a:xfrm>
              <a:off x="3216" y="345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6" name="Oval 40"/>
            <p:cNvSpPr>
              <a:spLocks noChangeArrowheads="1"/>
            </p:cNvSpPr>
            <p:nvPr/>
          </p:nvSpPr>
          <p:spPr bwMode="auto">
            <a:xfrm>
              <a:off x="2400" y="39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7" name="Oval 41"/>
            <p:cNvSpPr>
              <a:spLocks noChangeArrowheads="1"/>
            </p:cNvSpPr>
            <p:nvPr/>
          </p:nvSpPr>
          <p:spPr bwMode="auto">
            <a:xfrm>
              <a:off x="2448" y="2736"/>
              <a:ext cx="96" cy="96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38" name="Line 42"/>
            <p:cNvSpPr>
              <a:spLocks noChangeShapeType="1"/>
            </p:cNvSpPr>
            <p:nvPr/>
          </p:nvSpPr>
          <p:spPr bwMode="auto">
            <a:xfrm flipH="1">
              <a:off x="2304" y="35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39" name="Line 43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4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0" name="Line 44"/>
            <p:cNvSpPr>
              <a:spLocks noChangeShapeType="1"/>
            </p:cNvSpPr>
            <p:nvPr/>
          </p:nvSpPr>
          <p:spPr bwMode="auto">
            <a:xfrm flipH="1" flipV="1">
              <a:off x="2256" y="326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1" name="Line 45"/>
            <p:cNvSpPr>
              <a:spLocks noChangeShapeType="1"/>
            </p:cNvSpPr>
            <p:nvPr/>
          </p:nvSpPr>
          <p:spPr bwMode="auto">
            <a:xfrm flipH="1">
              <a:off x="2256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2" name="Line 46"/>
            <p:cNvSpPr>
              <a:spLocks noChangeShapeType="1"/>
            </p:cNvSpPr>
            <p:nvPr/>
          </p:nvSpPr>
          <p:spPr bwMode="auto">
            <a:xfrm flipH="1">
              <a:off x="2496" y="3264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3" name="Line 47"/>
            <p:cNvSpPr>
              <a:spLocks noChangeShapeType="1"/>
            </p:cNvSpPr>
            <p:nvPr/>
          </p:nvSpPr>
          <p:spPr bwMode="auto">
            <a:xfrm>
              <a:off x="2496" y="3504"/>
              <a:ext cx="33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5744" name="Line 48"/>
            <p:cNvSpPr>
              <a:spLocks noChangeShapeType="1"/>
            </p:cNvSpPr>
            <p:nvPr/>
          </p:nvSpPr>
          <p:spPr bwMode="auto">
            <a:xfrm flipV="1">
              <a:off x="2832" y="32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5745" name="Group 49"/>
            <p:cNvGrpSpPr>
              <a:grpSpLocks/>
            </p:cNvGrpSpPr>
            <p:nvPr/>
          </p:nvGrpSpPr>
          <p:grpSpPr bwMode="auto">
            <a:xfrm>
              <a:off x="2208" y="3216"/>
              <a:ext cx="672" cy="528"/>
              <a:chOff x="1872" y="3360"/>
              <a:chExt cx="672" cy="528"/>
            </a:xfrm>
          </p:grpSpPr>
          <p:sp>
            <p:nvSpPr>
              <p:cNvPr id="285746" name="Oval 50"/>
              <p:cNvSpPr>
                <a:spLocks noChangeArrowheads="1"/>
              </p:cNvSpPr>
              <p:nvPr/>
            </p:nvSpPr>
            <p:spPr bwMode="auto">
              <a:xfrm>
                <a:off x="2112" y="360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7" name="Oval 51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8" name="Oval 52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49" name="Oval 53"/>
              <p:cNvSpPr>
                <a:spLocks noChangeArrowheads="1"/>
              </p:cNvSpPr>
              <p:nvPr/>
            </p:nvSpPr>
            <p:spPr bwMode="auto">
              <a:xfrm>
                <a:off x="1920" y="3792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750" name="Oval 54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96" cy="96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10" name="Group 2"/>
          <p:cNvGrpSpPr>
            <a:grpSpLocks/>
          </p:cNvGrpSpPr>
          <p:nvPr/>
        </p:nvGrpSpPr>
        <p:grpSpPr bwMode="auto">
          <a:xfrm>
            <a:off x="2838450" y="2293938"/>
            <a:ext cx="3600450" cy="2879725"/>
            <a:chOff x="1066" y="1253"/>
            <a:chExt cx="2268" cy="1814"/>
          </a:xfrm>
        </p:grpSpPr>
        <p:sp>
          <p:nvSpPr>
            <p:cNvPr id="273411" name="Rectangle 3"/>
            <p:cNvSpPr>
              <a:spLocks noChangeArrowheads="1"/>
            </p:cNvSpPr>
            <p:nvPr/>
          </p:nvSpPr>
          <p:spPr bwMode="auto">
            <a:xfrm>
              <a:off x="1066" y="1253"/>
              <a:ext cx="2268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2" name="Rectangle 4"/>
            <p:cNvSpPr>
              <a:spLocks noChangeArrowheads="1"/>
            </p:cNvSpPr>
            <p:nvPr/>
          </p:nvSpPr>
          <p:spPr bwMode="auto">
            <a:xfrm>
              <a:off x="1066" y="2614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3" name="Rectangle 5"/>
            <p:cNvSpPr>
              <a:spLocks noChangeArrowheads="1"/>
            </p:cNvSpPr>
            <p:nvPr/>
          </p:nvSpPr>
          <p:spPr bwMode="auto">
            <a:xfrm>
              <a:off x="1066" y="1253"/>
              <a:ext cx="453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454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453" cy="907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6" name="Rectangle 8"/>
            <p:cNvSpPr>
              <a:spLocks noChangeArrowheads="1"/>
            </p:cNvSpPr>
            <p:nvPr/>
          </p:nvSpPr>
          <p:spPr bwMode="auto">
            <a:xfrm>
              <a:off x="2426" y="1706"/>
              <a:ext cx="454" cy="1361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2880" y="1253"/>
              <a:ext cx="454" cy="181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1519" y="1706"/>
              <a:ext cx="907" cy="454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73419" name="Rectangle 11"/>
            <p:cNvSpPr>
              <a:spLocks noChangeArrowheads="1"/>
            </p:cNvSpPr>
            <p:nvPr/>
          </p:nvSpPr>
          <p:spPr bwMode="auto">
            <a:xfrm>
              <a:off x="1973" y="1253"/>
              <a:ext cx="907" cy="453"/>
            </a:xfrm>
            <a:prstGeom prst="rect">
              <a:avLst/>
            </a:prstGeom>
            <a:noFill/>
            <a:ln w="28575" algn="ctr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3420" name="Freeform 12"/>
          <p:cNvSpPr>
            <a:spLocks/>
          </p:cNvSpPr>
          <p:nvPr/>
        </p:nvSpPr>
        <p:spPr bwMode="auto">
          <a:xfrm>
            <a:off x="3001963" y="3586163"/>
            <a:ext cx="560387" cy="1271587"/>
          </a:xfrm>
          <a:custGeom>
            <a:avLst/>
            <a:gdLst/>
            <a:ahLst/>
            <a:cxnLst>
              <a:cxn ang="0">
                <a:pos x="353" y="801"/>
              </a:cxn>
              <a:cxn ang="0">
                <a:pos x="99" y="599"/>
              </a:cxn>
              <a:cxn ang="0">
                <a:pos x="9" y="322"/>
              </a:cxn>
              <a:cxn ang="0">
                <a:pos x="46" y="0"/>
              </a:cxn>
            </a:cxnLst>
            <a:rect l="0" t="0" r="r" b="b"/>
            <a:pathLst>
              <a:path w="353" h="801">
                <a:moveTo>
                  <a:pt x="353" y="801"/>
                </a:moveTo>
                <a:cubicBezTo>
                  <a:pt x="311" y="767"/>
                  <a:pt x="156" y="679"/>
                  <a:pt x="99" y="599"/>
                </a:cubicBezTo>
                <a:cubicBezTo>
                  <a:pt x="42" y="519"/>
                  <a:pt x="18" y="422"/>
                  <a:pt x="9" y="322"/>
                </a:cubicBezTo>
                <a:cubicBezTo>
                  <a:pt x="0" y="222"/>
                  <a:pt x="38" y="67"/>
                  <a:pt x="4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1" name="Freeform 13"/>
          <p:cNvSpPr>
            <a:spLocks/>
          </p:cNvSpPr>
          <p:nvPr/>
        </p:nvSpPr>
        <p:spPr bwMode="auto">
          <a:xfrm>
            <a:off x="3551238" y="4264025"/>
            <a:ext cx="355600" cy="593725"/>
          </a:xfrm>
          <a:custGeom>
            <a:avLst/>
            <a:gdLst/>
            <a:ahLst/>
            <a:cxnLst>
              <a:cxn ang="0">
                <a:pos x="0" y="374"/>
              </a:cxn>
              <a:cxn ang="0">
                <a:pos x="187" y="224"/>
              </a:cxn>
              <a:cxn ang="0">
                <a:pos x="224" y="0"/>
              </a:cxn>
            </a:cxnLst>
            <a:rect l="0" t="0" r="r" b="b"/>
            <a:pathLst>
              <a:path w="224" h="374">
                <a:moveTo>
                  <a:pt x="0" y="374"/>
                </a:moveTo>
                <a:cubicBezTo>
                  <a:pt x="75" y="330"/>
                  <a:pt x="150" y="286"/>
                  <a:pt x="187" y="224"/>
                </a:cubicBezTo>
                <a:cubicBezTo>
                  <a:pt x="224" y="162"/>
                  <a:pt x="224" y="81"/>
                  <a:pt x="224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2" name="Freeform 14"/>
          <p:cNvSpPr>
            <a:spLocks/>
          </p:cNvSpPr>
          <p:nvPr/>
        </p:nvSpPr>
        <p:spPr bwMode="auto">
          <a:xfrm>
            <a:off x="5106988" y="2790825"/>
            <a:ext cx="549275" cy="1365250"/>
          </a:xfrm>
          <a:custGeom>
            <a:avLst/>
            <a:gdLst/>
            <a:ahLst/>
            <a:cxnLst>
              <a:cxn ang="0">
                <a:pos x="194" y="860"/>
              </a:cxn>
              <a:cxn ang="0">
                <a:pos x="314" y="449"/>
              </a:cxn>
              <a:cxn ang="0">
                <a:pos x="0" y="0"/>
              </a:cxn>
            </a:cxnLst>
            <a:rect l="0" t="0" r="r" b="b"/>
            <a:pathLst>
              <a:path w="346" h="860">
                <a:moveTo>
                  <a:pt x="194" y="860"/>
                </a:moveTo>
                <a:cubicBezTo>
                  <a:pt x="214" y="791"/>
                  <a:pt x="346" y="592"/>
                  <a:pt x="314" y="449"/>
                </a:cubicBezTo>
                <a:cubicBezTo>
                  <a:pt x="282" y="306"/>
                  <a:pt x="65" y="94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3" name="Freeform 15"/>
          <p:cNvSpPr>
            <a:spLocks/>
          </p:cNvSpPr>
          <p:nvPr/>
        </p:nvSpPr>
        <p:spPr bwMode="auto">
          <a:xfrm>
            <a:off x="3562350" y="4667250"/>
            <a:ext cx="1057275" cy="304800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464" y="172"/>
              </a:cxn>
              <a:cxn ang="0">
                <a:pos x="666" y="0"/>
              </a:cxn>
            </a:cxnLst>
            <a:rect l="0" t="0" r="r" b="b"/>
            <a:pathLst>
              <a:path w="666" h="192">
                <a:moveTo>
                  <a:pt x="0" y="120"/>
                </a:moveTo>
                <a:cubicBezTo>
                  <a:pt x="77" y="129"/>
                  <a:pt x="353" y="192"/>
                  <a:pt x="464" y="172"/>
                </a:cubicBezTo>
                <a:cubicBezTo>
                  <a:pt x="575" y="152"/>
                  <a:pt x="624" y="36"/>
                  <a:pt x="666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4" name="Freeform 16"/>
          <p:cNvSpPr>
            <a:spLocks/>
          </p:cNvSpPr>
          <p:nvPr/>
        </p:nvSpPr>
        <p:spPr bwMode="auto">
          <a:xfrm>
            <a:off x="3943350" y="2849563"/>
            <a:ext cx="342900" cy="534987"/>
          </a:xfrm>
          <a:custGeom>
            <a:avLst/>
            <a:gdLst/>
            <a:ahLst/>
            <a:cxnLst>
              <a:cxn ang="0">
                <a:pos x="216" y="337"/>
              </a:cxn>
              <a:cxn ang="0">
                <a:pos x="0" y="0"/>
              </a:cxn>
            </a:cxnLst>
            <a:rect l="0" t="0" r="r" b="b"/>
            <a:pathLst>
              <a:path w="216" h="337">
                <a:moveTo>
                  <a:pt x="216" y="337"/>
                </a:moveTo>
                <a:cubicBezTo>
                  <a:pt x="216" y="337"/>
                  <a:pt x="108" y="168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5" name="Freeform 17"/>
          <p:cNvSpPr>
            <a:spLocks/>
          </p:cNvSpPr>
          <p:nvPr/>
        </p:nvSpPr>
        <p:spPr bwMode="auto">
          <a:xfrm>
            <a:off x="4286250" y="3384550"/>
            <a:ext cx="1141413" cy="617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97"/>
              </a:cxn>
              <a:cxn ang="0">
                <a:pos x="719" y="389"/>
              </a:cxn>
            </a:cxnLst>
            <a:rect l="0" t="0" r="r" b="b"/>
            <a:pathLst>
              <a:path w="719" h="389">
                <a:moveTo>
                  <a:pt x="0" y="0"/>
                </a:moveTo>
                <a:cubicBezTo>
                  <a:pt x="96" y="16"/>
                  <a:pt x="456" y="32"/>
                  <a:pt x="576" y="97"/>
                </a:cubicBezTo>
                <a:cubicBezTo>
                  <a:pt x="696" y="162"/>
                  <a:pt x="689" y="328"/>
                  <a:pt x="719" y="38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6" name="Freeform 18"/>
          <p:cNvSpPr>
            <a:spLocks/>
          </p:cNvSpPr>
          <p:nvPr/>
        </p:nvSpPr>
        <p:spPr bwMode="auto">
          <a:xfrm>
            <a:off x="6103938" y="3740150"/>
            <a:ext cx="938212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91" y="0"/>
              </a:cxn>
            </a:cxnLst>
            <a:rect l="0" t="0" r="r" b="b"/>
            <a:pathLst>
              <a:path w="591" h="8">
                <a:moveTo>
                  <a:pt x="0" y="8"/>
                </a:moveTo>
                <a:cubicBezTo>
                  <a:pt x="0" y="8"/>
                  <a:pt x="295" y="4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7" name="Freeform 19"/>
          <p:cNvSpPr>
            <a:spLocks/>
          </p:cNvSpPr>
          <p:nvPr/>
        </p:nvSpPr>
        <p:spPr bwMode="auto">
          <a:xfrm>
            <a:off x="3871913" y="4108450"/>
            <a:ext cx="593725" cy="273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" y="172"/>
              </a:cxn>
            </a:cxnLst>
            <a:rect l="0" t="0" r="r" b="b"/>
            <a:pathLst>
              <a:path w="374" h="172">
                <a:moveTo>
                  <a:pt x="0" y="0"/>
                </a:moveTo>
                <a:cubicBezTo>
                  <a:pt x="62" y="29"/>
                  <a:pt x="296" y="136"/>
                  <a:pt x="374" y="172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8" name="Freeform 20"/>
          <p:cNvSpPr>
            <a:spLocks/>
          </p:cNvSpPr>
          <p:nvPr/>
        </p:nvSpPr>
        <p:spPr bwMode="auto">
          <a:xfrm>
            <a:off x="3883025" y="3514725"/>
            <a:ext cx="344488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217" y="0"/>
              </a:cxn>
            </a:cxnLst>
            <a:rect l="0" t="0" r="r" b="b"/>
            <a:pathLst>
              <a:path w="217" h="382">
                <a:moveTo>
                  <a:pt x="0" y="382"/>
                </a:moveTo>
                <a:cubicBezTo>
                  <a:pt x="35" y="318"/>
                  <a:pt x="172" y="80"/>
                  <a:pt x="21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29" name="Freeform 21"/>
          <p:cNvSpPr>
            <a:spLocks/>
          </p:cNvSpPr>
          <p:nvPr/>
        </p:nvSpPr>
        <p:spPr bwMode="auto">
          <a:xfrm>
            <a:off x="4418013" y="3527425"/>
            <a:ext cx="225425" cy="938213"/>
          </a:xfrm>
          <a:custGeom>
            <a:avLst/>
            <a:gdLst/>
            <a:ahLst/>
            <a:cxnLst>
              <a:cxn ang="0">
                <a:pos x="142" y="591"/>
              </a:cxn>
              <a:cxn ang="0">
                <a:pos x="0" y="0"/>
              </a:cxn>
            </a:cxnLst>
            <a:rect l="0" t="0" r="r" b="b"/>
            <a:pathLst>
              <a:path w="142" h="591">
                <a:moveTo>
                  <a:pt x="142" y="591"/>
                </a:moveTo>
                <a:cubicBezTo>
                  <a:pt x="118" y="493"/>
                  <a:pt x="30" y="123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0" name="Freeform 22"/>
          <p:cNvSpPr>
            <a:spLocks/>
          </p:cNvSpPr>
          <p:nvPr/>
        </p:nvSpPr>
        <p:spPr bwMode="auto">
          <a:xfrm>
            <a:off x="3871913" y="2636838"/>
            <a:ext cx="938212" cy="34925"/>
          </a:xfrm>
          <a:custGeom>
            <a:avLst/>
            <a:gdLst/>
            <a:ahLst/>
            <a:cxnLst>
              <a:cxn ang="0">
                <a:pos x="0" y="22"/>
              </a:cxn>
              <a:cxn ang="0">
                <a:pos x="591" y="0"/>
              </a:cxn>
            </a:cxnLst>
            <a:rect l="0" t="0" r="r" b="b"/>
            <a:pathLst>
              <a:path w="591" h="22">
                <a:moveTo>
                  <a:pt x="0" y="22"/>
                </a:moveTo>
                <a:cubicBezTo>
                  <a:pt x="0" y="22"/>
                  <a:pt x="295" y="11"/>
                  <a:pt x="591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1" name="Freeform 23"/>
          <p:cNvSpPr>
            <a:spLocks/>
          </p:cNvSpPr>
          <p:nvPr/>
        </p:nvSpPr>
        <p:spPr bwMode="auto">
          <a:xfrm>
            <a:off x="4298950" y="2778125"/>
            <a:ext cx="558800" cy="606425"/>
          </a:xfrm>
          <a:custGeom>
            <a:avLst/>
            <a:gdLst/>
            <a:ahLst/>
            <a:cxnLst>
              <a:cxn ang="0">
                <a:pos x="0" y="382"/>
              </a:cxn>
              <a:cxn ang="0">
                <a:pos x="352" y="0"/>
              </a:cxn>
            </a:cxnLst>
            <a:rect l="0" t="0" r="r" b="b"/>
            <a:pathLst>
              <a:path w="352" h="382">
                <a:moveTo>
                  <a:pt x="0" y="382"/>
                </a:moveTo>
                <a:cubicBezTo>
                  <a:pt x="0" y="382"/>
                  <a:pt x="176" y="191"/>
                  <a:pt x="352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2" name="Freeform 24"/>
          <p:cNvSpPr>
            <a:spLocks/>
          </p:cNvSpPr>
          <p:nvPr/>
        </p:nvSpPr>
        <p:spPr bwMode="auto">
          <a:xfrm>
            <a:off x="4643438" y="4240213"/>
            <a:ext cx="617537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89" y="0"/>
              </a:cxn>
            </a:cxnLst>
            <a:rect l="0" t="0" r="r" b="b"/>
            <a:pathLst>
              <a:path w="389" h="142">
                <a:moveTo>
                  <a:pt x="0" y="142"/>
                </a:moveTo>
                <a:cubicBezTo>
                  <a:pt x="0" y="142"/>
                  <a:pt x="194" y="71"/>
                  <a:pt x="389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3" name="Freeform 25"/>
          <p:cNvSpPr>
            <a:spLocks/>
          </p:cNvSpPr>
          <p:nvPr/>
        </p:nvSpPr>
        <p:spPr bwMode="auto">
          <a:xfrm>
            <a:off x="5414963" y="3859213"/>
            <a:ext cx="534987" cy="296862"/>
          </a:xfrm>
          <a:custGeom>
            <a:avLst/>
            <a:gdLst/>
            <a:ahLst/>
            <a:cxnLst>
              <a:cxn ang="0">
                <a:pos x="0" y="187"/>
              </a:cxn>
              <a:cxn ang="0">
                <a:pos x="337" y="0"/>
              </a:cxn>
            </a:cxnLst>
            <a:rect l="0" t="0" r="r" b="b"/>
            <a:pathLst>
              <a:path w="337" h="187">
                <a:moveTo>
                  <a:pt x="0" y="187"/>
                </a:moveTo>
                <a:cubicBezTo>
                  <a:pt x="0" y="187"/>
                  <a:pt x="168" y="93"/>
                  <a:pt x="337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4" name="Freeform 26"/>
          <p:cNvSpPr>
            <a:spLocks/>
          </p:cNvSpPr>
          <p:nvPr/>
        </p:nvSpPr>
        <p:spPr bwMode="auto">
          <a:xfrm>
            <a:off x="4964113" y="2647950"/>
            <a:ext cx="1139825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31" y="112"/>
              </a:cxn>
              <a:cxn ang="0">
                <a:pos x="718" y="606"/>
              </a:cxn>
            </a:cxnLst>
            <a:rect l="0" t="0" r="r" b="b"/>
            <a:pathLst>
              <a:path w="718" h="606">
                <a:moveTo>
                  <a:pt x="0" y="0"/>
                </a:moveTo>
                <a:cubicBezTo>
                  <a:pt x="89" y="19"/>
                  <a:pt x="411" y="11"/>
                  <a:pt x="531" y="112"/>
                </a:cubicBezTo>
                <a:cubicBezTo>
                  <a:pt x="651" y="213"/>
                  <a:pt x="679" y="503"/>
                  <a:pt x="718" y="606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5" name="Freeform 27"/>
          <p:cNvSpPr>
            <a:spLocks/>
          </p:cNvSpPr>
          <p:nvPr/>
        </p:nvSpPr>
        <p:spPr bwMode="auto">
          <a:xfrm>
            <a:off x="4821238" y="1709738"/>
            <a:ext cx="1501775" cy="2030412"/>
          </a:xfrm>
          <a:custGeom>
            <a:avLst/>
            <a:gdLst/>
            <a:ahLst/>
            <a:cxnLst>
              <a:cxn ang="0">
                <a:pos x="815" y="1279"/>
              </a:cxn>
              <a:cxn ang="0">
                <a:pos x="920" y="913"/>
              </a:cxn>
              <a:cxn ang="0">
                <a:pos x="658" y="195"/>
              </a:cxn>
              <a:cxn ang="0">
                <a:pos x="0" y="0"/>
              </a:cxn>
            </a:cxnLst>
            <a:rect l="0" t="0" r="r" b="b"/>
            <a:pathLst>
              <a:path w="946" h="1279">
                <a:moveTo>
                  <a:pt x="815" y="1279"/>
                </a:moveTo>
                <a:cubicBezTo>
                  <a:pt x="832" y="1218"/>
                  <a:pt x="946" y="1094"/>
                  <a:pt x="920" y="913"/>
                </a:cubicBezTo>
                <a:cubicBezTo>
                  <a:pt x="894" y="732"/>
                  <a:pt x="811" y="347"/>
                  <a:pt x="658" y="195"/>
                </a:cubicBezTo>
                <a:cubicBezTo>
                  <a:pt x="505" y="43"/>
                  <a:pt x="137" y="41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6" name="Freeform 28"/>
          <p:cNvSpPr>
            <a:spLocks/>
          </p:cNvSpPr>
          <p:nvPr/>
        </p:nvSpPr>
        <p:spPr bwMode="auto">
          <a:xfrm>
            <a:off x="4725988" y="1793875"/>
            <a:ext cx="249237" cy="854075"/>
          </a:xfrm>
          <a:custGeom>
            <a:avLst/>
            <a:gdLst/>
            <a:ahLst/>
            <a:cxnLst>
              <a:cxn ang="0">
                <a:pos x="157" y="538"/>
              </a:cxn>
              <a:cxn ang="0">
                <a:pos x="0" y="0"/>
              </a:cxn>
            </a:cxnLst>
            <a:rect l="0" t="0" r="r" b="b"/>
            <a:pathLst>
              <a:path w="157" h="538">
                <a:moveTo>
                  <a:pt x="157" y="538"/>
                </a:moveTo>
                <a:cubicBezTo>
                  <a:pt x="157" y="538"/>
                  <a:pt x="78" y="269"/>
                  <a:pt x="0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7" name="Freeform 29"/>
          <p:cNvSpPr>
            <a:spLocks/>
          </p:cNvSpPr>
          <p:nvPr/>
        </p:nvSpPr>
        <p:spPr bwMode="auto">
          <a:xfrm>
            <a:off x="3859213" y="1757363"/>
            <a:ext cx="630237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112" y="247"/>
              </a:cxn>
              <a:cxn ang="0">
                <a:pos x="397" y="0"/>
              </a:cxn>
            </a:cxnLst>
            <a:rect l="0" t="0" r="r" b="b"/>
            <a:pathLst>
              <a:path w="397" h="576">
                <a:moveTo>
                  <a:pt x="0" y="576"/>
                </a:moveTo>
                <a:cubicBezTo>
                  <a:pt x="19" y="521"/>
                  <a:pt x="46" y="343"/>
                  <a:pt x="112" y="247"/>
                </a:cubicBezTo>
                <a:cubicBezTo>
                  <a:pt x="178" y="151"/>
                  <a:pt x="338" y="51"/>
                  <a:pt x="39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8" name="Freeform 30"/>
          <p:cNvSpPr>
            <a:spLocks/>
          </p:cNvSpPr>
          <p:nvPr/>
        </p:nvSpPr>
        <p:spPr bwMode="auto">
          <a:xfrm>
            <a:off x="3146425" y="2732088"/>
            <a:ext cx="546100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90" y="127"/>
              </a:cxn>
              <a:cxn ang="0">
                <a:pos x="344" y="0"/>
              </a:cxn>
            </a:cxnLst>
            <a:rect l="0" t="0" r="r" b="b"/>
            <a:pathLst>
              <a:path w="344" h="441">
                <a:moveTo>
                  <a:pt x="0" y="441"/>
                </a:moveTo>
                <a:cubicBezTo>
                  <a:pt x="15" y="389"/>
                  <a:pt x="33" y="200"/>
                  <a:pt x="90" y="127"/>
                </a:cubicBezTo>
                <a:cubicBezTo>
                  <a:pt x="147" y="54"/>
                  <a:pt x="291" y="26"/>
                  <a:pt x="34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39" name="Freeform 31"/>
          <p:cNvSpPr>
            <a:spLocks/>
          </p:cNvSpPr>
          <p:nvPr/>
        </p:nvSpPr>
        <p:spPr bwMode="auto">
          <a:xfrm>
            <a:off x="3146425" y="3360738"/>
            <a:ext cx="9747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614" y="0"/>
              </a:cxn>
            </a:cxnLst>
            <a:rect l="0" t="0" r="r" b="b"/>
            <a:pathLst>
              <a:path w="614" h="52">
                <a:moveTo>
                  <a:pt x="0" y="52"/>
                </a:moveTo>
                <a:cubicBezTo>
                  <a:pt x="0" y="52"/>
                  <a:pt x="307" y="26"/>
                  <a:pt x="614" y="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0" name="Freeform 32"/>
          <p:cNvSpPr>
            <a:spLocks/>
          </p:cNvSpPr>
          <p:nvPr/>
        </p:nvSpPr>
        <p:spPr bwMode="auto">
          <a:xfrm>
            <a:off x="3135313" y="3443288"/>
            <a:ext cx="593725" cy="736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389"/>
              </a:cxn>
              <a:cxn ang="0">
                <a:pos x="374" y="449"/>
              </a:cxn>
            </a:cxnLst>
            <a:rect l="0" t="0" r="r" b="b"/>
            <a:pathLst>
              <a:path w="374" h="464">
                <a:moveTo>
                  <a:pt x="0" y="0"/>
                </a:moveTo>
                <a:cubicBezTo>
                  <a:pt x="15" y="65"/>
                  <a:pt x="28" y="314"/>
                  <a:pt x="90" y="389"/>
                </a:cubicBezTo>
                <a:cubicBezTo>
                  <a:pt x="152" y="464"/>
                  <a:pt x="315" y="437"/>
                  <a:pt x="374" y="449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1" name="Freeform 33"/>
          <p:cNvSpPr>
            <a:spLocks/>
          </p:cNvSpPr>
          <p:nvPr/>
        </p:nvSpPr>
        <p:spPr bwMode="auto">
          <a:xfrm>
            <a:off x="3043238" y="1709738"/>
            <a:ext cx="1362075" cy="1709737"/>
          </a:xfrm>
          <a:custGeom>
            <a:avLst/>
            <a:gdLst/>
            <a:ahLst/>
            <a:cxnLst>
              <a:cxn ang="0">
                <a:pos x="58" y="1077"/>
              </a:cxn>
              <a:cxn ang="0">
                <a:pos x="133" y="217"/>
              </a:cxn>
              <a:cxn ang="0">
                <a:pos x="858" y="0"/>
              </a:cxn>
            </a:cxnLst>
            <a:rect l="0" t="0" r="r" b="b"/>
            <a:pathLst>
              <a:path w="858" h="1077">
                <a:moveTo>
                  <a:pt x="58" y="1077"/>
                </a:moveTo>
                <a:cubicBezTo>
                  <a:pt x="70" y="934"/>
                  <a:pt x="0" y="396"/>
                  <a:pt x="133" y="217"/>
                </a:cubicBezTo>
                <a:cubicBezTo>
                  <a:pt x="266" y="38"/>
                  <a:pt x="707" y="45"/>
                  <a:pt x="85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2" name="Freeform 34"/>
          <p:cNvSpPr>
            <a:spLocks/>
          </p:cNvSpPr>
          <p:nvPr/>
        </p:nvSpPr>
        <p:spPr bwMode="auto">
          <a:xfrm>
            <a:off x="2054225" y="3267075"/>
            <a:ext cx="962025" cy="447675"/>
          </a:xfrm>
          <a:custGeom>
            <a:avLst/>
            <a:gdLst/>
            <a:ahLst/>
            <a:cxnLst>
              <a:cxn ang="0">
                <a:pos x="0" y="282"/>
              </a:cxn>
              <a:cxn ang="0">
                <a:pos x="277" y="36"/>
              </a:cxn>
              <a:cxn ang="0">
                <a:pos x="591" y="65"/>
              </a:cxn>
            </a:cxnLst>
            <a:rect l="0" t="0" r="r" b="b"/>
            <a:pathLst>
              <a:path w="591" h="282">
                <a:moveTo>
                  <a:pt x="0" y="282"/>
                </a:moveTo>
                <a:cubicBezTo>
                  <a:pt x="89" y="177"/>
                  <a:pt x="178" y="72"/>
                  <a:pt x="277" y="36"/>
                </a:cubicBezTo>
                <a:cubicBezTo>
                  <a:pt x="376" y="0"/>
                  <a:pt x="483" y="32"/>
                  <a:pt x="591" y="65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079625" y="1627188"/>
            <a:ext cx="5116513" cy="421481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Edge Labelling</a:t>
            </a:r>
            <a:endParaRPr lang="en-US" dirty="0"/>
          </a:p>
        </p:txBody>
      </p:sp>
      <p:sp>
        <p:nvSpPr>
          <p:cNvPr id="273445" name="Oval 37"/>
          <p:cNvSpPr>
            <a:spLocks noChangeArrowheads="1"/>
          </p:cNvSpPr>
          <p:nvPr/>
        </p:nvSpPr>
        <p:spPr bwMode="auto">
          <a:xfrm>
            <a:off x="3470275" y="47656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6" name="Oval 38"/>
          <p:cNvSpPr>
            <a:spLocks noChangeArrowheads="1"/>
          </p:cNvSpPr>
          <p:nvPr/>
        </p:nvSpPr>
        <p:spPr bwMode="auto">
          <a:xfrm>
            <a:off x="3787775" y="40227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7" name="Oval 39"/>
          <p:cNvSpPr>
            <a:spLocks noChangeArrowheads="1"/>
          </p:cNvSpPr>
          <p:nvPr/>
        </p:nvSpPr>
        <p:spPr bwMode="auto">
          <a:xfrm>
            <a:off x="3057525" y="33432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8" name="Oval 40"/>
          <p:cNvSpPr>
            <a:spLocks noChangeArrowheads="1"/>
          </p:cNvSpPr>
          <p:nvPr/>
        </p:nvSpPr>
        <p:spPr bwMode="auto">
          <a:xfrm>
            <a:off x="3775075" y="25749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49" name="Oval 41"/>
          <p:cNvSpPr>
            <a:spLocks noChangeArrowheads="1"/>
          </p:cNvSpPr>
          <p:nvPr/>
        </p:nvSpPr>
        <p:spPr bwMode="auto">
          <a:xfrm>
            <a:off x="4873625" y="2549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0" name="Oval 42"/>
          <p:cNvSpPr>
            <a:spLocks noChangeArrowheads="1"/>
          </p:cNvSpPr>
          <p:nvPr/>
        </p:nvSpPr>
        <p:spPr bwMode="auto">
          <a:xfrm>
            <a:off x="6010275" y="36671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1" name="Oval 43"/>
          <p:cNvSpPr>
            <a:spLocks noChangeArrowheads="1"/>
          </p:cNvSpPr>
          <p:nvPr/>
        </p:nvSpPr>
        <p:spPr bwMode="auto">
          <a:xfrm>
            <a:off x="5318125" y="40735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2" name="Oval 44"/>
          <p:cNvSpPr>
            <a:spLocks noChangeArrowheads="1"/>
          </p:cNvSpPr>
          <p:nvPr/>
        </p:nvSpPr>
        <p:spPr bwMode="auto">
          <a:xfrm>
            <a:off x="4549775" y="437832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3" name="Oval 45"/>
          <p:cNvSpPr>
            <a:spLocks noChangeArrowheads="1"/>
          </p:cNvSpPr>
          <p:nvPr/>
        </p:nvSpPr>
        <p:spPr bwMode="auto">
          <a:xfrm>
            <a:off x="4213225" y="3279775"/>
            <a:ext cx="190500" cy="190500"/>
          </a:xfrm>
          <a:prstGeom prst="ellipse">
            <a:avLst/>
          </a:prstGeom>
          <a:solidFill>
            <a:srgbClr val="B2B2B2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71088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5" name="Freeform 47"/>
          <p:cNvSpPr>
            <a:spLocks/>
          </p:cNvSpPr>
          <p:nvPr/>
        </p:nvSpPr>
        <p:spPr bwMode="auto">
          <a:xfrm>
            <a:off x="3449638" y="5046663"/>
            <a:ext cx="1181100" cy="795337"/>
          </a:xfrm>
          <a:custGeom>
            <a:avLst/>
            <a:gdLst/>
            <a:ahLst/>
            <a:cxnLst>
              <a:cxn ang="0">
                <a:pos x="744" y="501"/>
              </a:cxn>
              <a:cxn ang="0">
                <a:pos x="116" y="277"/>
              </a:cxn>
              <a:cxn ang="0">
                <a:pos x="49" y="0"/>
              </a:cxn>
            </a:cxnLst>
            <a:rect l="0" t="0" r="r" b="b"/>
            <a:pathLst>
              <a:path w="744" h="501">
                <a:moveTo>
                  <a:pt x="744" y="501"/>
                </a:moveTo>
                <a:cubicBezTo>
                  <a:pt x="488" y="431"/>
                  <a:pt x="232" y="361"/>
                  <a:pt x="116" y="277"/>
                </a:cubicBezTo>
                <a:cubicBezTo>
                  <a:pt x="0" y="193"/>
                  <a:pt x="24" y="96"/>
                  <a:pt x="49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6" name="Freeform 48"/>
          <p:cNvSpPr>
            <a:spLocks/>
          </p:cNvSpPr>
          <p:nvPr/>
        </p:nvSpPr>
        <p:spPr bwMode="auto">
          <a:xfrm>
            <a:off x="4643438" y="4725988"/>
            <a:ext cx="11112" cy="1139825"/>
          </a:xfrm>
          <a:custGeom>
            <a:avLst/>
            <a:gdLst/>
            <a:ahLst/>
            <a:cxnLst>
              <a:cxn ang="0">
                <a:pos x="0" y="718"/>
              </a:cxn>
              <a:cxn ang="0">
                <a:pos x="7" y="0"/>
              </a:cxn>
            </a:cxnLst>
            <a:rect l="0" t="0" r="r" b="b"/>
            <a:pathLst>
              <a:path w="7" h="718">
                <a:moveTo>
                  <a:pt x="0" y="718"/>
                </a:moveTo>
                <a:cubicBezTo>
                  <a:pt x="0" y="718"/>
                  <a:pt x="3" y="359"/>
                  <a:pt x="7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7" name="Freeform 49"/>
          <p:cNvSpPr>
            <a:spLocks/>
          </p:cNvSpPr>
          <p:nvPr/>
        </p:nvSpPr>
        <p:spPr bwMode="auto">
          <a:xfrm>
            <a:off x="4667250" y="4370388"/>
            <a:ext cx="771525" cy="1460500"/>
          </a:xfrm>
          <a:custGeom>
            <a:avLst/>
            <a:gdLst/>
            <a:ahLst/>
            <a:cxnLst>
              <a:cxn ang="0">
                <a:pos x="0" y="920"/>
              </a:cxn>
              <a:cxn ang="0">
                <a:pos x="389" y="651"/>
              </a:cxn>
              <a:cxn ang="0">
                <a:pos x="486" y="0"/>
              </a:cxn>
            </a:cxnLst>
            <a:rect l="0" t="0" r="r" b="b"/>
            <a:pathLst>
              <a:path w="486" h="920">
                <a:moveTo>
                  <a:pt x="0" y="920"/>
                </a:moveTo>
                <a:cubicBezTo>
                  <a:pt x="65" y="875"/>
                  <a:pt x="308" y="804"/>
                  <a:pt x="389" y="651"/>
                </a:cubicBezTo>
                <a:cubicBezTo>
                  <a:pt x="470" y="498"/>
                  <a:pt x="466" y="136"/>
                  <a:pt x="486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8" name="Freeform 50"/>
          <p:cNvSpPr>
            <a:spLocks/>
          </p:cNvSpPr>
          <p:nvPr/>
        </p:nvSpPr>
        <p:spPr bwMode="auto">
          <a:xfrm>
            <a:off x="4630738" y="3943350"/>
            <a:ext cx="1565275" cy="1887538"/>
          </a:xfrm>
          <a:custGeom>
            <a:avLst/>
            <a:gdLst/>
            <a:ahLst/>
            <a:cxnLst>
              <a:cxn ang="0">
                <a:pos x="0" y="1189"/>
              </a:cxn>
              <a:cxn ang="0">
                <a:pos x="831" y="920"/>
              </a:cxn>
              <a:cxn ang="0">
                <a:pos x="928" y="0"/>
              </a:cxn>
            </a:cxnLst>
            <a:rect l="0" t="0" r="r" b="b"/>
            <a:pathLst>
              <a:path w="986" h="1189">
                <a:moveTo>
                  <a:pt x="0" y="1189"/>
                </a:moveTo>
                <a:cubicBezTo>
                  <a:pt x="138" y="1144"/>
                  <a:pt x="676" y="1118"/>
                  <a:pt x="831" y="920"/>
                </a:cubicBezTo>
                <a:cubicBezTo>
                  <a:pt x="986" y="722"/>
                  <a:pt x="908" y="192"/>
                  <a:pt x="928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59" name="Freeform 51"/>
          <p:cNvSpPr>
            <a:spLocks/>
          </p:cNvSpPr>
          <p:nvPr/>
        </p:nvSpPr>
        <p:spPr bwMode="auto">
          <a:xfrm>
            <a:off x="2078038" y="3705225"/>
            <a:ext cx="1306512" cy="1263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" y="673"/>
              </a:cxn>
              <a:cxn ang="0">
                <a:pos x="823" y="740"/>
              </a:cxn>
            </a:cxnLst>
            <a:rect l="0" t="0" r="r" b="b"/>
            <a:pathLst>
              <a:path w="823" h="796">
                <a:moveTo>
                  <a:pt x="0" y="0"/>
                </a:moveTo>
                <a:cubicBezTo>
                  <a:pt x="43" y="272"/>
                  <a:pt x="88" y="550"/>
                  <a:pt x="225" y="673"/>
                </a:cubicBezTo>
                <a:cubicBezTo>
                  <a:pt x="362" y="796"/>
                  <a:pt x="699" y="726"/>
                  <a:pt x="823" y="74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4549775" y="1538288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1" name="Rectangle 53"/>
          <p:cNvSpPr>
            <a:spLocks noChangeArrowheads="1"/>
          </p:cNvSpPr>
          <p:nvPr/>
        </p:nvSpPr>
        <p:spPr bwMode="auto">
          <a:xfrm>
            <a:off x="4549775" y="57531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73462" name="Rectangle 54"/>
          <p:cNvSpPr>
            <a:spLocks noChangeArrowheads="1"/>
          </p:cNvSpPr>
          <p:nvPr/>
        </p:nvSpPr>
        <p:spPr bwMode="auto">
          <a:xfrm>
            <a:off x="1990725" y="36449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2" grpId="0" animBg="1"/>
      <p:bldP spid="273433" grpId="0" animBg="1"/>
      <p:bldP spid="273434" grpId="0" animBg="1"/>
      <p:bldP spid="273435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088" y="2424113"/>
            <a:ext cx="4005262" cy="40862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286756" name="Rounded Rectangle 286755"/>
          <p:cNvSpPr/>
          <p:nvPr/>
        </p:nvSpPr>
        <p:spPr bwMode="auto">
          <a:xfrm>
            <a:off x="2186734" y="2348880"/>
            <a:ext cx="4950551" cy="342038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2932113" y="3071813"/>
            <a:ext cx="3254375" cy="1627187"/>
            <a:chOff x="1847" y="2005"/>
            <a:chExt cx="2050" cy="1025"/>
          </a:xfrm>
        </p:grpSpPr>
        <p:sp>
          <p:nvSpPr>
            <p:cNvPr id="286724" name="Line 4"/>
            <p:cNvSpPr>
              <a:spLocks noChangeShapeType="1"/>
            </p:cNvSpPr>
            <p:nvPr/>
          </p:nvSpPr>
          <p:spPr bwMode="auto">
            <a:xfrm flipH="1" flipV="1">
              <a:off x="2558" y="2020"/>
              <a:ext cx="352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5" name="Line 5"/>
            <p:cNvSpPr>
              <a:spLocks noChangeShapeType="1"/>
            </p:cNvSpPr>
            <p:nvPr/>
          </p:nvSpPr>
          <p:spPr bwMode="auto">
            <a:xfrm flipH="1">
              <a:off x="2162" y="2020"/>
              <a:ext cx="396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6" name="Line 6"/>
            <p:cNvSpPr>
              <a:spLocks noChangeShapeType="1"/>
            </p:cNvSpPr>
            <p:nvPr/>
          </p:nvSpPr>
          <p:spPr bwMode="auto">
            <a:xfrm flipH="1">
              <a:off x="1847" y="2319"/>
              <a:ext cx="315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7" name="Line 7"/>
            <p:cNvSpPr>
              <a:spLocks noChangeShapeType="1"/>
            </p:cNvSpPr>
            <p:nvPr/>
          </p:nvSpPr>
          <p:spPr bwMode="auto">
            <a:xfrm>
              <a:off x="1855" y="2580"/>
              <a:ext cx="54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8" name="Line 8"/>
            <p:cNvSpPr>
              <a:spLocks noChangeShapeType="1"/>
            </p:cNvSpPr>
            <p:nvPr/>
          </p:nvSpPr>
          <p:spPr bwMode="auto">
            <a:xfrm flipH="1" flipV="1">
              <a:off x="2169" y="2319"/>
              <a:ext cx="232" cy="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29" name="Line 9"/>
            <p:cNvSpPr>
              <a:spLocks noChangeShapeType="1"/>
            </p:cNvSpPr>
            <p:nvPr/>
          </p:nvSpPr>
          <p:spPr bwMode="auto">
            <a:xfrm>
              <a:off x="2169" y="2319"/>
              <a:ext cx="748" cy="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0" name="Line 10"/>
            <p:cNvSpPr>
              <a:spLocks noChangeShapeType="1"/>
            </p:cNvSpPr>
            <p:nvPr/>
          </p:nvSpPr>
          <p:spPr bwMode="auto">
            <a:xfrm flipH="1">
              <a:off x="2401" y="2521"/>
              <a:ext cx="516" cy="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1" name="Line 11"/>
            <p:cNvSpPr>
              <a:spLocks noChangeShapeType="1"/>
            </p:cNvSpPr>
            <p:nvPr/>
          </p:nvSpPr>
          <p:spPr bwMode="auto">
            <a:xfrm>
              <a:off x="2386" y="2820"/>
              <a:ext cx="516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2" name="Line 12"/>
            <p:cNvSpPr>
              <a:spLocks noChangeShapeType="1"/>
            </p:cNvSpPr>
            <p:nvPr/>
          </p:nvSpPr>
          <p:spPr bwMode="auto">
            <a:xfrm flipV="1">
              <a:off x="2902" y="2521"/>
              <a:ext cx="8" cy="5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3" name="Line 13"/>
            <p:cNvSpPr>
              <a:spLocks noChangeShapeType="1"/>
            </p:cNvSpPr>
            <p:nvPr/>
          </p:nvSpPr>
          <p:spPr bwMode="auto">
            <a:xfrm flipV="1">
              <a:off x="2910" y="2005"/>
              <a:ext cx="307" cy="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4" name="Line 14"/>
            <p:cNvSpPr>
              <a:spLocks noChangeShapeType="1"/>
            </p:cNvSpPr>
            <p:nvPr/>
          </p:nvSpPr>
          <p:spPr bwMode="auto">
            <a:xfrm>
              <a:off x="3217" y="2005"/>
              <a:ext cx="359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5" name="Line 15"/>
            <p:cNvSpPr>
              <a:spLocks noChangeShapeType="1"/>
            </p:cNvSpPr>
            <p:nvPr/>
          </p:nvSpPr>
          <p:spPr bwMode="auto">
            <a:xfrm flipH="1">
              <a:off x="2917" y="2304"/>
              <a:ext cx="659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2917" y="2513"/>
              <a:ext cx="517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7" name="Line 17"/>
            <p:cNvSpPr>
              <a:spLocks noChangeShapeType="1"/>
            </p:cNvSpPr>
            <p:nvPr/>
          </p:nvSpPr>
          <p:spPr bwMode="auto">
            <a:xfrm flipH="1">
              <a:off x="2887" y="2775"/>
              <a:ext cx="547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V="1">
              <a:off x="3426" y="2297"/>
              <a:ext cx="150" cy="4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39" name="Line 19"/>
            <p:cNvSpPr>
              <a:spLocks noChangeShapeType="1"/>
            </p:cNvSpPr>
            <p:nvPr/>
          </p:nvSpPr>
          <p:spPr bwMode="auto">
            <a:xfrm>
              <a:off x="3576" y="2297"/>
              <a:ext cx="321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3419" y="2618"/>
              <a:ext cx="478" cy="1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8674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duals?</a:t>
            </a:r>
          </a:p>
        </p:txBody>
      </p:sp>
      <p:sp>
        <p:nvSpPr>
          <p:cNvPr id="286742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[Rinsma ’87]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There exists an outer-planar triangulated graph that does have rectangular duals, but no one-sided dual.</a:t>
            </a:r>
          </a:p>
        </p:txBody>
      </p:sp>
      <p:sp>
        <p:nvSpPr>
          <p:cNvPr id="286743" name="Oval 23"/>
          <p:cNvSpPr>
            <a:spLocks noChangeArrowheads="1"/>
          </p:cNvSpPr>
          <p:nvPr/>
        </p:nvSpPr>
        <p:spPr bwMode="auto">
          <a:xfrm>
            <a:off x="5041900" y="298926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Oval 24"/>
          <p:cNvSpPr>
            <a:spLocks noChangeArrowheads="1"/>
          </p:cNvSpPr>
          <p:nvPr/>
        </p:nvSpPr>
        <p:spPr bwMode="auto">
          <a:xfrm>
            <a:off x="4529138" y="46259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5" name="Oval 25"/>
          <p:cNvSpPr>
            <a:spLocks noChangeArrowheads="1"/>
          </p:cNvSpPr>
          <p:nvPr/>
        </p:nvSpPr>
        <p:spPr bwMode="auto">
          <a:xfrm>
            <a:off x="5599113" y="34861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Oval 26"/>
          <p:cNvSpPr>
            <a:spLocks noChangeArrowheads="1"/>
          </p:cNvSpPr>
          <p:nvPr/>
        </p:nvSpPr>
        <p:spPr bwMode="auto">
          <a:xfrm>
            <a:off x="4546600" y="38163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983038" y="3011488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Oval 28"/>
          <p:cNvSpPr>
            <a:spLocks noChangeArrowheads="1"/>
          </p:cNvSpPr>
          <p:nvPr/>
        </p:nvSpPr>
        <p:spPr bwMode="auto">
          <a:xfrm>
            <a:off x="5372100" y="422275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49" name="Oval 29"/>
          <p:cNvSpPr>
            <a:spLocks noChangeArrowheads="1"/>
          </p:cNvSpPr>
          <p:nvPr/>
        </p:nvSpPr>
        <p:spPr bwMode="auto">
          <a:xfrm>
            <a:off x="6108700" y="3973513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Oval 30"/>
          <p:cNvSpPr>
            <a:spLocks noChangeArrowheads="1"/>
          </p:cNvSpPr>
          <p:nvPr/>
        </p:nvSpPr>
        <p:spPr bwMode="auto">
          <a:xfrm>
            <a:off x="3738563" y="4279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1" name="Oval 31"/>
          <p:cNvSpPr>
            <a:spLocks noChangeArrowheads="1"/>
          </p:cNvSpPr>
          <p:nvPr/>
        </p:nvSpPr>
        <p:spPr bwMode="auto">
          <a:xfrm>
            <a:off x="3359150" y="3495675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2873375" y="3898900"/>
            <a:ext cx="1524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2102644" y="338455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4529138" y="226060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045961" y="3514183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4523424" y="5680360"/>
            <a:ext cx="177800" cy="177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stCxn id="34" idx="3"/>
            <a:endCxn id="286752" idx="1"/>
          </p:cNvCxnSpPr>
          <p:nvPr/>
        </p:nvCxnSpPr>
        <p:spPr bwMode="auto">
          <a:xfrm>
            <a:off x="2280444" y="3473450"/>
            <a:ext cx="615249" cy="44776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286722" idx="0"/>
            <a:endCxn id="286747" idx="7"/>
          </p:cNvCxnSpPr>
          <p:nvPr/>
        </p:nvCxnSpPr>
        <p:spPr bwMode="auto">
          <a:xfrm flipH="1">
            <a:off x="4113120" y="2424113"/>
            <a:ext cx="494599" cy="60969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35" idx="2"/>
            <a:endCxn id="286746" idx="0"/>
          </p:cNvCxnSpPr>
          <p:nvPr/>
        </p:nvCxnSpPr>
        <p:spPr bwMode="auto">
          <a:xfrm>
            <a:off x="4618038" y="2438400"/>
            <a:ext cx="4762" cy="137795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35" idx="2"/>
            <a:endCxn id="286743" idx="1"/>
          </p:cNvCxnSpPr>
          <p:nvPr/>
        </p:nvCxnSpPr>
        <p:spPr bwMode="auto">
          <a:xfrm>
            <a:off x="4618038" y="2438400"/>
            <a:ext cx="446180" cy="5731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34" idx="3"/>
            <a:endCxn id="286751" idx="1"/>
          </p:cNvCxnSpPr>
          <p:nvPr/>
        </p:nvCxnSpPr>
        <p:spPr bwMode="auto">
          <a:xfrm>
            <a:off x="2280444" y="3473450"/>
            <a:ext cx="1101024" cy="445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86747" idx="2"/>
          </p:cNvCxnSpPr>
          <p:nvPr/>
        </p:nvCxnSpPr>
        <p:spPr bwMode="auto">
          <a:xfrm flipV="1">
            <a:off x="2280444" y="3087688"/>
            <a:ext cx="1702594" cy="38576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286752" idx="5"/>
            <a:endCxn id="37" idx="0"/>
          </p:cNvCxnSpPr>
          <p:nvPr/>
        </p:nvCxnSpPr>
        <p:spPr bwMode="auto">
          <a:xfrm>
            <a:off x="3003457" y="4028982"/>
            <a:ext cx="1608867" cy="1651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86750" idx="5"/>
            <a:endCxn id="37" idx="0"/>
          </p:cNvCxnSpPr>
          <p:nvPr/>
        </p:nvCxnSpPr>
        <p:spPr bwMode="auto">
          <a:xfrm>
            <a:off x="3868645" y="4409982"/>
            <a:ext cx="743679" cy="127037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7" idx="0"/>
            <a:endCxn id="286744" idx="4"/>
          </p:cNvCxnSpPr>
          <p:nvPr/>
        </p:nvCxnSpPr>
        <p:spPr bwMode="auto">
          <a:xfrm flipH="1" flipV="1">
            <a:off x="4605338" y="4778375"/>
            <a:ext cx="6986" cy="9019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37" idx="0"/>
            <a:endCxn id="286748" idx="4"/>
          </p:cNvCxnSpPr>
          <p:nvPr/>
        </p:nvCxnSpPr>
        <p:spPr bwMode="auto">
          <a:xfrm flipV="1">
            <a:off x="4612324" y="4375150"/>
            <a:ext cx="835976" cy="13052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37" idx="0"/>
            <a:endCxn id="286749" idx="3"/>
          </p:cNvCxnSpPr>
          <p:nvPr/>
        </p:nvCxnSpPr>
        <p:spPr bwMode="auto">
          <a:xfrm flipV="1">
            <a:off x="4612324" y="4103595"/>
            <a:ext cx="1518694" cy="15767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86749" idx="6"/>
            <a:endCxn id="36" idx="1"/>
          </p:cNvCxnSpPr>
          <p:nvPr/>
        </p:nvCxnSpPr>
        <p:spPr bwMode="auto">
          <a:xfrm flipV="1">
            <a:off x="6261100" y="3603083"/>
            <a:ext cx="784861" cy="44663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20" name="Straight Connector 286719"/>
          <p:cNvCxnSpPr>
            <a:stCxn id="286745" idx="6"/>
            <a:endCxn id="36" idx="1"/>
          </p:cNvCxnSpPr>
          <p:nvPr/>
        </p:nvCxnSpPr>
        <p:spPr bwMode="auto">
          <a:xfrm>
            <a:off x="5751513" y="3562350"/>
            <a:ext cx="1294448" cy="4073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753" name="Straight Connector 286752"/>
          <p:cNvCxnSpPr>
            <a:stCxn id="286743" idx="6"/>
            <a:endCxn id="36" idx="1"/>
          </p:cNvCxnSpPr>
          <p:nvPr/>
        </p:nvCxnSpPr>
        <p:spPr bwMode="auto">
          <a:xfrm>
            <a:off x="5194300" y="3065463"/>
            <a:ext cx="1851661" cy="53762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3" grpId="0" animBg="1"/>
      <p:bldP spid="286744" grpId="0" animBg="1"/>
      <p:bldP spid="286745" grpId="0" animBg="1"/>
      <p:bldP spid="286746" grpId="0" animBg="1"/>
      <p:bldP spid="286747" grpId="0" animBg="1"/>
      <p:bldP spid="286748" grpId="0" animBg="1"/>
      <p:bldP spid="286749" grpId="0" animBg="1"/>
      <p:bldP spid="286750" grpId="0" animBg="1"/>
      <p:bldP spid="286751" grpId="0" animBg="1"/>
      <p:bldP spid="2867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Rectangular Layout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Layout</a:t>
            </a:r>
            <a:r>
              <a:rPr lang="en-US"/>
              <a:t/>
            </a:r>
            <a:br>
              <a:rPr lang="en-US"/>
            </a:br>
            <a:r>
              <a:rPr lang="en-US"/>
              <a:t>partition of a rectangle into finitely many interior-disjoint rectangles.</a:t>
            </a:r>
          </a:p>
        </p:txBody>
      </p:sp>
      <p:grpSp>
        <p:nvGrpSpPr>
          <p:cNvPr id="260100" name="Group 4"/>
          <p:cNvGrpSpPr>
            <a:grpSpLocks/>
          </p:cNvGrpSpPr>
          <p:nvPr/>
        </p:nvGrpSpPr>
        <p:grpSpPr bwMode="auto">
          <a:xfrm>
            <a:off x="2482850" y="2517775"/>
            <a:ext cx="4176713" cy="3024188"/>
            <a:chOff x="1564" y="1586"/>
            <a:chExt cx="2631" cy="1905"/>
          </a:xfrm>
        </p:grpSpPr>
        <p:sp>
          <p:nvSpPr>
            <p:cNvPr id="260101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2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8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0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0111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6530975" y="6264275"/>
            <a:ext cx="2613025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Rectangular Cartograms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visualize statistical data about sets of regions; regions are rectangles; area proportional to some geographic variable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 cstate="print"/>
          <a:srcRect l="19583" t="14038" r="18167" b="6470"/>
          <a:stretch>
            <a:fillRect/>
          </a:stretch>
        </p:blipFill>
        <p:spPr bwMode="auto">
          <a:xfrm>
            <a:off x="1538288" y="2371725"/>
            <a:ext cx="6151562" cy="426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6530975" y="6348413"/>
            <a:ext cx="2613025" cy="5095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Rectangular Cartograms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/>
              <a:t>introduced by Raisz in 1934</a:t>
            </a:r>
          </a:p>
        </p:txBody>
      </p:sp>
      <p:pic>
        <p:nvPicPr>
          <p:cNvPr id="263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900" y="2073275"/>
            <a:ext cx="7143750" cy="4606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Floorplans</a:t>
            </a:r>
            <a:r>
              <a:rPr lang="en-US"/>
              <a:t/>
            </a:r>
            <a:br>
              <a:rPr lang="en-US"/>
            </a:br>
            <a:r>
              <a:rPr lang="en-US"/>
              <a:t>building architecture or VLSI layout</a:t>
            </a:r>
          </a:p>
        </p:txBody>
      </p:sp>
      <p:pic>
        <p:nvPicPr>
          <p:cNvPr id="265220" name="Picture 4" descr="ground-floor-plans-villas_LR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988" y="1281113"/>
            <a:ext cx="6831012" cy="5576887"/>
          </a:xfrm>
          <a:prstGeom prst="rect">
            <a:avLst/>
          </a:prstGeom>
          <a:noFill/>
        </p:spPr>
      </p:pic>
      <p:pic>
        <p:nvPicPr>
          <p:cNvPr id="265221" name="Picture 5" descr="chip_layout-308x2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09813"/>
            <a:ext cx="2933700" cy="252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Area-universal layout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/>
            </a:r>
            <a:br>
              <a:rPr lang="en-US"/>
            </a:br>
            <a:r>
              <a:rPr lang="en-US"/>
              <a:t>for every assignment of weights to the areas of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/>
              <a:t> there is a layout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equivalent to</a:t>
            </a:r>
            <a:r>
              <a:rPr lang="en-US">
                <a:solidFill>
                  <a:schemeClr val="accent1"/>
                </a:solidFill>
              </a:rPr>
              <a:t> L</a:t>
            </a:r>
            <a:r>
              <a:rPr lang="en-US"/>
              <a:t> such that the areas of </a:t>
            </a:r>
            <a:r>
              <a:rPr lang="en-US">
                <a:solidFill>
                  <a:schemeClr val="accent1"/>
                </a:solidFill>
              </a:rPr>
              <a:t>L’</a:t>
            </a:r>
            <a:r>
              <a:rPr lang="en-US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80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accent1"/>
                </a:solidFill>
              </a:rPr>
              <a:t>Uses</a:t>
            </a:r>
            <a:r>
              <a:rPr lang="en-US"/>
              <a:t/>
            </a:r>
            <a:br>
              <a:rPr lang="en-US"/>
            </a:br>
            <a:r>
              <a:rPr lang="en-US"/>
              <a:t>animations; morphs; layout first – function later</a:t>
            </a:r>
          </a:p>
        </p:txBody>
      </p:sp>
      <p:grpSp>
        <p:nvGrpSpPr>
          <p:cNvPr id="266244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6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7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8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0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2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3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4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5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6256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6257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8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59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0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6261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3.20999E-6 L 0.00087 3.2099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Area-universal layouts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Area-universal layout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every assignment of weights to the areas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there is a layout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equivalent to</a:t>
            </a:r>
            <a:r>
              <a:rPr lang="en-US" dirty="0">
                <a:solidFill>
                  <a:schemeClr val="accent1"/>
                </a:solidFill>
              </a:rPr>
              <a:t> L</a:t>
            </a:r>
            <a:r>
              <a:rPr lang="en-US" dirty="0"/>
              <a:t> such that the areas of </a:t>
            </a:r>
            <a:r>
              <a:rPr lang="en-US" dirty="0">
                <a:solidFill>
                  <a:schemeClr val="accent1"/>
                </a:solidFill>
              </a:rPr>
              <a:t>L’</a:t>
            </a:r>
            <a:r>
              <a:rPr lang="en-US" dirty="0"/>
              <a:t> have the correct weights.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sz="800" dirty="0"/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[</a:t>
            </a:r>
            <a:r>
              <a:rPr lang="en-US" dirty="0" err="1" smtClean="0">
                <a:solidFill>
                  <a:schemeClr val="accent1"/>
                </a:solidFill>
              </a:rPr>
              <a:t>Eppstein</a:t>
            </a:r>
            <a:r>
              <a:rPr lang="en-US" dirty="0" smtClean="0">
                <a:solidFill>
                  <a:schemeClr val="accent1"/>
                </a:solidFill>
              </a:rPr>
              <a:t> et al., 2012]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layout is area-universal, if an only if it is </a:t>
            </a:r>
            <a:r>
              <a:rPr lang="en-US" dirty="0">
                <a:solidFill>
                  <a:schemeClr val="accent1"/>
                </a:solidFill>
              </a:rPr>
              <a:t>one-sided</a:t>
            </a:r>
            <a:r>
              <a:rPr lang="en-US" dirty="0"/>
              <a:t>.</a:t>
            </a:r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185863" y="2713038"/>
            <a:ext cx="1511300" cy="1081087"/>
            <a:chOff x="431" y="1842"/>
            <a:chExt cx="952" cy="681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431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31" y="1842"/>
              <a:ext cx="226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1111" y="1842"/>
              <a:ext cx="27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54" cy="40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657" y="2251"/>
              <a:ext cx="454" cy="27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816350" y="2713038"/>
            <a:ext cx="1511300" cy="1081087"/>
            <a:chOff x="1882" y="1842"/>
            <a:chExt cx="952" cy="681"/>
          </a:xfrm>
        </p:grpSpPr>
        <p:sp>
          <p:nvSpPr>
            <p:cNvPr id="267275" name="Rectangle 11"/>
            <p:cNvSpPr>
              <a:spLocks noChangeArrowheads="1"/>
            </p:cNvSpPr>
            <p:nvPr/>
          </p:nvSpPr>
          <p:spPr bwMode="auto">
            <a:xfrm>
              <a:off x="1882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1882" y="1842"/>
              <a:ext cx="363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2426" y="1842"/>
              <a:ext cx="408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8" name="Rectangle 14"/>
            <p:cNvSpPr>
              <a:spLocks noChangeArrowheads="1"/>
            </p:cNvSpPr>
            <p:nvPr/>
          </p:nvSpPr>
          <p:spPr bwMode="auto">
            <a:xfrm>
              <a:off x="2245" y="1842"/>
              <a:ext cx="181" cy="49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2245" y="2341"/>
              <a:ext cx="181" cy="18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6446838" y="2713038"/>
            <a:ext cx="1511300" cy="1081087"/>
            <a:chOff x="3153" y="1842"/>
            <a:chExt cx="952" cy="681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153" y="1842"/>
              <a:ext cx="952" cy="681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2" name="Rectangle 18"/>
            <p:cNvSpPr>
              <a:spLocks noChangeArrowheads="1"/>
            </p:cNvSpPr>
            <p:nvPr/>
          </p:nvSpPr>
          <p:spPr bwMode="auto">
            <a:xfrm>
              <a:off x="3153" y="1842"/>
              <a:ext cx="407" cy="681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3" name="Rectangle 19"/>
            <p:cNvSpPr>
              <a:spLocks noChangeArrowheads="1"/>
            </p:cNvSpPr>
            <p:nvPr/>
          </p:nvSpPr>
          <p:spPr bwMode="auto">
            <a:xfrm>
              <a:off x="3923" y="1842"/>
              <a:ext cx="182" cy="681"/>
            </a:xfrm>
            <a:prstGeom prst="rect">
              <a:avLst/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4" name="Rectangle 20"/>
            <p:cNvSpPr>
              <a:spLocks noChangeArrowheads="1"/>
            </p:cNvSpPr>
            <p:nvPr/>
          </p:nvSpPr>
          <p:spPr bwMode="auto">
            <a:xfrm>
              <a:off x="3560" y="1842"/>
              <a:ext cx="363" cy="27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3560" y="2115"/>
              <a:ext cx="363" cy="40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side of a </a:t>
            </a:r>
            <a:r>
              <a:rPr lang="en-US" dirty="0" smtClean="0"/>
              <a:t>single </a:t>
            </a:r>
            <a:r>
              <a:rPr lang="en-US" dirty="0"/>
              <a:t>rectangle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2555875" y="2565400"/>
            <a:ext cx="4176713" cy="3024188"/>
            <a:chOff x="1564" y="1586"/>
            <a:chExt cx="2631" cy="1905"/>
          </a:xfrm>
        </p:grpSpPr>
        <p:sp>
          <p:nvSpPr>
            <p:cNvPr id="268293" name="Rectangle 5"/>
            <p:cNvSpPr>
              <a:spLocks noChangeArrowheads="1"/>
            </p:cNvSpPr>
            <p:nvPr/>
          </p:nvSpPr>
          <p:spPr bwMode="auto">
            <a:xfrm>
              <a:off x="1564" y="1586"/>
              <a:ext cx="2631" cy="190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911" y="1586"/>
              <a:ext cx="284" cy="163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495" y="3225"/>
              <a:ext cx="170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564" y="2871"/>
              <a:ext cx="931" cy="62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564" y="2649"/>
              <a:ext cx="931" cy="222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2495" y="2649"/>
              <a:ext cx="1416" cy="57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3669" y="1586"/>
              <a:ext cx="242" cy="10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2997" y="2383"/>
              <a:ext cx="672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1564" y="2073"/>
              <a:ext cx="2105" cy="31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2324" y="1586"/>
              <a:ext cx="1345" cy="487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68303" name="Rectangle 15"/>
            <p:cNvSpPr>
              <a:spLocks noChangeArrowheads="1"/>
            </p:cNvSpPr>
            <p:nvPr/>
          </p:nvSpPr>
          <p:spPr bwMode="auto">
            <a:xfrm>
              <a:off x="1564" y="1586"/>
              <a:ext cx="760" cy="26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8304" name="Line 16"/>
          <p:cNvSpPr>
            <a:spLocks noChangeShapeType="1"/>
          </p:cNvSpPr>
          <p:nvPr/>
        </p:nvSpPr>
        <p:spPr bwMode="auto">
          <a:xfrm>
            <a:off x="6283325" y="2565400"/>
            <a:ext cx="0" cy="261302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6872288" y="3303588"/>
            <a:ext cx="1196975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</a:rPr>
              <a:t>maximal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vertical </a:t>
            </a:r>
            <a:br>
              <a:rPr lang="en-US" sz="2000">
                <a:solidFill>
                  <a:schemeClr val="folHlink"/>
                </a:solidFill>
              </a:rPr>
            </a:br>
            <a:r>
              <a:rPr lang="en-US" sz="2000">
                <a:solidFill>
                  <a:schemeClr val="folHlink"/>
                </a:solidFill>
              </a:rPr>
              <a:t>segment</a:t>
            </a:r>
          </a:p>
        </p:txBody>
      </p: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2554288" y="4251325"/>
            <a:ext cx="37052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074738" y="3721100"/>
            <a:ext cx="1282700" cy="1006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maximal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horizontal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4" grpId="0" animBg="1"/>
      <p:bldP spid="268305" grpId="0"/>
      <p:bldP spid="268306" grpId="0" animBg="1"/>
      <p:bldP spid="26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One-sided layouts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One-sided layout L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every maximal line segment of 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/>
              <a:t> is the side of a single rectangle</a:t>
            </a:r>
            <a:endParaRPr lang="en-US" dirty="0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2555875" y="2565400"/>
            <a:ext cx="4176713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555875" y="2565400"/>
            <a:ext cx="431800" cy="30241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2987675" y="5157788"/>
            <a:ext cx="3744913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2987675" y="2565400"/>
            <a:ext cx="3168650" cy="5032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6156325" y="2565400"/>
            <a:ext cx="576263" cy="25923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3635375" y="4508500"/>
            <a:ext cx="2520950" cy="64928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3635375" y="3789363"/>
            <a:ext cx="12969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2987675" y="3789363"/>
            <a:ext cx="647700" cy="13684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4" name="Rectangle 12"/>
          <p:cNvSpPr>
            <a:spLocks noChangeArrowheads="1"/>
          </p:cNvSpPr>
          <p:nvPr/>
        </p:nvSpPr>
        <p:spPr bwMode="auto">
          <a:xfrm>
            <a:off x="2987675" y="3068638"/>
            <a:ext cx="1944688" cy="7207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5" name="Rectangle 13"/>
          <p:cNvSpPr>
            <a:spLocks noChangeArrowheads="1"/>
          </p:cNvSpPr>
          <p:nvPr/>
        </p:nvSpPr>
        <p:spPr bwMode="auto">
          <a:xfrm>
            <a:off x="3635375" y="3789363"/>
            <a:ext cx="649288" cy="71913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6" name="Rectangle 14"/>
          <p:cNvSpPr>
            <a:spLocks noChangeArrowheads="1"/>
          </p:cNvSpPr>
          <p:nvPr/>
        </p:nvSpPr>
        <p:spPr bwMode="auto">
          <a:xfrm>
            <a:off x="4932363" y="3068638"/>
            <a:ext cx="576262" cy="14398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7" name="Rectangle 15"/>
          <p:cNvSpPr>
            <a:spLocks noChangeArrowheads="1"/>
          </p:cNvSpPr>
          <p:nvPr/>
        </p:nvSpPr>
        <p:spPr bwMode="auto">
          <a:xfrm>
            <a:off x="5508625" y="3068638"/>
            <a:ext cx="6477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5364163" y="5157788"/>
            <a:ext cx="1368425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9329" name="Line 17"/>
          <p:cNvSpPr>
            <a:spLocks noChangeShapeType="1"/>
          </p:cNvSpPr>
          <p:nvPr/>
        </p:nvSpPr>
        <p:spPr bwMode="auto">
          <a:xfrm>
            <a:off x="2987675" y="5157788"/>
            <a:ext cx="374491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9" grpId="0" animBg="1"/>
    </p:bldLst>
  </p:timing>
</p:sld>
</file>

<file path=ppt/theme/theme1.xml><?xml version="1.0" encoding="utf-8"?>
<a:theme xmlns:a="http://schemas.openxmlformats.org/drawingml/2006/main" name="TUe special blue">
  <a:themeElements>
    <a:clrScheme name="TUe special blue 7">
      <a:dk1>
        <a:srgbClr val="000000"/>
      </a:dk1>
      <a:lt1>
        <a:srgbClr val="FFFFFF"/>
      </a:lt1>
      <a:dk2>
        <a:srgbClr val="101073"/>
      </a:dk2>
      <a:lt2>
        <a:srgbClr val="FF9A00"/>
      </a:lt2>
      <a:accent1>
        <a:srgbClr val="0066CB"/>
      </a:accent1>
      <a:accent2>
        <a:srgbClr val="D6004A"/>
      </a:accent2>
      <a:accent3>
        <a:srgbClr val="FFFFFF"/>
      </a:accent3>
      <a:accent4>
        <a:srgbClr val="000000"/>
      </a:accent4>
      <a:accent5>
        <a:srgbClr val="AAB8E2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TUE Met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2">
        <a:dk1>
          <a:srgbClr val="000000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3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4">
        <a:dk1>
          <a:srgbClr val="000000"/>
        </a:dk1>
        <a:lt1>
          <a:srgbClr val="FFFFFF"/>
        </a:lt1>
        <a:dk2>
          <a:srgbClr val="FFFFFF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5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75F6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DFA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6">
        <a:dk1>
          <a:srgbClr val="000000"/>
        </a:dk1>
        <a:lt1>
          <a:srgbClr val="FFFFFF"/>
        </a:lt1>
        <a:dk2>
          <a:srgbClr val="01486B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e special blue 7">
        <a:dk1>
          <a:srgbClr val="000000"/>
        </a:dk1>
        <a:lt1>
          <a:srgbClr val="FFFFFF"/>
        </a:lt1>
        <a:dk2>
          <a:srgbClr val="101073"/>
        </a:dk2>
        <a:lt2>
          <a:srgbClr val="FF9A00"/>
        </a:lt2>
        <a:accent1>
          <a:srgbClr val="0066CB"/>
        </a:accent1>
        <a:accent2>
          <a:srgbClr val="D6004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406</TotalTime>
  <Words>183</Words>
  <Application>Microsoft Office PowerPoint</Application>
  <PresentationFormat>On-screen Show (4:3)</PresentationFormat>
  <Paragraphs>65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TUE Meta</vt:lpstr>
      <vt:lpstr>Wingdings</vt:lpstr>
      <vt:lpstr>TUe special blue</vt:lpstr>
      <vt:lpstr>Pseudo one-sided rectangular duals</vt:lpstr>
      <vt:lpstr>Rectangular Layout</vt:lpstr>
      <vt:lpstr>Applications</vt:lpstr>
      <vt:lpstr>Applications</vt:lpstr>
      <vt:lpstr>Applications</vt:lpstr>
      <vt:lpstr>Area-universal layouts</vt:lpstr>
      <vt:lpstr>Area-universal layouts</vt:lpstr>
      <vt:lpstr>One-sided layouts</vt:lpstr>
      <vt:lpstr>One-sided layouts</vt:lpstr>
      <vt:lpstr>Equivalent layouts</vt:lpstr>
      <vt:lpstr>Assumption(TODO)</vt:lpstr>
      <vt:lpstr>Rectangular duals</vt:lpstr>
      <vt:lpstr>Rectangular duals</vt:lpstr>
      <vt:lpstr>Regular Edge Labelling</vt:lpstr>
      <vt:lpstr>One-sided duals?</vt:lpstr>
    </vt:vector>
  </TitlesOfParts>
  <Company>Technische Universiteit Eindhoven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Area-Universal  Rectangular Layouts</dc:title>
  <dc:creator>BCF</dc:creator>
  <dc:description>Design by Volle Kracht_x000d_
Template by Orange Pepper BV_x000d_
Copyright 2008</dc:description>
  <cp:lastModifiedBy>Beekhuis, S.J.</cp:lastModifiedBy>
  <cp:revision>29</cp:revision>
  <dcterms:created xsi:type="dcterms:W3CDTF">2009-03-30T17:10:16Z</dcterms:created>
  <dcterms:modified xsi:type="dcterms:W3CDTF">2016-12-09T14:38:26Z</dcterms:modified>
</cp:coreProperties>
</file>