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5" r:id="rId17"/>
    <p:sldId id="273" r:id="rId18"/>
    <p:sldId id="274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110" autoAdjust="0"/>
  </p:normalViewPr>
  <p:slideViewPr>
    <p:cSldViewPr snapToGrid="0" snapToObjects="1">
      <p:cViewPr varScale="1">
        <p:scale>
          <a:sx n="72" d="100"/>
          <a:sy n="72" d="100"/>
        </p:scale>
        <p:origin x="-19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9B381-B8EE-704E-9C40-E44DB3B7CC77}" type="datetimeFigureOut">
              <a:rPr lang="en-US" smtClean="0"/>
              <a:t>2/7/15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FEEEF-404C-CC47-8796-0663B0436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21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FEEEF-404C-CC47-8796-0663B0436F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85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FEEEF-404C-CC47-8796-0663B0436F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26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FEEEF-404C-CC47-8796-0663B0436F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26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FEEEF-404C-CC47-8796-0663B0436F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26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FEEEF-404C-CC47-8796-0663B0436F7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53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FEEEF-404C-CC47-8796-0663B0436F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53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FEEEF-404C-CC47-8796-0663B0436F7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53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FEEEF-404C-CC47-8796-0663B0436F7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530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FEEEF-404C-CC47-8796-0663B0436F7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530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FEEEF-404C-CC47-8796-0663B0436F7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53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FEEEF-404C-CC47-8796-0663B0436F7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53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FEEEF-404C-CC47-8796-0663B0436F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48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FEEEF-404C-CC47-8796-0663B0436F7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53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FEEEF-404C-CC47-8796-0663B0436F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48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FEEEF-404C-CC47-8796-0663B0436F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48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FEEEF-404C-CC47-8796-0663B0436F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48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FEEEF-404C-CC47-8796-0663B0436F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48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FEEEF-404C-CC47-8796-0663B0436F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48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FEEEF-404C-CC47-8796-0663B0436F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28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FEEEF-404C-CC47-8796-0663B0436F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53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D718-FF20-D349-BB3C-971C46EADC40}" type="datetimeFigureOut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D1E7-D208-3B4F-AAEF-23C77C1B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3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D718-FF20-D349-BB3C-971C46EADC40}" type="datetimeFigureOut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D1E7-D208-3B4F-AAEF-23C77C1B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8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D718-FF20-D349-BB3C-971C46EADC40}" type="datetimeFigureOut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D1E7-D208-3B4F-AAEF-23C77C1B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9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D718-FF20-D349-BB3C-971C46EADC40}" type="datetimeFigureOut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D1E7-D208-3B4F-AAEF-23C77C1B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9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D718-FF20-D349-BB3C-971C46EADC40}" type="datetimeFigureOut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D1E7-D208-3B4F-AAEF-23C77C1B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D718-FF20-D349-BB3C-971C46EADC40}" type="datetimeFigureOut">
              <a:rPr lang="en-US" smtClean="0"/>
              <a:t>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D1E7-D208-3B4F-AAEF-23C77C1B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9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D718-FF20-D349-BB3C-971C46EADC40}" type="datetimeFigureOut">
              <a:rPr lang="en-US" smtClean="0"/>
              <a:t>2/7/15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D1E7-D208-3B4F-AAEF-23C77C1B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8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D718-FF20-D349-BB3C-971C46EADC40}" type="datetimeFigureOut">
              <a:rPr lang="en-US" smtClean="0"/>
              <a:t>2/7/15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D1E7-D208-3B4F-AAEF-23C77C1B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7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D718-FF20-D349-BB3C-971C46EADC40}" type="datetimeFigureOut">
              <a:rPr lang="en-US" smtClean="0"/>
              <a:t>2/7/15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D1E7-D208-3B4F-AAEF-23C77C1B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2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D718-FF20-D349-BB3C-971C46EADC40}" type="datetimeFigureOut">
              <a:rPr lang="en-US" smtClean="0"/>
              <a:t>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D1E7-D208-3B4F-AAEF-23C77C1B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9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D718-FF20-D349-BB3C-971C46EADC40}" type="datetimeFigureOut">
              <a:rPr lang="en-US" smtClean="0"/>
              <a:t>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D1E7-D208-3B4F-AAEF-23C77C1B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2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CD718-FF20-D349-BB3C-971C46EADC40}" type="datetimeFigureOut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DD1E7-D208-3B4F-AAEF-23C77C1B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9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7.jpg"/><Relationship Id="rId6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lantilla_plan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0717" y="0"/>
            <a:ext cx="970471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Yanone Kaffeesatz Regular"/>
                <a:cs typeface="Yanone Kaffeesatz Regular"/>
              </a:rPr>
              <a:t>Gummer</a:t>
            </a:r>
            <a:endParaRPr lang="en-US" b="1" dirty="0">
              <a:latin typeface="Yanone Kaffeesatz Regular"/>
              <a:cs typeface="Yanone Kaffeesatz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anone Kaffeesatz Regular"/>
                <a:cs typeface="Yanone Kaffeesatz Regular"/>
              </a:rPr>
              <a:t>Hunting advanced malware on a budget</a:t>
            </a: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Yanone Kaffeesatz Regular"/>
              <a:cs typeface="Yanone Kaffeesatz Regular"/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anone Kaffeesatz Regular"/>
                <a:cs typeface="Yanone Kaffeesatz Regular"/>
              </a:rPr>
              <a:t>Ernesto Corral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Yanone Kaffeesatz Regular"/>
                <a:cs typeface="Yanone Kaffeesatz Regular"/>
              </a:rPr>
              <a:t>Messía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anone Kaffeesatz Regular"/>
                <a:cs typeface="Yanone Kaffeesatz Regular"/>
              </a:rPr>
              <a:t> de la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Yanone Kaffeesatz Regular"/>
                <a:cs typeface="Yanone Kaffeesatz Regular"/>
              </a:rPr>
              <a:t>Cerda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Yanone Kaffeesatz Regular"/>
              <a:cs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09049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Yanone Kaffeesatz Regular"/>
                <a:cs typeface="Yanone Kaffeesatz Regular"/>
              </a:rPr>
              <a:t>Gummer – What is Gummer?</a:t>
            </a:r>
            <a:endParaRPr lang="en-US" dirty="0">
              <a:latin typeface="Yanone Kaffeesatz Regular"/>
              <a:cs typeface="Yanone Kaffeesatz Regular"/>
            </a:endParaRPr>
          </a:p>
        </p:txBody>
      </p:sp>
      <p:pic>
        <p:nvPicPr>
          <p:cNvPr id="4" name="Picture 3" descr="shellcon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163" y="6121400"/>
            <a:ext cx="3810000" cy="736600"/>
          </a:xfrm>
          <a:prstGeom prst="rect">
            <a:avLst/>
          </a:prstGeom>
        </p:spPr>
      </p:pic>
      <p:pic>
        <p:nvPicPr>
          <p:cNvPr id="5" name="Picture 4" descr="gummer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6" y="5790422"/>
            <a:ext cx="883200" cy="102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38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Yanone Kaffeesatz Regular"/>
                <a:cs typeface="Yanone Kaffeesatz Regular"/>
              </a:rPr>
              <a:t>Gummer – </a:t>
            </a:r>
            <a:r>
              <a:rPr lang="en-US" strike="sngStrike" dirty="0" smtClean="0">
                <a:latin typeface="Yanone Kaffeesatz Regular"/>
                <a:cs typeface="Yanone Kaffeesatz Regular"/>
              </a:rPr>
              <a:t>What</a:t>
            </a:r>
            <a:r>
              <a:rPr lang="en-US" dirty="0" smtClean="0">
                <a:latin typeface="Yanone Kaffeesatz Regular"/>
                <a:cs typeface="Yanone Kaffeesatz Regular"/>
              </a:rPr>
              <a:t> Who is Gummer?</a:t>
            </a:r>
            <a:endParaRPr lang="en-US" dirty="0">
              <a:latin typeface="Yanone Kaffeesatz Regular"/>
              <a:cs typeface="Yanone Kaffeesatz Regular"/>
            </a:endParaRPr>
          </a:p>
        </p:txBody>
      </p:sp>
      <p:pic>
        <p:nvPicPr>
          <p:cNvPr id="4" name="Picture 3" descr="shellcon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163" y="6121400"/>
            <a:ext cx="3810000" cy="736600"/>
          </a:xfrm>
          <a:prstGeom prst="rect">
            <a:avLst/>
          </a:prstGeom>
        </p:spPr>
      </p:pic>
      <p:pic>
        <p:nvPicPr>
          <p:cNvPr id="5" name="Picture 4" descr="gummer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6" y="5790422"/>
            <a:ext cx="883200" cy="1022514"/>
          </a:xfrm>
          <a:prstGeom prst="rect">
            <a:avLst/>
          </a:prstGeom>
        </p:spPr>
      </p:pic>
      <p:pic>
        <p:nvPicPr>
          <p:cNvPr id="3" name="Picture 2" descr="BurtGumme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603" y="1417638"/>
            <a:ext cx="3733800" cy="5172075"/>
          </a:xfrm>
          <a:prstGeom prst="rect">
            <a:avLst/>
          </a:prstGeom>
        </p:spPr>
      </p:pic>
      <p:pic>
        <p:nvPicPr>
          <p:cNvPr id="6" name="Picture 5" descr="gummer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603" y="1805742"/>
            <a:ext cx="3911132" cy="452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43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Yanone Kaffeesatz Regular"/>
                <a:cs typeface="Yanone Kaffeesatz Regular"/>
              </a:rPr>
              <a:t>Gummer – What is Gummer?</a:t>
            </a:r>
            <a:endParaRPr lang="en-US" dirty="0">
              <a:latin typeface="Yanone Kaffeesatz Regular"/>
              <a:cs typeface="Yanone Kaffeesatz Regular"/>
            </a:endParaRPr>
          </a:p>
        </p:txBody>
      </p:sp>
      <p:pic>
        <p:nvPicPr>
          <p:cNvPr id="4" name="Picture 3" descr="shellcon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163" y="6121400"/>
            <a:ext cx="3810000" cy="736600"/>
          </a:xfrm>
          <a:prstGeom prst="rect">
            <a:avLst/>
          </a:prstGeom>
        </p:spPr>
      </p:pic>
      <p:pic>
        <p:nvPicPr>
          <p:cNvPr id="5" name="Picture 4" descr="gummer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6" y="5790422"/>
            <a:ext cx="883200" cy="102251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48370" y="1832659"/>
            <a:ext cx="5916812" cy="5772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Yanone Kaffeesatz Regular"/>
                <a:cs typeface="Yanone Kaffeesatz Regular"/>
              </a:rPr>
              <a:t>“Host for plug-ins”</a:t>
            </a:r>
            <a:endParaRPr lang="en-US" sz="3200" dirty="0">
              <a:latin typeface="Yanone Kaffeesatz Regular"/>
              <a:cs typeface="Yanone Kaffeesatz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53206" y="2610891"/>
            <a:ext cx="7327023" cy="351050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Yanone Kaffeesatz Regular"/>
                <a:cs typeface="Yanone Kaffeesatz Regular"/>
              </a:rPr>
              <a:t>FRAMEWORK for hunting Advanced Malware based on anomalies</a:t>
            </a:r>
          </a:p>
          <a:p>
            <a:pPr marL="0" indent="0">
              <a:buNone/>
            </a:pPr>
            <a:r>
              <a:rPr lang="en-US" dirty="0" smtClean="0">
                <a:latin typeface="Yanone Kaffeesatz Regular"/>
                <a:cs typeface="Yanone Kaffeesatz Regular"/>
              </a:rPr>
              <a:t>Based in a tool used in my previous job</a:t>
            </a:r>
            <a:endParaRPr lang="en-US" dirty="0">
              <a:latin typeface="Yanone Kaffeesatz Regular"/>
              <a:cs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87429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Yanone Kaffeesatz Regular"/>
                <a:cs typeface="Yanone Kaffeesatz Regular"/>
              </a:rPr>
              <a:t>Gummer – Motivation</a:t>
            </a:r>
            <a:endParaRPr lang="en-US" dirty="0">
              <a:latin typeface="Yanone Kaffeesatz Regular"/>
              <a:cs typeface="Yanone Kaffeesatz Regular"/>
            </a:endParaRPr>
          </a:p>
        </p:txBody>
      </p:sp>
      <p:pic>
        <p:nvPicPr>
          <p:cNvPr id="4" name="Picture 3" descr="shellcon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163" y="6121400"/>
            <a:ext cx="3810000" cy="736600"/>
          </a:xfrm>
          <a:prstGeom prst="rect">
            <a:avLst/>
          </a:prstGeom>
        </p:spPr>
      </p:pic>
      <p:pic>
        <p:nvPicPr>
          <p:cNvPr id="5" name="Picture 4" descr="gummer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6" y="5790422"/>
            <a:ext cx="883200" cy="102251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53206" y="1595437"/>
            <a:ext cx="7327023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Yanone Kaffeesatz Regular"/>
                <a:cs typeface="Yanone Kaffeesatz Regular"/>
              </a:rPr>
              <a:t>It works... Seriously. </a:t>
            </a:r>
            <a:r>
              <a:rPr lang="en-US" dirty="0">
                <a:latin typeface="Yanone Kaffeesatz Regular"/>
                <a:cs typeface="Yanone Kaffeesatz Regular"/>
              </a:rPr>
              <a:t>I</a:t>
            </a:r>
            <a:r>
              <a:rPr lang="en-US" dirty="0" smtClean="0">
                <a:latin typeface="Yanone Kaffeesatz Regular"/>
                <a:cs typeface="Yanone Kaffeesatz Regular"/>
              </a:rPr>
              <a:t>t really works</a:t>
            </a:r>
          </a:p>
          <a:p>
            <a:pPr marL="0" indent="0">
              <a:buNone/>
            </a:pPr>
            <a:r>
              <a:rPr lang="en-US" dirty="0" smtClean="0">
                <a:latin typeface="Yanone Kaffeesatz Regular"/>
                <a:cs typeface="Yanone Kaffeesatz Regular"/>
              </a:rPr>
              <a:t>Flexibility</a:t>
            </a:r>
          </a:p>
          <a:p>
            <a:pPr marL="0" indent="0">
              <a:buNone/>
            </a:pPr>
            <a:r>
              <a:rPr lang="en-US" dirty="0" smtClean="0">
                <a:latin typeface="Yanone Kaffeesatz Regular"/>
                <a:cs typeface="Yanone Kaffeesatz Regular"/>
              </a:rPr>
              <a:t>Learn more about Python’s introspection</a:t>
            </a:r>
          </a:p>
          <a:p>
            <a:pPr marL="0" indent="0">
              <a:buNone/>
            </a:pPr>
            <a:r>
              <a:rPr lang="en-US" dirty="0" smtClean="0">
                <a:latin typeface="Yanone Kaffeesatz Regular"/>
                <a:cs typeface="Yanone Kaffeesatz Regular"/>
              </a:rPr>
              <a:t>Excuse to keep myself updated</a:t>
            </a:r>
          </a:p>
        </p:txBody>
      </p:sp>
      <p:pic>
        <p:nvPicPr>
          <p:cNvPr id="8" name="Picture 7" descr="itsfre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765" y="4235838"/>
            <a:ext cx="4296219" cy="186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50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Yanone Kaffeesatz Regular"/>
                <a:cs typeface="Yanone Kaffeesatz Regular"/>
              </a:rPr>
              <a:t>Gummer – Use cases</a:t>
            </a:r>
            <a:endParaRPr lang="en-US" dirty="0">
              <a:latin typeface="Yanone Kaffeesatz Regular"/>
              <a:cs typeface="Yanone Kaffeesatz Regular"/>
            </a:endParaRPr>
          </a:p>
        </p:txBody>
      </p:sp>
      <p:pic>
        <p:nvPicPr>
          <p:cNvPr id="4" name="Picture 3" descr="shellcon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163" y="6121400"/>
            <a:ext cx="3810000" cy="736600"/>
          </a:xfrm>
          <a:prstGeom prst="rect">
            <a:avLst/>
          </a:prstGeom>
        </p:spPr>
      </p:pic>
      <p:pic>
        <p:nvPicPr>
          <p:cNvPr id="5" name="Picture 4" descr="gummer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6" y="5790422"/>
            <a:ext cx="883200" cy="102251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53206" y="1595437"/>
            <a:ext cx="7327023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Yanone Kaffeesatz Regular"/>
                <a:cs typeface="Yanone Kaffeesatz Regular"/>
              </a:rPr>
              <a:t>2 ways of working with Gummer:</a:t>
            </a:r>
          </a:p>
          <a:p>
            <a:pPr lvl="1"/>
            <a:r>
              <a:rPr lang="en-US" dirty="0" smtClean="0">
                <a:latin typeface="Yanone Kaffeesatz Regular"/>
                <a:cs typeface="Yanone Kaffeesatz Regular"/>
              </a:rPr>
              <a:t>Day-to-day detection</a:t>
            </a:r>
          </a:p>
          <a:p>
            <a:pPr lvl="1"/>
            <a:endParaRPr lang="en-US" dirty="0">
              <a:latin typeface="Yanone Kaffeesatz Regular"/>
              <a:cs typeface="Yanone Kaffeesatz Regular"/>
            </a:endParaRPr>
          </a:p>
          <a:p>
            <a:pPr lvl="1"/>
            <a:endParaRPr lang="en-US" dirty="0" smtClean="0">
              <a:latin typeface="Yanone Kaffeesatz Regular"/>
              <a:cs typeface="Yanone Kaffeesatz Regular"/>
            </a:endParaRPr>
          </a:p>
          <a:p>
            <a:pPr lvl="1"/>
            <a:r>
              <a:rPr lang="en-US" dirty="0" smtClean="0">
                <a:latin typeface="Yanone Kaffeesatz Regular"/>
                <a:cs typeface="Yanone Kaffeesatz Regular"/>
              </a:rPr>
              <a:t>Post-mortem analysis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106126" y="2908768"/>
            <a:ext cx="6902318" cy="5772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Yanone Kaffeesatz Regular"/>
                <a:cs typeface="Yanone Kaffeesatz Regular"/>
              </a:rPr>
              <a:t>No real-time detection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Yanone Kaffeesatz Regular"/>
              <a:cs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13194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Yanone Kaffeesatz Regular"/>
                <a:cs typeface="Yanone Kaffeesatz Regular"/>
              </a:rPr>
              <a:t>Gummer – Structure</a:t>
            </a:r>
            <a:endParaRPr lang="en-US" dirty="0">
              <a:latin typeface="Yanone Kaffeesatz Regular"/>
              <a:cs typeface="Yanone Kaffeesatz Regular"/>
            </a:endParaRPr>
          </a:p>
        </p:txBody>
      </p:sp>
      <p:pic>
        <p:nvPicPr>
          <p:cNvPr id="4" name="Picture 3" descr="shellcon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163" y="6121400"/>
            <a:ext cx="3810000" cy="736600"/>
          </a:xfrm>
          <a:prstGeom prst="rect">
            <a:avLst/>
          </a:prstGeom>
        </p:spPr>
      </p:pic>
      <p:pic>
        <p:nvPicPr>
          <p:cNvPr id="5" name="Picture 4" descr="gummer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6" y="5790422"/>
            <a:ext cx="883200" cy="102251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236002" y="1640628"/>
            <a:ext cx="2645961" cy="882058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Lucida Console"/>
                <a:cs typeface="Lucida Console"/>
              </a:rPr>
              <a:t>g</a:t>
            </a:r>
            <a:r>
              <a:rPr lang="en-US" dirty="0" err="1" smtClean="0">
                <a:solidFill>
                  <a:schemeClr val="bg1"/>
                </a:solidFill>
                <a:latin typeface="Lucida Console"/>
                <a:cs typeface="Lucida Console"/>
              </a:rPr>
              <a:t>ummer.py</a:t>
            </a:r>
            <a:endParaRPr lang="en-US" dirty="0">
              <a:solidFill>
                <a:schemeClr val="bg1"/>
              </a:solidFill>
              <a:latin typeface="Lucida Console"/>
              <a:cs typeface="Lucida Console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7200" y="3751196"/>
            <a:ext cx="1783047" cy="594397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ucida Console"/>
                <a:cs typeface="Lucida Console"/>
              </a:rPr>
              <a:t>analyzers</a:t>
            </a:r>
            <a:endParaRPr lang="en-US" dirty="0">
              <a:solidFill>
                <a:schemeClr val="bg1"/>
              </a:solidFill>
              <a:latin typeface="Lucida Console"/>
              <a:cs typeface="Lucida Console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602891" y="3751196"/>
            <a:ext cx="1783047" cy="594397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ucida Console"/>
                <a:cs typeface="Lucida Console"/>
              </a:rPr>
              <a:t>DB connectors</a:t>
            </a:r>
            <a:endParaRPr lang="en-US" dirty="0">
              <a:solidFill>
                <a:schemeClr val="bg1"/>
              </a:solidFill>
              <a:latin typeface="Lucida Console"/>
              <a:cs typeface="Lucida Console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54938" y="3751196"/>
            <a:ext cx="1783047" cy="594397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ucida Console"/>
                <a:cs typeface="Lucida Console"/>
              </a:rPr>
              <a:t>outputs</a:t>
            </a:r>
            <a:endParaRPr lang="en-US" dirty="0">
              <a:solidFill>
                <a:schemeClr val="bg1"/>
              </a:solidFill>
              <a:latin typeface="Lucida Console"/>
              <a:cs typeface="Lucida Console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903753" y="3751196"/>
            <a:ext cx="1783047" cy="594397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ucida Console"/>
                <a:cs typeface="Lucida Console"/>
              </a:rPr>
              <a:t>collectors</a:t>
            </a:r>
            <a:endParaRPr lang="en-US" dirty="0">
              <a:solidFill>
                <a:schemeClr val="bg1"/>
              </a:solidFill>
              <a:latin typeface="Lucida Console"/>
              <a:cs typeface="Lucida Console"/>
            </a:endParaRPr>
          </a:p>
        </p:txBody>
      </p:sp>
      <p:cxnSp>
        <p:nvCxnSpPr>
          <p:cNvPr id="19" name="Elbow Connector 18"/>
          <p:cNvCxnSpPr>
            <a:stCxn id="6" idx="2"/>
            <a:endCxn id="11" idx="0"/>
          </p:cNvCxnSpPr>
          <p:nvPr/>
        </p:nvCxnSpPr>
        <p:spPr>
          <a:xfrm rot="5400000">
            <a:off x="3412444" y="2604657"/>
            <a:ext cx="1228510" cy="1064568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12" idx="0"/>
          </p:cNvCxnSpPr>
          <p:nvPr/>
        </p:nvCxnSpPr>
        <p:spPr>
          <a:xfrm rot="16200000" flipH="1">
            <a:off x="4488467" y="2593201"/>
            <a:ext cx="1228510" cy="1087479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2"/>
            <a:endCxn id="13" idx="0"/>
          </p:cNvCxnSpPr>
          <p:nvPr/>
        </p:nvCxnSpPr>
        <p:spPr>
          <a:xfrm rot="16200000" flipH="1">
            <a:off x="5562875" y="1518794"/>
            <a:ext cx="1228510" cy="3236294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6" idx="2"/>
            <a:endCxn id="10" idx="0"/>
          </p:cNvCxnSpPr>
          <p:nvPr/>
        </p:nvCxnSpPr>
        <p:spPr>
          <a:xfrm rot="5400000">
            <a:off x="2339599" y="1531812"/>
            <a:ext cx="1228510" cy="3210259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299877" y="2822585"/>
            <a:ext cx="8519994" cy="2240428"/>
            <a:chOff x="299877" y="2822585"/>
            <a:chExt cx="8519994" cy="2240428"/>
          </a:xfrm>
        </p:grpSpPr>
        <p:sp>
          <p:nvSpPr>
            <p:cNvPr id="26" name="Rounded Rectangle 25"/>
            <p:cNvSpPr/>
            <p:nvPr/>
          </p:nvSpPr>
          <p:spPr>
            <a:xfrm>
              <a:off x="299877" y="2822585"/>
              <a:ext cx="8519994" cy="1993451"/>
            </a:xfrm>
            <a:prstGeom prst="roundRect">
              <a:avLst/>
            </a:prstGeom>
            <a:noFill/>
            <a:ln w="28575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161734" y="4586701"/>
              <a:ext cx="1358260" cy="476312"/>
            </a:xfrm>
            <a:prstGeom prst="roundRect">
              <a:avLst/>
            </a:prstGeom>
            <a:solidFill>
              <a:schemeClr val="bg1"/>
            </a:solidFill>
            <a:ln w="28575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Lucida Console"/>
                  <a:cs typeface="Lucida Console"/>
                </a:rPr>
                <a:t>Modules</a:t>
              </a:r>
              <a:endParaRPr lang="en-US" dirty="0">
                <a:solidFill>
                  <a:schemeClr val="tx1"/>
                </a:solidFill>
                <a:latin typeface="Lucida Console"/>
                <a:cs typeface="Lucida Consol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1395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Yanone Kaffeesatz Regular"/>
                <a:cs typeface="Yanone Kaffeesatz Regular"/>
              </a:rPr>
              <a:t>Gummer – Modules</a:t>
            </a:r>
            <a:endParaRPr lang="en-US" dirty="0">
              <a:latin typeface="Yanone Kaffeesatz Regular"/>
              <a:cs typeface="Yanone Kaffeesatz Regular"/>
            </a:endParaRPr>
          </a:p>
        </p:txBody>
      </p:sp>
      <p:pic>
        <p:nvPicPr>
          <p:cNvPr id="4" name="Picture 3" descr="shellcon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163" y="6121400"/>
            <a:ext cx="3810000" cy="736600"/>
          </a:xfrm>
          <a:prstGeom prst="rect">
            <a:avLst/>
          </a:prstGeom>
        </p:spPr>
      </p:pic>
      <p:pic>
        <p:nvPicPr>
          <p:cNvPr id="5" name="Picture 4" descr="gummer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6" y="5790422"/>
            <a:ext cx="883200" cy="1022514"/>
          </a:xfrm>
          <a:prstGeom prst="rect">
            <a:avLst/>
          </a:prstGeom>
        </p:spPr>
      </p:pic>
      <p:pic>
        <p:nvPicPr>
          <p:cNvPr id="6" name="Picture 5" descr="gummer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386" y="2750643"/>
            <a:ext cx="1409256" cy="163155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21800" y="3298896"/>
            <a:ext cx="1518451" cy="882058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ucida Console"/>
                <a:cs typeface="Lucida Console"/>
              </a:rPr>
              <a:t>logs</a:t>
            </a:r>
            <a:endParaRPr lang="en-US" dirty="0">
              <a:solidFill>
                <a:schemeClr val="bg1"/>
              </a:solidFill>
              <a:latin typeface="Lucida Console"/>
              <a:cs typeface="Lucida Console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681241" y="3466486"/>
            <a:ext cx="564471" cy="51159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6200000">
            <a:off x="4050779" y="2080280"/>
            <a:ext cx="564471" cy="51159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agnetic Disk 7"/>
          <p:cNvSpPr/>
          <p:nvPr/>
        </p:nvSpPr>
        <p:spPr>
          <a:xfrm>
            <a:off x="3986579" y="1111394"/>
            <a:ext cx="1146583" cy="836601"/>
          </a:xfrm>
          <a:prstGeom prst="flowChartMagneticDisk">
            <a:avLst/>
          </a:pr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Lucida Console"/>
                <a:cs typeface="Lucida Console"/>
              </a:rPr>
              <a:t>db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4562374" y="2080281"/>
            <a:ext cx="564471" cy="511594"/>
          </a:xfrm>
          <a:prstGeom prst="rightArrow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818789" y="3298896"/>
            <a:ext cx="1518451" cy="882058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ucida Console"/>
                <a:cs typeface="Lucida Console"/>
              </a:rPr>
              <a:t>analyzer</a:t>
            </a:r>
            <a:endParaRPr lang="en-US" dirty="0">
              <a:solidFill>
                <a:schemeClr val="bg1"/>
              </a:solidFill>
              <a:latin typeface="Lucida Console"/>
              <a:cs typeface="Lucida Console"/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5740847" y="3440048"/>
            <a:ext cx="564471" cy="511594"/>
          </a:xfrm>
          <a:prstGeom prst="rightArrow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5400000">
            <a:off x="4271295" y="4509772"/>
            <a:ext cx="564471" cy="511594"/>
          </a:xfrm>
          <a:prstGeom prst="rightArrow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794466" y="5172979"/>
            <a:ext cx="1518451" cy="882058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ucida Console"/>
                <a:cs typeface="Lucida Console"/>
              </a:rPr>
              <a:t>output</a:t>
            </a:r>
            <a:endParaRPr lang="en-US" dirty="0">
              <a:solidFill>
                <a:schemeClr val="bg1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2059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Yanone Kaffeesatz Regular"/>
                <a:cs typeface="Yanone Kaffeesatz Regular"/>
              </a:rPr>
              <a:t>Gummer – Modules</a:t>
            </a:r>
            <a:endParaRPr lang="en-US" dirty="0">
              <a:latin typeface="Yanone Kaffeesatz Regular"/>
              <a:cs typeface="Yanone Kaffeesatz Regular"/>
            </a:endParaRPr>
          </a:p>
        </p:txBody>
      </p:sp>
      <p:pic>
        <p:nvPicPr>
          <p:cNvPr id="4" name="Picture 3" descr="shellcon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163" y="6121400"/>
            <a:ext cx="3810000" cy="736600"/>
          </a:xfrm>
          <a:prstGeom prst="rect">
            <a:avLst/>
          </a:prstGeom>
        </p:spPr>
      </p:pic>
      <p:pic>
        <p:nvPicPr>
          <p:cNvPr id="5" name="Picture 4" descr="gummer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6" y="5790422"/>
            <a:ext cx="883200" cy="1022514"/>
          </a:xfrm>
          <a:prstGeom prst="rect">
            <a:avLst/>
          </a:prstGeom>
        </p:spPr>
      </p:pic>
      <p:pic>
        <p:nvPicPr>
          <p:cNvPr id="3" name="Picture 2" descr="Screen Shot 2015-01-23 at 1.12.23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26" y="2452121"/>
            <a:ext cx="6597792" cy="1922886"/>
          </a:xfrm>
          <a:prstGeom prst="roundRect">
            <a:avLst>
              <a:gd name="adj" fmla="val 9328"/>
            </a:avLst>
          </a:prstGeom>
        </p:spPr>
      </p:pic>
    </p:spTree>
    <p:extLst>
      <p:ext uri="{BB962C8B-B14F-4D97-AF65-F5344CB8AC3E}">
        <p14:creationId xmlns:p14="http://schemas.microsoft.com/office/powerpoint/2010/main" val="1419819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1-23 at 1.07.2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06" y="1585050"/>
            <a:ext cx="6210300" cy="2616200"/>
          </a:xfrm>
          <a:prstGeom prst="roundRect">
            <a:avLst>
              <a:gd name="adj" fmla="val 5879"/>
            </a:avLst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Yanone Kaffeesatz Regular"/>
                <a:cs typeface="Yanone Kaffeesatz Regular"/>
              </a:rPr>
              <a:t>Gummer – Modules</a:t>
            </a:r>
            <a:endParaRPr lang="en-US" dirty="0">
              <a:latin typeface="Yanone Kaffeesatz Regular"/>
              <a:cs typeface="Yanone Kaffeesatz Regular"/>
            </a:endParaRPr>
          </a:p>
        </p:txBody>
      </p:sp>
      <p:pic>
        <p:nvPicPr>
          <p:cNvPr id="4" name="Picture 3" descr="shellcon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163" y="6121400"/>
            <a:ext cx="3810000" cy="736600"/>
          </a:xfrm>
          <a:prstGeom prst="rect">
            <a:avLst/>
          </a:prstGeom>
        </p:spPr>
      </p:pic>
      <p:pic>
        <p:nvPicPr>
          <p:cNvPr id="5" name="Picture 4" descr="gummer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6" y="5790422"/>
            <a:ext cx="883200" cy="1022514"/>
          </a:xfrm>
          <a:prstGeom prst="rect">
            <a:avLst/>
          </a:prstGeom>
        </p:spPr>
      </p:pic>
      <p:pic>
        <p:nvPicPr>
          <p:cNvPr id="12" name="Picture 11" descr="Screen Shot 2015-01-19 at 12.15.03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021" y="1983566"/>
            <a:ext cx="5748543" cy="3308815"/>
          </a:xfrm>
          <a:prstGeom prst="roundRect">
            <a:avLst>
              <a:gd name="adj" fmla="val 4938"/>
            </a:avLst>
          </a:prstGeom>
        </p:spPr>
      </p:pic>
      <p:pic>
        <p:nvPicPr>
          <p:cNvPr id="13" name="Picture 12" descr="Screen Shot 2015-01-19 at 12.17.25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691622"/>
            <a:ext cx="6019800" cy="3098800"/>
          </a:xfrm>
          <a:prstGeom prst="roundRect">
            <a:avLst>
              <a:gd name="adj" fmla="val 4713"/>
            </a:avLst>
          </a:prstGeom>
        </p:spPr>
      </p:pic>
    </p:spTree>
    <p:extLst>
      <p:ext uri="{BB962C8B-B14F-4D97-AF65-F5344CB8AC3E}">
        <p14:creationId xmlns:p14="http://schemas.microsoft.com/office/powerpoint/2010/main" val="426655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Yanone Kaffeesatz Regular"/>
                <a:cs typeface="Yanone Kaffeesatz Regular"/>
              </a:rPr>
              <a:t>Demo</a:t>
            </a:r>
            <a:endParaRPr lang="en-US" dirty="0">
              <a:latin typeface="Yanone Kaffeesatz Regular"/>
              <a:cs typeface="Yanone Kaffeesatz Regular"/>
            </a:endParaRPr>
          </a:p>
        </p:txBody>
      </p:sp>
      <p:pic>
        <p:nvPicPr>
          <p:cNvPr id="4" name="Picture 3" descr="shellcon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163" y="6121400"/>
            <a:ext cx="3810000" cy="736600"/>
          </a:xfrm>
          <a:prstGeom prst="rect">
            <a:avLst/>
          </a:prstGeom>
        </p:spPr>
      </p:pic>
      <p:pic>
        <p:nvPicPr>
          <p:cNvPr id="5" name="Picture 4" descr="gummer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6" y="5790422"/>
            <a:ext cx="883200" cy="102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Yanone Kaffeesatz Regular"/>
                <a:cs typeface="Yanone Kaffeesatz Regular"/>
              </a:rPr>
              <a:t>Le me</a:t>
            </a:r>
            <a:endParaRPr lang="en-US" dirty="0">
              <a:latin typeface="Yanone Kaffeesatz Regular"/>
              <a:cs typeface="Yanone Kaffeesatz Regular"/>
            </a:endParaRPr>
          </a:p>
        </p:txBody>
      </p:sp>
      <p:pic>
        <p:nvPicPr>
          <p:cNvPr id="4" name="Picture 3" descr="shellcon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163" y="6121400"/>
            <a:ext cx="3810000" cy="736600"/>
          </a:xfrm>
          <a:prstGeom prst="rect">
            <a:avLst/>
          </a:prstGeom>
        </p:spPr>
      </p:pic>
      <p:pic>
        <p:nvPicPr>
          <p:cNvPr id="5" name="Picture 4" descr="gummer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6" y="5790422"/>
            <a:ext cx="883200" cy="1022514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53206" y="1595437"/>
            <a:ext cx="7327023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Yanone Kaffeesatz Regular"/>
                <a:cs typeface="Yanone Kaffeesatz Regular"/>
              </a:rPr>
              <a:t>Security Engineer by day</a:t>
            </a:r>
          </a:p>
          <a:p>
            <a:pPr marL="0" indent="0">
              <a:buNone/>
            </a:pPr>
            <a:r>
              <a:rPr lang="en-US" dirty="0" smtClean="0">
                <a:latin typeface="Yanone Kaffeesatz Regular"/>
                <a:cs typeface="Yanone Kaffeesatz Regular"/>
              </a:rPr>
              <a:t>Malware/RE by night</a:t>
            </a:r>
          </a:p>
          <a:p>
            <a:pPr marL="0" indent="0">
              <a:buNone/>
            </a:pPr>
            <a:r>
              <a:rPr lang="en-US" dirty="0" smtClean="0">
                <a:latin typeface="Yanone Kaffeesatz Regular"/>
                <a:cs typeface="Yanone Kaffeesatz Regular"/>
              </a:rPr>
              <a:t>Interests:</a:t>
            </a:r>
          </a:p>
          <a:p>
            <a:pPr lvl="1"/>
            <a:r>
              <a:rPr lang="en-US" dirty="0" smtClean="0">
                <a:latin typeface="Yanone Kaffeesatz Regular"/>
                <a:cs typeface="Yanone Kaffeesatz Regular"/>
              </a:rPr>
              <a:t>Malware</a:t>
            </a:r>
          </a:p>
          <a:p>
            <a:pPr lvl="1"/>
            <a:r>
              <a:rPr lang="en-US" dirty="0" smtClean="0">
                <a:latin typeface="Yanone Kaffeesatz Regular"/>
                <a:cs typeface="Yanone Kaffeesatz Regular"/>
              </a:rPr>
              <a:t>RE</a:t>
            </a:r>
          </a:p>
          <a:p>
            <a:pPr lvl="1"/>
            <a:r>
              <a:rPr lang="en-US" dirty="0" smtClean="0">
                <a:latin typeface="Yanone Kaffeesatz Regular"/>
                <a:cs typeface="Yanone Kaffeesatz Regular"/>
              </a:rPr>
              <a:t>Exploiting</a:t>
            </a:r>
            <a:endParaRPr lang="en-US" dirty="0">
              <a:latin typeface="Yanone Kaffeesatz Regular"/>
              <a:cs typeface="Yanone Kaffeesatz Regular"/>
            </a:endParaRPr>
          </a:p>
          <a:p>
            <a:pPr marL="0" indent="0">
              <a:buNone/>
            </a:pPr>
            <a:r>
              <a:rPr lang="en-US" dirty="0" smtClean="0">
                <a:latin typeface="Yanone Kaffeesatz Regular"/>
                <a:cs typeface="Yanone Kaffeesatz Regular"/>
              </a:rPr>
              <a:t>        @</a:t>
            </a:r>
            <a:r>
              <a:rPr lang="en-US" dirty="0" err="1" smtClean="0">
                <a:latin typeface="Yanone Kaffeesatz Regular"/>
                <a:cs typeface="Yanone Kaffeesatz Regular"/>
              </a:rPr>
              <a:t>xgusix</a:t>
            </a:r>
            <a:endParaRPr lang="en-US" dirty="0" smtClean="0">
              <a:latin typeface="Yanone Kaffeesatz Regular"/>
              <a:cs typeface="Yanone Kaffeesatz Regular"/>
            </a:endParaRPr>
          </a:p>
          <a:p>
            <a:pPr marL="0" indent="0">
              <a:buNone/>
            </a:pPr>
            <a:r>
              <a:rPr lang="en-US" dirty="0" smtClean="0">
                <a:latin typeface="Yanone Kaffeesatz Regular"/>
                <a:cs typeface="Yanone Kaffeesatz Regular"/>
              </a:rPr>
              <a:t>         </a:t>
            </a:r>
            <a:r>
              <a:rPr lang="en-US" dirty="0" err="1" smtClean="0">
                <a:latin typeface="Yanone Kaffeesatz Regular"/>
                <a:cs typeface="Yanone Kaffeesatz Regular"/>
              </a:rPr>
              <a:t>xgusix.com</a:t>
            </a:r>
            <a:endParaRPr lang="en-US" dirty="0">
              <a:latin typeface="Yanone Kaffeesatz Regular"/>
              <a:cs typeface="Yanone Kaffeesatz Regular"/>
            </a:endParaRPr>
          </a:p>
        </p:txBody>
      </p:sp>
      <p:pic>
        <p:nvPicPr>
          <p:cNvPr id="7" name="Picture 6" descr="yaraexchang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037" y="4087904"/>
            <a:ext cx="4069612" cy="882597"/>
          </a:xfrm>
          <a:prstGeom prst="rect">
            <a:avLst/>
          </a:prstGeom>
        </p:spPr>
      </p:pic>
      <p:pic>
        <p:nvPicPr>
          <p:cNvPr id="9" name="Picture 8" descr="logo_blac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390" y="1328558"/>
            <a:ext cx="2640404" cy="2643906"/>
          </a:xfrm>
          <a:prstGeom prst="rect">
            <a:avLst/>
          </a:prstGeom>
        </p:spPr>
      </p:pic>
      <p:pic>
        <p:nvPicPr>
          <p:cNvPr id="3" name="Picture 2" descr="download (1)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07" y="4970502"/>
            <a:ext cx="559446" cy="559446"/>
          </a:xfrm>
          <a:prstGeom prst="rect">
            <a:avLst/>
          </a:prstGeom>
        </p:spPr>
      </p:pic>
      <p:pic>
        <p:nvPicPr>
          <p:cNvPr id="8" name="Picture 7" descr="web-logo-m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05" y="5561953"/>
            <a:ext cx="559447" cy="55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36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Yanone Kaffeesatz Regular"/>
                <a:cs typeface="Yanone Kaffeesatz Regular"/>
              </a:rPr>
              <a:t>Demo - Network</a:t>
            </a:r>
            <a:endParaRPr lang="en-US" dirty="0">
              <a:latin typeface="Yanone Kaffeesatz Regular"/>
              <a:cs typeface="Yanone Kaffeesatz Regular"/>
            </a:endParaRPr>
          </a:p>
        </p:txBody>
      </p:sp>
      <p:pic>
        <p:nvPicPr>
          <p:cNvPr id="4" name="Picture 3" descr="shellcon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163" y="6121400"/>
            <a:ext cx="3810000" cy="736600"/>
          </a:xfrm>
          <a:prstGeom prst="rect">
            <a:avLst/>
          </a:prstGeom>
        </p:spPr>
      </p:pic>
      <p:pic>
        <p:nvPicPr>
          <p:cNvPr id="5" name="Picture 4" descr="gummer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6" y="5790422"/>
            <a:ext cx="883200" cy="1022514"/>
          </a:xfrm>
          <a:prstGeom prst="rect">
            <a:avLst/>
          </a:prstGeom>
        </p:spPr>
      </p:pic>
      <p:pic>
        <p:nvPicPr>
          <p:cNvPr id="3" name="Picture 2" descr="it-infrastructure-workstation-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75" y="1341141"/>
            <a:ext cx="1022774" cy="1022774"/>
          </a:xfrm>
          <a:prstGeom prst="rect">
            <a:avLst/>
          </a:prstGeom>
        </p:spPr>
      </p:pic>
      <p:pic>
        <p:nvPicPr>
          <p:cNvPr id="10" name="Picture 9" descr="it-infrastructure-workstation-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9" y="2363915"/>
            <a:ext cx="1022774" cy="1022774"/>
          </a:xfrm>
          <a:prstGeom prst="rect">
            <a:avLst/>
          </a:prstGeom>
        </p:spPr>
      </p:pic>
      <p:pic>
        <p:nvPicPr>
          <p:cNvPr id="11" name="Picture 10" descr="it-infrastructure-workstation-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9" y="4315713"/>
            <a:ext cx="1022774" cy="1022774"/>
          </a:xfrm>
          <a:prstGeom prst="rect">
            <a:avLst/>
          </a:prstGeom>
        </p:spPr>
      </p:pic>
      <p:pic>
        <p:nvPicPr>
          <p:cNvPr id="12" name="Picture 11" descr="it-infrastructure-workstation-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75" y="5279035"/>
            <a:ext cx="1022774" cy="1022774"/>
          </a:xfrm>
          <a:prstGeom prst="rect">
            <a:avLst/>
          </a:prstGeom>
        </p:spPr>
      </p:pic>
      <p:pic>
        <p:nvPicPr>
          <p:cNvPr id="13" name="Picture 12" descr="it-infrastructure-workstation-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75" y="3292939"/>
            <a:ext cx="1022774" cy="1022774"/>
          </a:xfrm>
          <a:prstGeom prst="rect">
            <a:avLst/>
          </a:prstGeom>
        </p:spPr>
      </p:pic>
      <p:pic>
        <p:nvPicPr>
          <p:cNvPr id="14" name="Picture 13" descr="it-infrastructure-server-ic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758" y="3154466"/>
            <a:ext cx="1320018" cy="1320018"/>
          </a:xfrm>
          <a:prstGeom prst="rect">
            <a:avLst/>
          </a:prstGeom>
        </p:spPr>
      </p:pic>
      <p:cxnSp>
        <p:nvCxnSpPr>
          <p:cNvPr id="16" name="Elbow Connector 15"/>
          <p:cNvCxnSpPr>
            <a:stCxn id="3" idx="3"/>
            <a:endCxn id="14" idx="1"/>
          </p:cNvCxnSpPr>
          <p:nvPr/>
        </p:nvCxnSpPr>
        <p:spPr>
          <a:xfrm>
            <a:off x="2762749" y="1852528"/>
            <a:ext cx="1534009" cy="1961947"/>
          </a:xfrm>
          <a:prstGeom prst="bentConnector3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3"/>
            <a:endCxn id="14" idx="1"/>
          </p:cNvCxnSpPr>
          <p:nvPr/>
        </p:nvCxnSpPr>
        <p:spPr>
          <a:xfrm>
            <a:off x="1564593" y="2875302"/>
            <a:ext cx="2732165" cy="939173"/>
          </a:xfrm>
          <a:prstGeom prst="bentConnector3">
            <a:avLst>
              <a:gd name="adj1" fmla="val 71952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3" idx="3"/>
            <a:endCxn id="14" idx="1"/>
          </p:cNvCxnSpPr>
          <p:nvPr/>
        </p:nvCxnSpPr>
        <p:spPr>
          <a:xfrm>
            <a:off x="2762749" y="3804326"/>
            <a:ext cx="1534009" cy="10149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1" idx="3"/>
            <a:endCxn id="14" idx="1"/>
          </p:cNvCxnSpPr>
          <p:nvPr/>
        </p:nvCxnSpPr>
        <p:spPr>
          <a:xfrm flipV="1">
            <a:off x="1564593" y="3814475"/>
            <a:ext cx="2732165" cy="1012625"/>
          </a:xfrm>
          <a:prstGeom prst="bentConnector3">
            <a:avLst>
              <a:gd name="adj1" fmla="val 71952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2" idx="3"/>
            <a:endCxn id="14" idx="1"/>
          </p:cNvCxnSpPr>
          <p:nvPr/>
        </p:nvCxnSpPr>
        <p:spPr>
          <a:xfrm flipV="1">
            <a:off x="2762749" y="3814475"/>
            <a:ext cx="1534009" cy="1975947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0800000">
            <a:off x="5616778" y="3814475"/>
            <a:ext cx="1897752" cy="1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69800" y="4676033"/>
            <a:ext cx="14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Yanone Kaffeesatz Regular"/>
                <a:cs typeface="Yanone Kaffeesatz Regular"/>
              </a:rPr>
              <a:t>Interwebs</a:t>
            </a:r>
            <a:endParaRPr lang="en-US" dirty="0">
              <a:latin typeface="Yanone Kaffeesatz Regular"/>
              <a:cs typeface="Yanone Kaffeesatz Regular"/>
            </a:endParaRPr>
          </a:p>
        </p:txBody>
      </p:sp>
      <p:pic>
        <p:nvPicPr>
          <p:cNvPr id="6" name="Picture 5" descr="world-51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0" y="2998789"/>
            <a:ext cx="1646320" cy="164632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129216" y="4491367"/>
            <a:ext cx="14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Yanone Kaffeesatz Regular"/>
                <a:cs typeface="Yanone Kaffeesatz Regular"/>
              </a:rPr>
              <a:t>Squid</a:t>
            </a:r>
            <a:endParaRPr lang="en-US" sz="2400" dirty="0">
              <a:latin typeface="Yanone Kaffeesatz Regular"/>
              <a:cs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37928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Yanone Kaffeesatz Regular"/>
                <a:cs typeface="Yanone Kaffeesatz Regular"/>
              </a:rPr>
              <a:t>Demo - Anomalies</a:t>
            </a:r>
            <a:endParaRPr lang="en-US" dirty="0">
              <a:latin typeface="Yanone Kaffeesatz Regular"/>
              <a:cs typeface="Yanone Kaffeesatz Regular"/>
            </a:endParaRPr>
          </a:p>
        </p:txBody>
      </p:sp>
      <p:pic>
        <p:nvPicPr>
          <p:cNvPr id="4" name="Picture 3" descr="shellcon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163" y="6121400"/>
            <a:ext cx="3810000" cy="736600"/>
          </a:xfrm>
          <a:prstGeom prst="rect">
            <a:avLst/>
          </a:prstGeom>
        </p:spPr>
      </p:pic>
      <p:pic>
        <p:nvPicPr>
          <p:cNvPr id="5" name="Picture 4" descr="gummer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6" y="5790422"/>
            <a:ext cx="883200" cy="1022514"/>
          </a:xfrm>
          <a:prstGeom prst="rect">
            <a:avLst/>
          </a:prstGeom>
        </p:spPr>
      </p:pic>
      <p:pic>
        <p:nvPicPr>
          <p:cNvPr id="6" name="Picture 5" descr="9781597499491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411" y="2229131"/>
            <a:ext cx="2837982" cy="3051594"/>
          </a:xfrm>
          <a:prstGeom prst="rect">
            <a:avLst/>
          </a:prstGeom>
        </p:spPr>
      </p:pic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053206" y="1595437"/>
            <a:ext cx="7327023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Yanone Kaffeesatz Regular"/>
                <a:cs typeface="Yanone Kaffeesatz Regular"/>
              </a:rPr>
              <a:t>Three anomalies</a:t>
            </a:r>
            <a:endParaRPr lang="en-US" dirty="0">
              <a:latin typeface="Yanone Kaffeesatz Regular"/>
              <a:cs typeface="Yanone Kaffeesatz Regular"/>
            </a:endParaRPr>
          </a:p>
          <a:p>
            <a:pPr lvl="1"/>
            <a:r>
              <a:rPr lang="en-US" dirty="0" smtClean="0">
                <a:latin typeface="Yanone Kaffeesatz Regular"/>
                <a:cs typeface="Yanone Kaffeesatz Regular"/>
              </a:rPr>
              <a:t>Destination IP address</a:t>
            </a:r>
          </a:p>
          <a:p>
            <a:pPr lvl="1"/>
            <a:r>
              <a:rPr lang="en-US" dirty="0" smtClean="0">
                <a:latin typeface="Yanone Kaffeesatz Regular"/>
                <a:cs typeface="Yanone Kaffeesatz Regular"/>
              </a:rPr>
              <a:t>Length of connection</a:t>
            </a:r>
          </a:p>
          <a:p>
            <a:pPr lvl="1"/>
            <a:r>
              <a:rPr lang="en-US" dirty="0" smtClean="0">
                <a:latin typeface="Yanone Kaffeesatz Regular"/>
                <a:cs typeface="Yanone Kaffeesatz Regular"/>
              </a:rPr>
              <a:t>Amount of data</a:t>
            </a:r>
            <a:endParaRPr lang="en-US" dirty="0">
              <a:latin typeface="Yanone Kaffeesatz Regular"/>
              <a:cs typeface="Yanone Kaffeesatz Regular"/>
            </a:endParaRPr>
          </a:p>
        </p:txBody>
      </p:sp>
      <p:pic>
        <p:nvPicPr>
          <p:cNvPr id="3" name="Picture 2" descr="its-not-fre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442" y="3967366"/>
            <a:ext cx="3333911" cy="131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19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Yanone Kaffeesatz Regular"/>
                <a:cs typeface="Yanone Kaffeesatz Regular"/>
              </a:rPr>
              <a:t>Acknowledgements</a:t>
            </a:r>
            <a:endParaRPr lang="en-US" dirty="0">
              <a:latin typeface="Yanone Kaffeesatz Regular"/>
              <a:cs typeface="Yanone Kaffeesatz Regular"/>
            </a:endParaRPr>
          </a:p>
        </p:txBody>
      </p:sp>
      <p:pic>
        <p:nvPicPr>
          <p:cNvPr id="4" name="Picture 3" descr="shellcon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163" y="6121400"/>
            <a:ext cx="3810000" cy="736600"/>
          </a:xfrm>
          <a:prstGeom prst="rect">
            <a:avLst/>
          </a:prstGeom>
        </p:spPr>
      </p:pic>
      <p:pic>
        <p:nvPicPr>
          <p:cNvPr id="5" name="Picture 4" descr="gummer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6" y="5790422"/>
            <a:ext cx="883200" cy="1022514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053206" y="1595437"/>
            <a:ext cx="732702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Yanone Kaffeesatz Regular"/>
                <a:cs typeface="Yanone Kaffeesatz Regular"/>
              </a:rPr>
              <a:t>Antonio </a:t>
            </a:r>
            <a:r>
              <a:rPr lang="en-US" dirty="0" err="1" smtClean="0">
                <a:latin typeface="Yanone Kaffeesatz Regular"/>
                <a:cs typeface="Yanone Kaffeesatz Regular"/>
              </a:rPr>
              <a:t>Villalón</a:t>
            </a:r>
            <a:endParaRPr lang="en-US" dirty="0" smtClean="0">
              <a:latin typeface="Yanone Kaffeesatz Regular"/>
              <a:cs typeface="Yanone Kaffeesatz Regular"/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latin typeface="Yanone Kaffeesatz Regular"/>
                <a:cs typeface="Yanone Kaffeesatz Regular"/>
              </a:rPr>
              <a:t>Roberto Amado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Yanone Kaffeesatz Regular"/>
                <a:cs typeface="Yanone Kaffeesatz Regular"/>
              </a:rPr>
              <a:t>Pablo </a:t>
            </a:r>
            <a:r>
              <a:rPr lang="en-US" dirty="0" err="1" smtClean="0">
                <a:latin typeface="Yanone Kaffeesatz Regular"/>
                <a:cs typeface="Yanone Kaffeesatz Regular"/>
              </a:rPr>
              <a:t>Marín</a:t>
            </a:r>
            <a:endParaRPr lang="en-US" dirty="0" smtClean="0">
              <a:latin typeface="Yanone Kaffeesatz Regular"/>
              <a:cs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37876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Yanone Kaffeesatz Regular"/>
                <a:cs typeface="Yanone Kaffeesatz Regular"/>
              </a:rPr>
              <a:t>Questions?</a:t>
            </a:r>
            <a:endParaRPr lang="en-US" dirty="0">
              <a:latin typeface="Yanone Kaffeesatz Regular"/>
              <a:cs typeface="Yanone Kaffeesatz Regular"/>
            </a:endParaRPr>
          </a:p>
        </p:txBody>
      </p:sp>
      <p:pic>
        <p:nvPicPr>
          <p:cNvPr id="4" name="Picture 3" descr="shellcon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163" y="6121400"/>
            <a:ext cx="3810000" cy="736600"/>
          </a:xfrm>
          <a:prstGeom prst="rect">
            <a:avLst/>
          </a:prstGeom>
        </p:spPr>
      </p:pic>
      <p:pic>
        <p:nvPicPr>
          <p:cNvPr id="5" name="Picture 4" descr="gummer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6" y="5790422"/>
            <a:ext cx="883200" cy="1022514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053206" y="1595437"/>
            <a:ext cx="732702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 smtClean="0">
              <a:latin typeface="Yanone Kaffeesatz Regular"/>
              <a:cs typeface="Yanone Kaffeesatz Regular"/>
            </a:endParaRPr>
          </a:p>
        </p:txBody>
      </p:sp>
      <p:pic>
        <p:nvPicPr>
          <p:cNvPr id="3" name="Picture 2" descr="yo-dawg-i-heard-you-like-questions-so-i-answer-your-questions-wi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470" y="1417638"/>
            <a:ext cx="4166793" cy="4166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63352" y="5733298"/>
            <a:ext cx="2522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Yanone Kaffeesatz Regular"/>
                <a:cs typeface="Yanone Kaffeesatz Regular"/>
              </a:rPr>
              <a:t>xgusix@xgusix.com</a:t>
            </a:r>
            <a:endParaRPr lang="en-US" sz="2400" dirty="0">
              <a:latin typeface="Yanone Kaffeesatz Regular"/>
              <a:cs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51034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Yanone Kaffeesatz Regular"/>
                <a:cs typeface="Yanone Kaffeesatz Regular"/>
              </a:rPr>
              <a:t>Agenda</a:t>
            </a:r>
            <a:endParaRPr lang="en-US" dirty="0">
              <a:latin typeface="Yanone Kaffeesatz Regular"/>
              <a:cs typeface="Yanone Kaffeesatz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206" y="1595437"/>
            <a:ext cx="7327023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Yanone Kaffeesatz Regular"/>
                <a:cs typeface="Yanone Kaffeesatz Regular"/>
              </a:rPr>
              <a:t>Introduction</a:t>
            </a:r>
            <a:endParaRPr lang="en-US" dirty="0">
              <a:latin typeface="Yanone Kaffeesatz Regular"/>
              <a:cs typeface="Yanone Kaffeesatz Regular"/>
            </a:endParaRPr>
          </a:p>
          <a:p>
            <a:pPr lvl="1"/>
            <a:r>
              <a:rPr lang="en-US" dirty="0">
                <a:latin typeface="Yanone Kaffeesatz Regular"/>
                <a:cs typeface="Yanone Kaffeesatz Regular"/>
              </a:rPr>
              <a:t>Hunting Malware</a:t>
            </a:r>
          </a:p>
          <a:p>
            <a:pPr lvl="1"/>
            <a:r>
              <a:rPr lang="en-US" dirty="0" smtClean="0">
                <a:latin typeface="Yanone Kaffeesatz Regular"/>
                <a:cs typeface="Yanone Kaffeesatz Regular"/>
              </a:rPr>
              <a:t>Hunting Advanced Malware</a:t>
            </a:r>
          </a:p>
          <a:p>
            <a:pPr marL="0" indent="0">
              <a:buNone/>
            </a:pPr>
            <a:r>
              <a:rPr lang="en-US" dirty="0" smtClean="0">
                <a:latin typeface="Yanone Kaffeesatz Regular"/>
                <a:cs typeface="Yanone Kaffeesatz Regular"/>
              </a:rPr>
              <a:t>Gummer</a:t>
            </a:r>
          </a:p>
          <a:p>
            <a:pPr lvl="1"/>
            <a:endParaRPr lang="en-US" dirty="0" smtClean="0">
              <a:latin typeface="Yanone Kaffeesatz Regular"/>
              <a:cs typeface="Yanone Kaffeesatz Regular"/>
            </a:endParaRPr>
          </a:p>
          <a:p>
            <a:pPr marL="0" indent="0">
              <a:buNone/>
            </a:pPr>
            <a:r>
              <a:rPr lang="en-US" dirty="0" smtClean="0">
                <a:latin typeface="Yanone Kaffeesatz Regular"/>
                <a:cs typeface="Yanone Kaffeesatz Regular"/>
              </a:rPr>
              <a:t>Demo</a:t>
            </a:r>
          </a:p>
        </p:txBody>
      </p:sp>
      <p:pic>
        <p:nvPicPr>
          <p:cNvPr id="4" name="Picture 3" descr="shellcon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163" y="6121400"/>
            <a:ext cx="3810000" cy="736600"/>
          </a:xfrm>
          <a:prstGeom prst="rect">
            <a:avLst/>
          </a:prstGeom>
        </p:spPr>
      </p:pic>
      <p:pic>
        <p:nvPicPr>
          <p:cNvPr id="5" name="Picture 4" descr="gummer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6" y="5790422"/>
            <a:ext cx="883200" cy="102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14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Yanone Kaffeesatz Regular"/>
                <a:cs typeface="Yanone Kaffeesatz Regular"/>
              </a:rPr>
              <a:t>Introduction – Hunting Malware</a:t>
            </a:r>
            <a:endParaRPr lang="en-US" dirty="0">
              <a:latin typeface="Yanone Kaffeesatz Regular"/>
              <a:cs typeface="Yanone Kaffeesatz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206" y="1595437"/>
            <a:ext cx="7327023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Yanone Kaffeesatz Regular"/>
                <a:cs typeface="Yanone Kaffeesatz Regular"/>
              </a:rPr>
              <a:t>How do the AVs work?</a:t>
            </a:r>
            <a:endParaRPr lang="en-US" dirty="0">
              <a:latin typeface="Yanone Kaffeesatz Regular"/>
              <a:cs typeface="Yanone Kaffeesatz Regular"/>
            </a:endParaRPr>
          </a:p>
          <a:p>
            <a:pPr lvl="1"/>
            <a:r>
              <a:rPr lang="en-US" dirty="0" smtClean="0">
                <a:latin typeface="Yanone Kaffeesatz Regular"/>
                <a:cs typeface="Yanone Kaffeesatz Regular"/>
              </a:rPr>
              <a:t>HASH Signatures</a:t>
            </a:r>
          </a:p>
          <a:p>
            <a:pPr lvl="1"/>
            <a:r>
              <a:rPr lang="en-US" dirty="0" smtClean="0">
                <a:latin typeface="Yanone Kaffeesatz Regular"/>
                <a:cs typeface="Yanone Kaffeesatz Regular"/>
              </a:rPr>
              <a:t>String Signatures</a:t>
            </a:r>
          </a:p>
          <a:p>
            <a:pPr lvl="1"/>
            <a:r>
              <a:rPr lang="en-US" dirty="0" smtClean="0">
                <a:latin typeface="Yanone Kaffeesatz Regular"/>
                <a:cs typeface="Yanone Kaffeesatz Regular"/>
              </a:rPr>
              <a:t>Behavioral Analysis </a:t>
            </a:r>
            <a:endParaRPr lang="en-US" dirty="0">
              <a:latin typeface="Yanone Kaffeesatz Regular"/>
              <a:cs typeface="Yanone Kaffeesatz Regular"/>
            </a:endParaRPr>
          </a:p>
          <a:p>
            <a:pPr lvl="1"/>
            <a:r>
              <a:rPr lang="en-US" dirty="0" smtClean="0">
                <a:latin typeface="Yanone Kaffeesatz Regular"/>
                <a:cs typeface="Yanone Kaffeesatz Regular"/>
              </a:rPr>
              <a:t>Memory analysis…</a:t>
            </a:r>
          </a:p>
        </p:txBody>
      </p:sp>
      <p:pic>
        <p:nvPicPr>
          <p:cNvPr id="4" name="Picture 3" descr="shellcon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163" y="6121400"/>
            <a:ext cx="3810000" cy="736600"/>
          </a:xfrm>
          <a:prstGeom prst="rect">
            <a:avLst/>
          </a:prstGeom>
        </p:spPr>
      </p:pic>
      <p:pic>
        <p:nvPicPr>
          <p:cNvPr id="5" name="Picture 4" descr="gummer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6" y="5790422"/>
            <a:ext cx="883200" cy="102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58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Yanone Kaffeesatz Regular"/>
                <a:cs typeface="Yanone Kaffeesatz Regular"/>
              </a:rPr>
              <a:t>Introduction – Hunting Malware</a:t>
            </a:r>
            <a:endParaRPr lang="en-US" dirty="0">
              <a:latin typeface="Yanone Kaffeesatz Regular"/>
              <a:cs typeface="Yanone Kaffeesatz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206" y="1595437"/>
            <a:ext cx="7327023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 smtClean="0">
                <a:latin typeface="Yanone Kaffeesatz Regular"/>
                <a:cs typeface="Yanone Kaffeesatz Regular"/>
              </a:rPr>
              <a:t>Crimeware</a:t>
            </a:r>
            <a:r>
              <a:rPr lang="en-US" sz="2800" dirty="0" smtClean="0">
                <a:latin typeface="Yanone Kaffeesatz Regular"/>
                <a:cs typeface="Yanone Kaffeesatz Regular"/>
              </a:rPr>
              <a:t> </a:t>
            </a:r>
            <a:r>
              <a:rPr lang="en-US" sz="2400" dirty="0" smtClean="0">
                <a:latin typeface="Yanone Kaffeesatz Regular"/>
                <a:cs typeface="Yanone Kaffeesatz Regular"/>
              </a:rPr>
              <a:t>vs. </a:t>
            </a:r>
            <a:r>
              <a:rPr lang="en-US" sz="2800" dirty="0" smtClean="0">
                <a:latin typeface="Yanone Kaffeesatz Regular"/>
                <a:cs typeface="Yanone Kaffeesatz Regular"/>
              </a:rPr>
              <a:t>Targeted Attacks </a:t>
            </a:r>
            <a:r>
              <a:rPr lang="en-US" sz="2400" dirty="0" smtClean="0">
                <a:latin typeface="Yanone Kaffeesatz Regular"/>
                <a:cs typeface="Yanone Kaffeesatz Regular"/>
              </a:rPr>
              <a:t>vs. </a:t>
            </a:r>
            <a:r>
              <a:rPr lang="en-US" sz="2800" dirty="0" smtClean="0">
                <a:latin typeface="Yanone Kaffeesatz Regular"/>
                <a:cs typeface="Yanone Kaffeesatz Regular"/>
              </a:rPr>
              <a:t>Advanced Persistent Threats</a:t>
            </a:r>
          </a:p>
          <a:p>
            <a:pPr marL="0" indent="0">
              <a:buNone/>
            </a:pPr>
            <a:endParaRPr lang="en-US" dirty="0">
              <a:latin typeface="Yanone Kaffeesatz Regular"/>
              <a:cs typeface="Yanone Kaffeesatz Regular"/>
            </a:endParaRPr>
          </a:p>
        </p:txBody>
      </p:sp>
      <p:pic>
        <p:nvPicPr>
          <p:cNvPr id="4" name="Picture 3" descr="shellcon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163" y="6121400"/>
            <a:ext cx="3810000" cy="736600"/>
          </a:xfrm>
          <a:prstGeom prst="rect">
            <a:avLst/>
          </a:prstGeom>
        </p:spPr>
      </p:pic>
      <p:pic>
        <p:nvPicPr>
          <p:cNvPr id="5" name="Picture 4" descr="gummer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6" y="5790422"/>
            <a:ext cx="883200" cy="102251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370355"/>
              </p:ext>
            </p:extLst>
          </p:nvPr>
        </p:nvGraphicFramePr>
        <p:xfrm>
          <a:off x="662091" y="2251125"/>
          <a:ext cx="7995847" cy="306217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953976"/>
                <a:gridCol w="2244528"/>
                <a:gridCol w="2099511"/>
                <a:gridCol w="2697832"/>
              </a:tblGrid>
              <a:tr h="408408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Crimeware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TA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APT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solidFill>
                      <a:schemeClr val="tx1"/>
                    </a:solidFill>
                  </a:tcPr>
                </a:tc>
              </a:tr>
              <a:tr h="435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Target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91440" indent="0"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Not a specific target (People)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91440" indent="0"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Companies/Institutions (Group)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91440" indent="0"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Very specific target (Company/Institution/Facility)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645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Goal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91440" indent="0"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Economic goals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91440" indent="0"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 smtClean="0">
                          <a:effectLst/>
                        </a:rPr>
                        <a:t>Information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theft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91440" indent="0"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Different goals </a:t>
                      </a:r>
                      <a:r>
                        <a:rPr lang="en-US" sz="1600" u="none" strike="noStrike" dirty="0" smtClean="0">
                          <a:effectLst/>
                        </a:rPr>
                        <a:t>(Espionage, Info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theft</a:t>
                      </a:r>
                      <a:r>
                        <a:rPr lang="en-US" sz="1600" u="none" strike="noStrike" dirty="0" smtClean="0">
                          <a:effectLst/>
                        </a:rPr>
                        <a:t>, </a:t>
                      </a:r>
                      <a:r>
                        <a:rPr lang="en-US" sz="1600" u="none" strike="noStrike" dirty="0">
                          <a:effectLst/>
                        </a:rPr>
                        <a:t>Chernobyl, Live Free or Die Hard)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435383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Detection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91440" indent="0"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Noisy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91440" indent="0"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Fast </a:t>
                      </a:r>
                      <a:r>
                        <a:rPr lang="en-US" sz="1600" u="none" strike="noStrike" dirty="0" smtClean="0">
                          <a:effectLst/>
                        </a:rPr>
                        <a:t>detection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91440" indent="0"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Very slow detection (0-days, specific binaries)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408408"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91440" indent="0"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Quickly known (HASH)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91440" indent="0"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 smtClean="0">
                          <a:effectLst/>
                        </a:rPr>
                        <a:t>Known vulnerabilities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(String sig.)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91440" indent="0"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408408"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91440" indent="0"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Exploit kits (String </a:t>
                      </a:r>
                      <a:r>
                        <a:rPr lang="en-US" sz="1600" u="none" strike="noStrike" dirty="0" smtClean="0">
                          <a:effectLst/>
                        </a:rPr>
                        <a:t>sigs.)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91440" indent="0"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 smtClean="0">
                          <a:effectLst/>
                        </a:rPr>
                        <a:t>Known behavior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91440" indent="0"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008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Yanone Kaffeesatz Regular"/>
                <a:cs typeface="Yanone Kaffeesatz Regular"/>
              </a:rPr>
              <a:t>Introduction – Hunting Malware</a:t>
            </a:r>
            <a:endParaRPr lang="en-US" dirty="0">
              <a:latin typeface="Yanone Kaffeesatz Regular"/>
              <a:cs typeface="Yanone Kaffeesatz Regular"/>
            </a:endParaRPr>
          </a:p>
        </p:txBody>
      </p:sp>
      <p:pic>
        <p:nvPicPr>
          <p:cNvPr id="4" name="Picture 3" descr="shellcon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163" y="6121400"/>
            <a:ext cx="3810000" cy="736600"/>
          </a:xfrm>
          <a:prstGeom prst="rect">
            <a:avLst/>
          </a:prstGeom>
        </p:spPr>
      </p:pic>
      <p:pic>
        <p:nvPicPr>
          <p:cNvPr id="5" name="Picture 4" descr="gummer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6" y="5790422"/>
            <a:ext cx="883200" cy="102251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053206" y="1595437"/>
            <a:ext cx="732702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Yanone Kaffeesatz Regular"/>
                <a:cs typeface="Yanone Kaffeesatz Regular"/>
              </a:rPr>
              <a:t>How do the AVs work?</a:t>
            </a:r>
          </a:p>
          <a:p>
            <a:pPr lvl="1"/>
            <a:r>
              <a:rPr lang="en-US" dirty="0" smtClean="0">
                <a:latin typeface="Yanone Kaffeesatz Regular"/>
                <a:cs typeface="Yanone Kaffeesatz Regular"/>
              </a:rPr>
              <a:t>HASH Signatures</a:t>
            </a:r>
          </a:p>
          <a:p>
            <a:pPr lvl="1"/>
            <a:r>
              <a:rPr lang="en-US" dirty="0" smtClean="0">
                <a:latin typeface="Yanone Kaffeesatz Regular"/>
                <a:cs typeface="Yanone Kaffeesatz Regular"/>
              </a:rPr>
              <a:t>String Signatures</a:t>
            </a:r>
          </a:p>
          <a:p>
            <a:pPr lvl="1"/>
            <a:r>
              <a:rPr lang="en-US" dirty="0" smtClean="0">
                <a:latin typeface="Yanone Kaffeesatz Regular"/>
                <a:cs typeface="Yanone Kaffeesatz Regular"/>
              </a:rPr>
              <a:t>Behavioral Analysis </a:t>
            </a:r>
          </a:p>
          <a:p>
            <a:pPr lvl="1"/>
            <a:r>
              <a:rPr lang="en-US" dirty="0" smtClean="0">
                <a:latin typeface="Yanone Kaffeesatz Regular"/>
                <a:cs typeface="Yanone Kaffeesatz Regular"/>
              </a:rPr>
              <a:t>Memory analysis…</a:t>
            </a:r>
            <a:endParaRPr lang="en-US" dirty="0">
              <a:latin typeface="Yanone Kaffeesatz Regular"/>
              <a:cs typeface="Yanone Kaffeesatz Regular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847200" y="2476561"/>
            <a:ext cx="18327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98583" y="2975281"/>
            <a:ext cx="19745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869721" y="3509191"/>
            <a:ext cx="21421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47200" y="4006141"/>
            <a:ext cx="19745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 rot="20636799">
            <a:off x="3397146" y="1192326"/>
            <a:ext cx="31578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8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With APTs</a:t>
            </a:r>
            <a:endParaRPr lang="x-none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8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630730" y="4619966"/>
            <a:ext cx="5916812" cy="5772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Yanone Kaffeesatz Regular"/>
                <a:cs typeface="Yanone Kaffeesatz Regular"/>
              </a:rPr>
              <a:t>OK, we have been compromised... now what?</a:t>
            </a:r>
          </a:p>
        </p:txBody>
      </p:sp>
    </p:spTree>
    <p:extLst>
      <p:ext uri="{BB962C8B-B14F-4D97-AF65-F5344CB8AC3E}">
        <p14:creationId xmlns:p14="http://schemas.microsoft.com/office/powerpoint/2010/main" val="3433236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Yanone Kaffeesatz Regular"/>
                <a:cs typeface="Yanone Kaffeesatz Regular"/>
              </a:rPr>
              <a:t>Introduction – Hunting Advanced Malware</a:t>
            </a:r>
            <a:endParaRPr lang="en-US" dirty="0">
              <a:latin typeface="Yanone Kaffeesatz Regular"/>
              <a:cs typeface="Yanone Kaffeesatz Regular"/>
            </a:endParaRPr>
          </a:p>
        </p:txBody>
      </p:sp>
      <p:pic>
        <p:nvPicPr>
          <p:cNvPr id="4" name="Picture 3" descr="shellcon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163" y="6121400"/>
            <a:ext cx="3810000" cy="736600"/>
          </a:xfrm>
          <a:prstGeom prst="rect">
            <a:avLst/>
          </a:prstGeom>
        </p:spPr>
      </p:pic>
      <p:pic>
        <p:nvPicPr>
          <p:cNvPr id="5" name="Picture 4" descr="gummer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6" y="5790422"/>
            <a:ext cx="883200" cy="102251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053207" y="2283438"/>
            <a:ext cx="7028292" cy="19879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 smtClean="0">
                <a:latin typeface="Yanone Kaffeesatz Regular"/>
                <a:cs typeface="Yanone Kaffeesatz Regular"/>
              </a:rPr>
              <a:t>a·nom·a·ly</a:t>
            </a:r>
            <a:endParaRPr lang="en-US" sz="3200" dirty="0" smtClean="0">
              <a:latin typeface="Yanone Kaffeesatz Regular"/>
              <a:cs typeface="Yanone Kaffeesatz Regular"/>
            </a:endParaRPr>
          </a:p>
          <a:p>
            <a:r>
              <a:rPr lang="en-US" sz="3200" dirty="0" smtClean="0">
                <a:latin typeface="Yanone Kaffeesatz Regular"/>
                <a:cs typeface="Yanone Kaffeesatz Regular"/>
              </a:rPr>
              <a:t>n. pl. </a:t>
            </a:r>
            <a:r>
              <a:rPr lang="en-US" sz="3200" dirty="0" err="1" smtClean="0">
                <a:latin typeface="Yanone Kaffeesatz Regular"/>
                <a:cs typeface="Yanone Kaffeesatz Regular"/>
              </a:rPr>
              <a:t>a·nom·a·lies</a:t>
            </a:r>
            <a:endParaRPr lang="en-US" sz="3200" dirty="0" smtClean="0">
              <a:latin typeface="Yanone Kaffeesatz Regular"/>
              <a:cs typeface="Yanone Kaffeesatz Regular"/>
            </a:endParaRPr>
          </a:p>
          <a:p>
            <a:r>
              <a:rPr lang="en-US" sz="3200" dirty="0" smtClean="0">
                <a:latin typeface="Yanone Kaffeesatz Regular"/>
                <a:cs typeface="Yanone Kaffeesatz Regular"/>
              </a:rPr>
              <a:t>1. Deviation or departure from the normal or common order, form, or rule.</a:t>
            </a:r>
            <a:endParaRPr lang="en-US" sz="3200" dirty="0">
              <a:latin typeface="Yanone Kaffeesatz Regular"/>
              <a:cs typeface="Yanone Kaffeesatz Regular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53206" y="1595438"/>
            <a:ext cx="7327023" cy="7855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Yanone Kaffeesatz Regular"/>
                <a:cs typeface="Yanone Kaffeesatz Regular"/>
              </a:rPr>
              <a:t>Anomalies</a:t>
            </a:r>
            <a:endParaRPr lang="en-US" dirty="0">
              <a:latin typeface="Yanone Kaffeesatz Regular"/>
              <a:cs typeface="Yanone Kaffeesatz Regular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53207" y="4423750"/>
            <a:ext cx="7028292" cy="13666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dirty="0" smtClean="0">
              <a:latin typeface="Yanone Kaffeesatz Regular"/>
              <a:cs typeface="Yanone Kaffeesatz Regular"/>
            </a:endParaRPr>
          </a:p>
          <a:p>
            <a:r>
              <a:rPr lang="en-US" sz="3200" dirty="0" smtClean="0">
                <a:latin typeface="Yanone Kaffeesatz Regular"/>
                <a:cs typeface="Yanone Kaffeesatz Regular"/>
              </a:rPr>
              <a:t>Deviation </a:t>
            </a:r>
            <a:r>
              <a:rPr lang="en-US" sz="3200" dirty="0">
                <a:latin typeface="Yanone Kaffeesatz Regular"/>
                <a:cs typeface="Yanone Kaffeesatz Regular"/>
              </a:rPr>
              <a:t>or departure from the normal or </a:t>
            </a:r>
            <a:r>
              <a:rPr lang="en-US" sz="3200" dirty="0" smtClean="0">
                <a:latin typeface="Yanone Kaffeesatz Regular"/>
                <a:cs typeface="Yanone Kaffeesatz Regular"/>
              </a:rPr>
              <a:t>common behavior </a:t>
            </a:r>
            <a:r>
              <a:rPr lang="en-US" sz="3200" dirty="0">
                <a:latin typeface="Yanone Kaffeesatz Regular"/>
                <a:cs typeface="Yanone Kaffeesatz Regular"/>
              </a:rPr>
              <a:t>of a system or </a:t>
            </a:r>
            <a:r>
              <a:rPr lang="en-US" sz="3200" dirty="0" smtClean="0">
                <a:latin typeface="Yanone Kaffeesatz Regular"/>
                <a:cs typeface="Yanone Kaffeesatz Regular"/>
              </a:rPr>
              <a:t>network</a:t>
            </a:r>
            <a:r>
              <a:rPr lang="en-US" sz="3200" dirty="0">
                <a:latin typeface="Yanone Kaffeesatz Regular"/>
                <a:cs typeface="Yanone Kaffeesatz Regular"/>
              </a:rPr>
              <a:t>.</a:t>
            </a:r>
          </a:p>
          <a:p>
            <a:endParaRPr lang="en-US" sz="3200" dirty="0">
              <a:latin typeface="Yanone Kaffeesatz Regular"/>
              <a:cs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7913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Yanone Kaffeesatz Regular"/>
                <a:cs typeface="Yanone Kaffeesatz Regular"/>
              </a:rPr>
              <a:t>Introduction – Hunting Advanced Malware</a:t>
            </a:r>
            <a:endParaRPr lang="en-US" dirty="0">
              <a:latin typeface="Yanone Kaffeesatz Regular"/>
              <a:cs typeface="Yanone Kaffeesatz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206" y="1595437"/>
            <a:ext cx="7327023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Yanone Kaffeesatz Regular"/>
                <a:cs typeface="Yanone Kaffeesatz Regular"/>
              </a:rPr>
              <a:t>Anomalies – A practical exercise</a:t>
            </a:r>
          </a:p>
          <a:p>
            <a:pPr marL="0" indent="0">
              <a:buNone/>
            </a:pPr>
            <a:r>
              <a:rPr lang="en-US" sz="2800" dirty="0" smtClean="0">
                <a:latin typeface="Yanone Kaffeesatz Regular"/>
                <a:cs typeface="Yanone Kaffeesatz Regular"/>
              </a:rPr>
              <a:t>Malware sample connects to domain </a:t>
            </a:r>
            <a:r>
              <a:rPr lang="en-US" sz="2800" dirty="0" err="1" smtClean="0">
                <a:solidFill>
                  <a:srgbClr val="FF0000"/>
                </a:solidFill>
                <a:latin typeface="Yanone Kaffeesatz Regular"/>
                <a:cs typeface="Yanone Kaffeesatz Regular"/>
              </a:rPr>
              <a:t>downloadmalware.com</a:t>
            </a:r>
            <a:r>
              <a:rPr lang="en-US" sz="2800" dirty="0">
                <a:latin typeface="Yanone Kaffeesatz Regular"/>
                <a:cs typeface="Yanone Kaffeesatz Regular"/>
              </a:rPr>
              <a:t>.</a:t>
            </a:r>
            <a:r>
              <a:rPr lang="en-US" sz="2800" dirty="0" smtClean="0">
                <a:latin typeface="Yanone Kaffeesatz Regular"/>
                <a:cs typeface="Yanone Kaffeesatz Regular"/>
              </a:rPr>
              <a:t> </a:t>
            </a:r>
          </a:p>
          <a:p>
            <a:pPr marL="0" indent="0">
              <a:buNone/>
            </a:pPr>
            <a:r>
              <a:rPr lang="en-US" sz="2800" dirty="0" smtClean="0">
                <a:latin typeface="Yanone Kaffeesatz Regular"/>
                <a:cs typeface="Yanone Kaffeesatz Regular"/>
              </a:rPr>
              <a:t>It downloads the file </a:t>
            </a:r>
            <a:r>
              <a:rPr lang="en-US" sz="2800" dirty="0" err="1" smtClean="0">
                <a:solidFill>
                  <a:srgbClr val="FF0000"/>
                </a:solidFill>
                <a:latin typeface="Yanone Kaffeesatz Regular"/>
                <a:cs typeface="Yanone Kaffeesatz Regular"/>
              </a:rPr>
              <a:t>bad.exe</a:t>
            </a:r>
            <a:r>
              <a:rPr lang="en-US" sz="2800" dirty="0" smtClean="0">
                <a:latin typeface="Yanone Kaffeesatz Regular"/>
                <a:cs typeface="Yanone Kaffeesatz Regular"/>
              </a:rPr>
              <a:t> and runs it.</a:t>
            </a:r>
          </a:p>
          <a:p>
            <a:pPr marL="0" indent="0">
              <a:buNone/>
            </a:pPr>
            <a:r>
              <a:rPr lang="en-US" sz="2800" dirty="0" err="1" smtClean="0">
                <a:latin typeface="Yanone Kaffeesatz Regular"/>
                <a:cs typeface="Yanone Kaffeesatz Regular"/>
              </a:rPr>
              <a:t>Bad.exe</a:t>
            </a:r>
            <a:r>
              <a:rPr lang="en-US" sz="2800" dirty="0" smtClean="0">
                <a:latin typeface="Yanone Kaffeesatz Regular"/>
                <a:cs typeface="Yanone Kaffeesatz Regular"/>
              </a:rPr>
              <a:t> creates a persistence mechanism by writing its path on the registry key </a:t>
            </a:r>
            <a:r>
              <a:rPr lang="en-US" sz="2800" dirty="0" smtClean="0">
                <a:solidFill>
                  <a:srgbClr val="FF0000"/>
                </a:solidFill>
                <a:latin typeface="Yanone Kaffeesatz Regular"/>
                <a:cs typeface="Yanone Kaffeesatz Regular"/>
              </a:rPr>
              <a:t>HKCU\SOFTWARE\Microsoft\Windows\</a:t>
            </a:r>
            <a:r>
              <a:rPr lang="en-US" sz="2800" dirty="0" err="1" smtClean="0">
                <a:solidFill>
                  <a:srgbClr val="FF0000"/>
                </a:solidFill>
                <a:latin typeface="Yanone Kaffeesatz Regular"/>
                <a:cs typeface="Yanone Kaffeesatz Regular"/>
              </a:rPr>
              <a:t>CurrentVersion</a:t>
            </a:r>
            <a:r>
              <a:rPr lang="en-US" sz="2800" dirty="0">
                <a:solidFill>
                  <a:srgbClr val="FF0000"/>
                </a:solidFill>
                <a:latin typeface="Yanone Kaffeesatz Regular"/>
                <a:cs typeface="Yanone Kaffeesatz Regular"/>
              </a:rPr>
              <a:t>\</a:t>
            </a:r>
            <a:r>
              <a:rPr lang="en-US" sz="2800" dirty="0" smtClean="0">
                <a:solidFill>
                  <a:srgbClr val="FF0000"/>
                </a:solidFill>
                <a:latin typeface="Yanone Kaffeesatz Regular"/>
                <a:cs typeface="Yanone Kaffeesatz Regular"/>
              </a:rPr>
              <a:t>Run </a:t>
            </a:r>
            <a:r>
              <a:rPr lang="en-US" sz="2800" dirty="0" smtClean="0">
                <a:latin typeface="Yanone Kaffeesatz Regular"/>
                <a:cs typeface="Yanone Kaffeesatz Regular"/>
              </a:rPr>
              <a:t>and connects every 13 minutes to </a:t>
            </a:r>
            <a:r>
              <a:rPr lang="en-US" sz="2800" dirty="0" err="1" smtClean="0">
                <a:solidFill>
                  <a:srgbClr val="FF0000"/>
                </a:solidFill>
                <a:latin typeface="Yanone Kaffeesatz Regular"/>
                <a:cs typeface="Yanone Kaffeesatz Regular"/>
              </a:rPr>
              <a:t>commandandcontrol.xxx</a:t>
            </a:r>
            <a:r>
              <a:rPr lang="en-US" sz="2800" dirty="0" smtClean="0">
                <a:latin typeface="Yanone Kaffeesatz Regular"/>
                <a:cs typeface="Yanone Kaffeesatz Regular"/>
              </a:rPr>
              <a:t>.</a:t>
            </a:r>
          </a:p>
        </p:txBody>
      </p:sp>
      <p:pic>
        <p:nvPicPr>
          <p:cNvPr id="4" name="Picture 3" descr="shellcon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163" y="6121400"/>
            <a:ext cx="3810000" cy="736600"/>
          </a:xfrm>
          <a:prstGeom prst="rect">
            <a:avLst/>
          </a:prstGeom>
        </p:spPr>
      </p:pic>
      <p:pic>
        <p:nvPicPr>
          <p:cNvPr id="5" name="Picture 4" descr="gummer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6" y="5790422"/>
            <a:ext cx="883200" cy="102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01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Yanone Kaffeesatz Regular"/>
                <a:cs typeface="Yanone Kaffeesatz Regular"/>
              </a:rPr>
              <a:t>Introduction – Hunting Advanced Malware</a:t>
            </a:r>
            <a:endParaRPr lang="en-US" dirty="0">
              <a:latin typeface="Yanone Kaffeesatz Regular"/>
              <a:cs typeface="Yanone Kaffeesatz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206" y="1595437"/>
            <a:ext cx="7327023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Yanone Kaffeesatz Regular"/>
                <a:cs typeface="Yanone Kaffeesatz Regular"/>
              </a:rPr>
              <a:t>Anomalies – A practical exercise</a:t>
            </a:r>
          </a:p>
          <a:p>
            <a:pPr marL="0" indent="0">
              <a:buNone/>
            </a:pPr>
            <a:r>
              <a:rPr lang="en-US" sz="2800" dirty="0" smtClean="0">
                <a:latin typeface="Yanone Kaffeesatz Regular"/>
                <a:cs typeface="Yanone Kaffeesatz Regular"/>
              </a:rPr>
              <a:t>Malware sample connects to domain </a:t>
            </a:r>
            <a:r>
              <a:rPr lang="en-US" sz="2800" dirty="0" err="1" smtClean="0">
                <a:solidFill>
                  <a:srgbClr val="FF0000"/>
                </a:solidFill>
                <a:latin typeface="Yanone Kaffeesatz Regular"/>
                <a:cs typeface="Yanone Kaffeesatz Regular"/>
              </a:rPr>
              <a:t>google.dyndns.com</a:t>
            </a:r>
            <a:r>
              <a:rPr lang="en-US" sz="2800" dirty="0" smtClean="0">
                <a:latin typeface="Yanone Kaffeesatz Regular"/>
                <a:cs typeface="Yanone Kaffeesatz Regular"/>
              </a:rPr>
              <a:t>. </a:t>
            </a:r>
          </a:p>
          <a:p>
            <a:pPr marL="0" indent="0">
              <a:buNone/>
            </a:pPr>
            <a:r>
              <a:rPr lang="en-US" sz="2800" dirty="0" smtClean="0">
                <a:latin typeface="Yanone Kaffeesatz Regular"/>
                <a:cs typeface="Yanone Kaffeesatz Regular"/>
              </a:rPr>
              <a:t>It downloads the file </a:t>
            </a:r>
            <a:r>
              <a:rPr lang="en-US" sz="2800" dirty="0" err="1" smtClean="0">
                <a:solidFill>
                  <a:srgbClr val="FF0000"/>
                </a:solidFill>
                <a:latin typeface="Yanone Kaffeesatz Regular"/>
                <a:cs typeface="Yanone Kaffeesatz Regular"/>
              </a:rPr>
              <a:t>bad.exe</a:t>
            </a:r>
            <a:r>
              <a:rPr lang="en-US" sz="2800" dirty="0" smtClean="0">
                <a:latin typeface="Yanone Kaffeesatz Regular"/>
                <a:cs typeface="Yanone Kaffeesatz Regular"/>
              </a:rPr>
              <a:t> and runs it.</a:t>
            </a:r>
          </a:p>
          <a:p>
            <a:pPr marL="0" indent="0">
              <a:buNone/>
            </a:pPr>
            <a:r>
              <a:rPr lang="en-US" sz="2800" dirty="0" err="1" smtClean="0">
                <a:latin typeface="Yanone Kaffeesatz Regular"/>
                <a:cs typeface="Yanone Kaffeesatz Regular"/>
              </a:rPr>
              <a:t>Bad.exe</a:t>
            </a:r>
            <a:r>
              <a:rPr lang="en-US" sz="2800" dirty="0" smtClean="0">
                <a:latin typeface="Yanone Kaffeesatz Regular"/>
                <a:cs typeface="Yanone Kaffeesatz Regular"/>
              </a:rPr>
              <a:t> creates a persistence mechanism by writing its path on the registry key </a:t>
            </a:r>
            <a:r>
              <a:rPr lang="en-US" sz="2800" dirty="0" smtClean="0">
                <a:solidFill>
                  <a:srgbClr val="FF0000"/>
                </a:solidFill>
                <a:latin typeface="Yanone Kaffeesatz Regular"/>
                <a:cs typeface="Yanone Kaffeesatz Regular"/>
              </a:rPr>
              <a:t>HKCU\SOFTWARE\Microsoft\Windows\</a:t>
            </a:r>
            <a:r>
              <a:rPr lang="en-US" sz="2800" dirty="0" err="1" smtClean="0">
                <a:solidFill>
                  <a:srgbClr val="FF0000"/>
                </a:solidFill>
                <a:latin typeface="Yanone Kaffeesatz Regular"/>
                <a:cs typeface="Yanone Kaffeesatz Regular"/>
              </a:rPr>
              <a:t>CurrentVersion</a:t>
            </a:r>
            <a:r>
              <a:rPr lang="en-US" sz="2800" dirty="0" smtClean="0">
                <a:solidFill>
                  <a:srgbClr val="FF0000"/>
                </a:solidFill>
                <a:latin typeface="Yanone Kaffeesatz Regular"/>
                <a:cs typeface="Yanone Kaffeesatz Regular"/>
              </a:rPr>
              <a:t>\Run </a:t>
            </a:r>
            <a:r>
              <a:rPr lang="en-US" sz="2800" dirty="0" smtClean="0">
                <a:latin typeface="Yanone Kaffeesatz Regular"/>
                <a:cs typeface="Yanone Kaffeesatz Regular"/>
              </a:rPr>
              <a:t>and connects to </a:t>
            </a:r>
            <a:r>
              <a:rPr lang="en-US" sz="2800" dirty="0" smtClean="0">
                <a:solidFill>
                  <a:srgbClr val="FF0000"/>
                </a:solidFill>
                <a:latin typeface="Yanone Kaffeesatz Regular"/>
                <a:cs typeface="Yanone Kaffeesatz Regular"/>
              </a:rPr>
              <a:t>192.210.30.12 </a:t>
            </a:r>
            <a:r>
              <a:rPr lang="en-US" sz="2800" dirty="0">
                <a:latin typeface="Yanone Kaffeesatz Regular"/>
                <a:cs typeface="Yanone Kaffeesatz Regular"/>
              </a:rPr>
              <a:t>at 19:</a:t>
            </a:r>
            <a:r>
              <a:rPr lang="en-US" sz="2800" dirty="0" smtClean="0">
                <a:latin typeface="Yanone Kaffeesatz Regular"/>
                <a:cs typeface="Yanone Kaffeesatz Regular"/>
              </a:rPr>
              <a:t>37.</a:t>
            </a:r>
          </a:p>
          <a:p>
            <a:pPr marL="0" indent="0">
              <a:buNone/>
            </a:pPr>
            <a:endParaRPr lang="en-US" sz="2800" dirty="0" smtClean="0">
              <a:latin typeface="Yanone Kaffeesatz Regular"/>
              <a:cs typeface="Yanone Kaffeesatz Regular"/>
            </a:endParaRPr>
          </a:p>
        </p:txBody>
      </p:sp>
      <p:pic>
        <p:nvPicPr>
          <p:cNvPr id="4" name="Picture 3" descr="shellcon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163" y="6121400"/>
            <a:ext cx="3810000" cy="736600"/>
          </a:xfrm>
          <a:prstGeom prst="rect">
            <a:avLst/>
          </a:prstGeom>
        </p:spPr>
      </p:pic>
      <p:pic>
        <p:nvPicPr>
          <p:cNvPr id="5" name="Picture 4" descr="gummer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6" y="5790422"/>
            <a:ext cx="883200" cy="102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44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6703</TotalTime>
  <Words>522</Words>
  <Application>Microsoft Macintosh PowerPoint</Application>
  <PresentationFormat>On-screen Show (4:3)</PresentationFormat>
  <Paragraphs>139</Paragraphs>
  <Slides>23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Gummer</vt:lpstr>
      <vt:lpstr>Le me</vt:lpstr>
      <vt:lpstr>Agenda</vt:lpstr>
      <vt:lpstr>Introduction – Hunting Malware</vt:lpstr>
      <vt:lpstr>Introduction – Hunting Malware</vt:lpstr>
      <vt:lpstr>Introduction – Hunting Malware</vt:lpstr>
      <vt:lpstr>Introduction – Hunting Advanced Malware</vt:lpstr>
      <vt:lpstr>Introduction – Hunting Advanced Malware</vt:lpstr>
      <vt:lpstr>Introduction – Hunting Advanced Malware</vt:lpstr>
      <vt:lpstr>Gummer – What is Gummer?</vt:lpstr>
      <vt:lpstr>Gummer – What Who is Gummer?</vt:lpstr>
      <vt:lpstr>Gummer – What is Gummer?</vt:lpstr>
      <vt:lpstr>Gummer – Motivation</vt:lpstr>
      <vt:lpstr>Gummer – Use cases</vt:lpstr>
      <vt:lpstr>Gummer – Structure</vt:lpstr>
      <vt:lpstr>Gummer – Modules</vt:lpstr>
      <vt:lpstr>Gummer – Modules</vt:lpstr>
      <vt:lpstr>Gummer – Modules</vt:lpstr>
      <vt:lpstr>Demo</vt:lpstr>
      <vt:lpstr>Demo - Network</vt:lpstr>
      <vt:lpstr>Demo - Anomalies</vt:lpstr>
      <vt:lpstr>Acknowledgements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Gummer</dc:title>
  <dc:creator>xgusix</dc:creator>
  <cp:lastModifiedBy>xgusix</cp:lastModifiedBy>
  <cp:revision>48</cp:revision>
  <dcterms:created xsi:type="dcterms:W3CDTF">2015-01-17T23:42:21Z</dcterms:created>
  <dcterms:modified xsi:type="dcterms:W3CDTF">2015-02-07T15:21:19Z</dcterms:modified>
</cp:coreProperties>
</file>