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3" r:id="rId5"/>
    <p:sldId id="357" r:id="rId6"/>
    <p:sldId id="553" r:id="rId7"/>
    <p:sldId id="540" r:id="rId8"/>
    <p:sldId id="554" r:id="rId9"/>
    <p:sldId id="557" r:id="rId10"/>
    <p:sldId id="558" r:id="rId11"/>
    <p:sldId id="561" r:id="rId12"/>
    <p:sldId id="559" r:id="rId13"/>
    <p:sldId id="550" r:id="rId14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357"/>
            <p14:sldId id="553"/>
            <p14:sldId id="540"/>
            <p14:sldId id="554"/>
            <p14:sldId id="557"/>
            <p14:sldId id="558"/>
            <p14:sldId id="561"/>
            <p14:sldId id="55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7"/>
    <a:srgbClr val="5F5F5F"/>
    <a:srgbClr val="D53F32"/>
    <a:srgbClr val="418F89"/>
    <a:srgbClr val="133D80"/>
    <a:srgbClr val="882483"/>
    <a:srgbClr val="8935C8"/>
    <a:srgbClr val="22AFE7"/>
    <a:srgbClr val="33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7" autoAdjust="0"/>
    <p:restoredTop sz="83814" autoAdjust="0"/>
  </p:normalViewPr>
  <p:slideViewPr>
    <p:cSldViewPr>
      <p:cViewPr varScale="1">
        <p:scale>
          <a:sx n="110" d="100"/>
          <a:sy n="110" d="100"/>
        </p:scale>
        <p:origin x="24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3456" y="1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3848100" cy="1016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ctrTitle" hasCustomPrompt="1"/>
          </p:nvPr>
        </p:nvSpPr>
        <p:spPr>
          <a:xfrm>
            <a:off x="685800" y="400050"/>
            <a:ext cx="7772400" cy="18859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>
                <a:solidFill>
                  <a:schemeClr val="tx2"/>
                </a:solidFill>
                <a:effectLst/>
                <a:latin typeface="Calibri"/>
              </a:rPr>
              <a:t>Session Title	</a:t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Session Day and Time</a:t>
            </a:r>
            <a:endParaRPr lang="en-US" dirty="0">
              <a:effectLst/>
            </a:endParaRPr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Speaker email</a:t>
            </a:r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3848100" cy="1016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885950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effectLst/>
                <a:latin typeface="Calibri"/>
              </a:rPr>
              <a:t>SQLintersection</a:t>
            </a:r>
            <a:r>
              <a:rPr lang="en-US" dirty="0">
                <a:solidFill>
                  <a:schemeClr val="tx2"/>
                </a:solidFill>
                <a:effectLst/>
                <a:latin typeface="Calibri"/>
              </a:rPr>
              <a:t/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Session: Tuesday, 10:30-11:45am</a:t>
            </a:r>
            <a:br>
              <a:rPr lang="en-US" sz="20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r>
              <a:rPr lang="en-US" sz="24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/>
            </a:r>
            <a:br>
              <a:rPr lang="en-US" sz="2400" dirty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</a:b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Calibri"/>
                <a:cs typeface="Mangal" pitchFamily="18" charset="0"/>
              </a:rPr>
              <a:t>Session Name</a:t>
            </a:r>
            <a:endParaRPr lang="en-US" dirty="0">
              <a:effectLst/>
            </a:endParaRPr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Speaker email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028951"/>
            <a:ext cx="2722592" cy="12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3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272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972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AngularMIX</a:t>
            </a:r>
            <a:r>
              <a:rPr lang="en-US" sz="900" b="0" u="none" baseline="0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https://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www.angularmix.com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23343"/>
            <a:ext cx="1899999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7" r:id="rId10"/>
    <p:sldLayoutId id="2147483689" r:id="rId11"/>
    <p:sldLayoutId id="2147483690" r:id="rId12"/>
    <p:sldLayoutId id="2147483691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SanderElias/AngularMix2017Dem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anderElias/AngularMix2017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3200" cap="all" dirty="0" err="1"/>
              <a:t>RxJS</a:t>
            </a:r>
            <a:r>
              <a:rPr lang="nl-NL" sz="3200" cap="all" dirty="0"/>
              <a:t> OBSERVABLES IN ANGULAR</a:t>
            </a:r>
            <a:r>
              <a:rPr lang="en-US" dirty="0">
                <a:solidFill>
                  <a:schemeClr val="tx2"/>
                </a:solidFill>
                <a:effectLst/>
                <a:latin typeface="Calibri"/>
              </a:rPr>
              <a:t/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r>
              <a:rPr lang="en-US" sz="2000" dirty="0" smtClean="0">
                <a:solidFill>
                  <a:schemeClr val="accent1"/>
                </a:solidFill>
                <a:effectLst/>
                <a:latin typeface="Calibri"/>
                <a:cs typeface="Mangal" pitchFamily="18" charset="0"/>
              </a:rPr>
              <a:t>11 October, 2017</a:t>
            </a:r>
            <a:endParaRPr lang="en-US" dirty="0">
              <a:effectLst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1371600" y="2038350"/>
            <a:ext cx="6400800" cy="9715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0" dirty="0"/>
              <a:t>Ward Bell	</a:t>
            </a:r>
          </a:p>
          <a:p>
            <a:pPr marL="0" indent="0" algn="ctr">
              <a:buNone/>
            </a:pPr>
            <a:r>
              <a:rPr lang="en-US" sz="2000" b="0" dirty="0"/>
              <a:t>Sander Elias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Slide With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200150"/>
            <a:ext cx="7848600" cy="2971800"/>
          </a:xfrm>
          <a:prstGeom prst="rect">
            <a:avLst/>
          </a:prstGeom>
          <a:solidFill>
            <a:schemeClr val="tx2">
              <a:lumMod val="20000"/>
              <a:lumOff val="80000"/>
              <a:alpha val="29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nl-NL" b="0" dirty="0" err="1"/>
              <a:t>searchTerm</a:t>
            </a:r>
            <a:r>
              <a:rPr lang="nl-NL" b="0" dirty="0"/>
              <a:t> = new </a:t>
            </a:r>
            <a:r>
              <a:rPr lang="nl-NL" b="0" dirty="0" err="1"/>
              <a:t>FormControl</a:t>
            </a:r>
            <a:r>
              <a:rPr lang="nl-NL" b="0" dirty="0"/>
              <a:t>();</a:t>
            </a:r>
          </a:p>
          <a:p>
            <a:pPr marL="0" indent="0">
              <a:buNone/>
            </a:pPr>
            <a:endParaRPr lang="nl-NL" sz="1400" b="0" dirty="0"/>
          </a:p>
          <a:p>
            <a:pPr marL="0" indent="0">
              <a:buNone/>
            </a:pPr>
            <a:r>
              <a:rPr lang="nl-NL" b="0" dirty="0" err="1"/>
              <a:t>keyWords</a:t>
            </a:r>
            <a:r>
              <a:rPr lang="nl-NL" b="0" dirty="0"/>
              <a:t>$ = </a:t>
            </a:r>
            <a:r>
              <a:rPr lang="nl-NL" b="0" dirty="0" err="1"/>
              <a:t>this.searchTerm.valueChanges</a:t>
            </a:r>
            <a:endParaRPr lang="nl-NL" b="0" dirty="0"/>
          </a:p>
          <a:p>
            <a:pPr marL="0" indent="0">
              <a:buNone/>
            </a:pPr>
            <a:r>
              <a:rPr lang="nl-NL" b="0" dirty="0"/>
              <a:t>    .</a:t>
            </a:r>
            <a:r>
              <a:rPr lang="nl-NL" b="0" dirty="0" err="1"/>
              <a:t>debounceTime</a:t>
            </a:r>
            <a:r>
              <a:rPr lang="nl-NL" b="0" dirty="0"/>
              <a:t>(300)</a:t>
            </a:r>
          </a:p>
          <a:p>
            <a:pPr marL="0" indent="0">
              <a:buNone/>
            </a:pPr>
            <a:r>
              <a:rPr lang="nl-NL" b="0" dirty="0"/>
              <a:t>    .</a:t>
            </a:r>
            <a:r>
              <a:rPr lang="nl-NL" b="0" dirty="0" err="1"/>
              <a:t>distinctUntilChanged</a:t>
            </a:r>
            <a:r>
              <a:rPr lang="nl-NL" b="0" dirty="0"/>
              <a:t>()</a:t>
            </a:r>
          </a:p>
          <a:p>
            <a:pPr marL="0" indent="0">
              <a:buNone/>
            </a:pPr>
            <a:r>
              <a:rPr lang="nl-NL" b="0" dirty="0"/>
              <a:t>    .</a:t>
            </a:r>
            <a:r>
              <a:rPr lang="nl-NL" b="0" dirty="0" err="1"/>
              <a:t>switchMap</a:t>
            </a:r>
            <a:r>
              <a:rPr lang="nl-NL" b="0" dirty="0"/>
              <a:t>(</a:t>
            </a:r>
            <a:r>
              <a:rPr lang="nl-NL" b="0" dirty="0" err="1"/>
              <a:t>searchTerm</a:t>
            </a:r>
            <a:r>
              <a:rPr lang="nl-NL" b="0" dirty="0"/>
              <a:t> =&gt; </a:t>
            </a:r>
            <a:r>
              <a:rPr lang="nl-NL" b="0" dirty="0" err="1"/>
              <a:t>this.wp.load</a:t>
            </a:r>
            <a:r>
              <a:rPr lang="nl-NL" b="0" dirty="0"/>
              <a:t>(</a:t>
            </a:r>
            <a:r>
              <a:rPr lang="nl-NL" b="0" dirty="0" err="1"/>
              <a:t>searchTerm</a:t>
            </a:r>
            <a:r>
              <a:rPr lang="nl-NL" b="0" dirty="0"/>
              <a:t>))</a:t>
            </a:r>
          </a:p>
          <a:p>
            <a:pPr marL="0" indent="0">
              <a:buNone/>
            </a:pPr>
            <a:r>
              <a:rPr lang="nl-NL" b="0" dirty="0"/>
              <a:t>    .map(</a:t>
            </a:r>
            <a:r>
              <a:rPr lang="nl-NL" b="0" dirty="0" err="1"/>
              <a:t>this.checkForEmptyResult</a:t>
            </a:r>
            <a:r>
              <a:rPr lang="nl-NL" b="0" dirty="0"/>
              <a:t>);</a:t>
            </a:r>
          </a:p>
          <a:p>
            <a:pPr marL="0" indent="0">
              <a:buNone/>
            </a:pPr>
            <a:r>
              <a:rPr lang="nl-NL" b="0" dirty="0"/>
              <a:t/>
            </a:r>
            <a:br>
              <a:rPr lang="nl-NL" b="0" dirty="0"/>
            </a:br>
            <a:endParaRPr lang="nl-NL" b="0" dirty="0"/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974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l"/>
            <a:r>
              <a:rPr lang="en-US" sz="2800" kern="0" dirty="0"/>
              <a:t>Speakers: Ward Bell, Sander Elias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457200" y="9144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100" b="1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9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7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5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3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2000" kern="0" dirty="0"/>
              <a:t>Angular </a:t>
            </a:r>
            <a:r>
              <a:rPr lang="en-US" sz="2000" kern="0" dirty="0" smtClean="0"/>
              <a:t>GDEs</a:t>
            </a:r>
            <a:endParaRPr lang="en-US" sz="2000" kern="0" dirty="0"/>
          </a:p>
          <a:p>
            <a:r>
              <a:rPr lang="en-US" sz="2000" kern="0" dirty="0" smtClean="0"/>
              <a:t>Twitter</a:t>
            </a:r>
            <a:r>
              <a:rPr lang="en-US" sz="2000" kern="0" dirty="0"/>
              <a:t>: @</a:t>
            </a:r>
            <a:r>
              <a:rPr lang="en-US" sz="2000" kern="0" dirty="0" err="1"/>
              <a:t>esosanderelias</a:t>
            </a:r>
            <a:r>
              <a:rPr lang="en-US" sz="2000" kern="0" dirty="0"/>
              <a:t>, @</a:t>
            </a:r>
            <a:r>
              <a:rPr lang="en-US" sz="2000" kern="0" dirty="0" err="1"/>
              <a:t>wardbell</a:t>
            </a:r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sz="2800" dirty="0"/>
              <a:t>Observables </a:t>
            </a:r>
            <a:r>
              <a:rPr lang="en-US" sz="2800" dirty="0" smtClean="0"/>
              <a:t>for</a:t>
            </a:r>
            <a:r>
              <a:rPr lang="en-US" sz="2800" dirty="0" smtClean="0"/>
              <a:t> </a:t>
            </a:r>
            <a:r>
              <a:rPr lang="en-US" sz="2800" dirty="0"/>
              <a:t>Angular	</a:t>
            </a:r>
            <a:r>
              <a:rPr lang="en-US" sz="2800" dirty="0" smtClean="0"/>
              <a:t> </a:t>
            </a:r>
            <a:r>
              <a:rPr lang="en-US" sz="2800" dirty="0" err="1" smtClean="0"/>
              <a:t>Devs</a:t>
            </a:r>
            <a:endParaRPr lang="en-US" sz="28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028700"/>
            <a:ext cx="7543800" cy="32004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 smtClean="0"/>
              <a:t>Angular </a:t>
            </a:r>
            <a:r>
              <a:rPr lang="en-US" dirty="0"/>
              <a:t>observable </a:t>
            </a:r>
            <a:r>
              <a:rPr lang="en-US" dirty="0" smtClean="0"/>
              <a:t>APIs 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Useful </a:t>
            </a:r>
            <a:r>
              <a:rPr lang="en-US" dirty="0" err="1" smtClean="0"/>
              <a:t>RxJS</a:t>
            </a:r>
            <a:r>
              <a:rPr lang="en-US" dirty="0" smtClean="0"/>
              <a:t> operators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Write your </a:t>
            </a:r>
            <a:r>
              <a:rPr lang="en-US" dirty="0"/>
              <a:t>own </a:t>
            </a:r>
            <a:r>
              <a:rPr lang="en-US" dirty="0" smtClean="0"/>
              <a:t>observables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8498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white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>
                <a:solidFill>
                  <a:schemeClr val="tx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sz="2800" kern="0" dirty="0">
                <a:solidFill>
                  <a:schemeClr val="tx2"/>
                </a:solidFill>
              </a:rPr>
              <a:t>Why Observables</a:t>
            </a:r>
            <a:br>
              <a:rPr lang="en-US" sz="2800" kern="0" dirty="0">
                <a:solidFill>
                  <a:schemeClr val="tx2"/>
                </a:solidFill>
              </a:rPr>
            </a:br>
            <a:endParaRPr lang="en-US" sz="2400" kern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1219200" y="1028700"/>
            <a:ext cx="7467600" cy="32004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Essential to Angular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 err="1" smtClean="0"/>
              <a:t>Composable</a:t>
            </a:r>
            <a:r>
              <a:rPr lang="en-US" dirty="0" smtClean="0"/>
              <a:t>: </a:t>
            </a:r>
            <a:r>
              <a:rPr lang="en-US" dirty="0" err="1" smtClean="0"/>
              <a:t>legos</a:t>
            </a:r>
            <a:r>
              <a:rPr lang="en-US" dirty="0" smtClean="0"/>
              <a:t> for events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Solve </a:t>
            </a:r>
            <a:r>
              <a:rPr lang="en-US" dirty="0" smtClean="0"/>
              <a:t>hard event coordination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white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>
                <a:solidFill>
                  <a:schemeClr val="tx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sz="2800" kern="0" dirty="0" smtClean="0">
                <a:solidFill>
                  <a:schemeClr val="tx2"/>
                </a:solidFill>
              </a:rPr>
              <a:t>Major Angular Observable APIs</a:t>
            </a:r>
            <a:endParaRPr lang="en-US" sz="20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2209800" y="971550"/>
            <a:ext cx="6172200" cy="3200400"/>
          </a:xfrm>
        </p:spPr>
        <p:txBody>
          <a:bodyPr/>
          <a:lstStyle/>
          <a:p>
            <a:r>
              <a:rPr lang="en-US" dirty="0" err="1"/>
              <a:t>HttpClient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 smtClean="0"/>
              <a:t>Forms</a:t>
            </a:r>
            <a:endParaRPr lang="en-US" dirty="0"/>
          </a:p>
          <a:p>
            <a:r>
              <a:rPr lang="en-US" dirty="0" smtClean="0"/>
              <a:t>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17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white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>
                <a:solidFill>
                  <a:schemeClr val="tx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sz="2800" kern="0" dirty="0" smtClean="0">
                <a:solidFill>
                  <a:schemeClr val="tx2"/>
                </a:solidFill>
              </a:rPr>
              <a:t>Do I need to </a:t>
            </a:r>
            <a:r>
              <a:rPr lang="en-US" sz="2800" kern="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unsubscribe</a:t>
            </a:r>
            <a:r>
              <a:rPr lang="en-US" sz="2800" kern="0" dirty="0" smtClean="0">
                <a:solidFill>
                  <a:schemeClr val="tx2"/>
                </a:solidFill>
              </a:rPr>
              <a:t>?</a:t>
            </a:r>
            <a:endParaRPr lang="en-US" sz="20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1447800" y="971550"/>
            <a:ext cx="6934200" cy="3200400"/>
          </a:xfrm>
        </p:spPr>
        <p:txBody>
          <a:bodyPr/>
          <a:lstStyle/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Are you listening to a long-lived source?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If so, does that source complete “soon enough”?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If not, you must unsubscribe.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69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white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>
                <a:solidFill>
                  <a:schemeClr val="tx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sz="2800" kern="0" dirty="0" smtClean="0">
                <a:solidFill>
                  <a:schemeClr val="tx2"/>
                </a:solidFill>
              </a:rPr>
              <a:t>When and how to</a:t>
            </a:r>
            <a:r>
              <a:rPr lang="en-US" sz="2800" kern="0" dirty="0" smtClean="0">
                <a:solidFill>
                  <a:schemeClr val="tx2"/>
                </a:solidFill>
              </a:rPr>
              <a:t> </a:t>
            </a:r>
            <a:r>
              <a:rPr lang="en-US" sz="2800" kern="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unsubscribe</a:t>
            </a:r>
            <a:r>
              <a:rPr lang="en-US" sz="2800" kern="0" dirty="0" smtClean="0">
                <a:solidFill>
                  <a:schemeClr val="tx2"/>
                </a:solidFill>
              </a:rPr>
              <a:t>?</a:t>
            </a:r>
            <a:endParaRPr lang="en-US" sz="20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1447800" y="971550"/>
            <a:ext cx="6934200" cy="32004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When component is destroyed</a:t>
            </a:r>
          </a:p>
          <a:p>
            <a:pPr>
              <a:spcBef>
                <a:spcPts val="1000"/>
              </a:spcBef>
            </a:pPr>
            <a:r>
              <a:rPr lang="en-US" dirty="0"/>
              <a:t>Two primary ways: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.unsubscribe()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takeUntil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onDestroy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0620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white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>
                <a:solidFill>
                  <a:schemeClr val="tx1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sz="2800" kern="0" dirty="0" smtClean="0">
                <a:solidFill>
                  <a:schemeClr val="tx2"/>
                </a:solidFill>
              </a:rPr>
              <a:t>Get the bits!</a:t>
            </a:r>
            <a:endParaRPr lang="en-US" sz="20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1447800" y="1504950"/>
            <a:ext cx="6934200" cy="2667000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github.com/SanderElias/AngularMix2017Demo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16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 bwMode="auto">
          <a:xfrm>
            <a:off x="685799" y="370404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ctr"/>
            <a:r>
              <a:rPr lang="en-US" sz="4800" kern="0" dirty="0">
                <a:solidFill>
                  <a:schemeClr val="tx2"/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447800" y="1504950"/>
            <a:ext cx="6934200" cy="26670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100" b="1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7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5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30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>
              <a:spcBef>
                <a:spcPts val="1000"/>
              </a:spcBef>
              <a:buFont typeface="Wingdings" pitchFamily="2" charset="2"/>
              <a:buNone/>
            </a:pPr>
            <a:r>
              <a:rPr lang="en-US" kern="0" smtClean="0">
                <a:hlinkClick r:id="rId2"/>
              </a:rPr>
              <a:t>https://github.com/SanderElias/AngularMix2017Demo</a:t>
            </a:r>
            <a:endParaRPr lang="en-US" kern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76049" y="2266950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@</a:t>
            </a:r>
            <a:r>
              <a:rPr lang="en-US" kern="0" dirty="0" err="1"/>
              <a:t>esosanderelias</a:t>
            </a:r>
            <a:r>
              <a:rPr lang="en-US" kern="0" dirty="0"/>
              <a:t>, @</a:t>
            </a:r>
            <a:r>
              <a:rPr lang="en-US" kern="0" dirty="0" err="1"/>
              <a:t>wardbell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53253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AngularMIX 3">
      <a:dk1>
        <a:srgbClr val="5E5E5E"/>
      </a:dk1>
      <a:lt1>
        <a:srgbClr val="FFFFFF"/>
      </a:lt1>
      <a:dk2>
        <a:srgbClr val="B02534"/>
      </a:dk2>
      <a:lt2>
        <a:srgbClr val="FEFFFF"/>
      </a:lt2>
      <a:accent1>
        <a:srgbClr val="000000"/>
      </a:accent1>
      <a:accent2>
        <a:srgbClr val="932092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161</Words>
  <Application>Microsoft Macintosh PowerPoint</Application>
  <PresentationFormat>On-screen Show (16:9)</PresentationFormat>
  <Paragraphs>44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Calibri Light</vt:lpstr>
      <vt:lpstr>Consolas</vt:lpstr>
      <vt:lpstr>Lucida Console</vt:lpstr>
      <vt:lpstr>Mangal</vt:lpstr>
      <vt:lpstr>Myriad Pro</vt:lpstr>
      <vt:lpstr>Segoe UI</vt:lpstr>
      <vt:lpstr>Verdana</vt:lpstr>
      <vt:lpstr>Wingdings</vt:lpstr>
      <vt:lpstr>Arial</vt:lpstr>
      <vt:lpstr>SQLintersection</vt:lpstr>
      <vt:lpstr>RxJS OBSERVABLES IN ANGULAR 11 October, 2017</vt:lpstr>
      <vt:lpstr>PowerPoint Presentation</vt:lpstr>
      <vt:lpstr>Observables for Angular  Devs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With Code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Ward Bell</cp:lastModifiedBy>
  <cp:revision>62</cp:revision>
  <cp:lastPrinted>2012-12-21T20:05:00Z</cp:lastPrinted>
  <dcterms:created xsi:type="dcterms:W3CDTF">2014-10-22T19:18:01Z</dcterms:created>
  <dcterms:modified xsi:type="dcterms:W3CDTF">2017-10-11T15:51:45Z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