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09C908-2003-4EF3-94A9-257AC7AFA4BC}">
  <a:tblStyle styleId="{0A09C908-2003-4EF3-94A9-257AC7AFA4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67cc9a70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67cc9a70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5dc1fb3a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5dc1fb3a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67cc9a70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67cc9a70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108.74782 amp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71.61043 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67cc9a70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67cc9a70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67cc9a70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67cc9a70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67cc9a70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67cc9a70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34.277924 amp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79.00719 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5dc1fb3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5dc1fb3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67cc9a70a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67cc9a70a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483e9a1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483e9a1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610dc0f3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610dc0f3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Zoomed</a:t>
            </a:r>
            <a:r>
              <a:rPr lang="en"/>
              <a:t> in version behind the plot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5dc1fb3a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5dc1fb3a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69 5.9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uncert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dc1fb3a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dc1fb3a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5dc1fb3a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5dc1fb3a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has a high </a:t>
            </a:r>
            <a:r>
              <a:rPr lang="en"/>
              <a:t>rise time</a:t>
            </a:r>
            <a:r>
              <a:rPr lang="en"/>
              <a:t> due to the nature of the </a:t>
            </a:r>
            <a:r>
              <a:rPr lang="en"/>
              <a:t>ionising</a:t>
            </a:r>
            <a:r>
              <a:rPr lang="en"/>
              <a:t> track which is directed to the center of the </a:t>
            </a:r>
            <a:r>
              <a:rPr lang="en"/>
              <a:t>detector. Resulting in a greater difference between the arrival of the electrons at the anode.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61b5b122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61b5b122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67cc9a70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67cc9a70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7cc9a70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7cc9a70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23.408018 amp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199.87938 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file/d/1aDCO3tn4y51kWquAgdmGs-DDyGOa-ckN/view?usp=sharing" TargetMode="External"/><Relationship Id="rId4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Relationship Id="rId7" Type="http://schemas.openxmlformats.org/officeDocument/2006/relationships/image" Target="../media/image36.png"/><Relationship Id="rId8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rive.google.com/file/d/1kPkYwBC_ymYbzDTl9l41zwSWQMzOgcMG/view?usp=sharing" TargetMode="External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rive.google.com/file/d/1cHuPHhkZrGrcDrsXMkZKMuQD7krKAOeL/view?usp=sharing" TargetMode="External"/><Relationship Id="rId4" Type="http://schemas.openxmlformats.org/officeDocument/2006/relationships/image" Target="../media/image31.png"/><Relationship Id="rId5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8.png"/><Relationship Id="rId7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30.png"/><Relationship Id="rId5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275550" y="171925"/>
            <a:ext cx="85206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notes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542575" y="1128500"/>
            <a:ext cx="2271600" cy="26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Particle Codes: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p 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2212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n 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2112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γ 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Nuclear Codes- 10</a:t>
            </a:r>
            <a:r>
              <a:rPr lang="en" sz="1450">
                <a:solidFill>
                  <a:schemeClr val="dk1"/>
                </a:solidFill>
              </a:rPr>
              <a:t>LZZZAAAI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1000060140 -Nitrogen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1000070140 - Carbon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1000260560 - Iron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398875" y="1240650"/>
            <a:ext cx="3775800" cy="1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G_4 Galactic: Density=1e-25 g/cm^3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G_4 Stainless_Steel: Density= 8 g/cm^3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597575" y="3523050"/>
            <a:ext cx="23811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Key: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Pink- hIoni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 - hadElastic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Y - NeutronInelastic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 - IonIoni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 - Photoelectric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Anode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11700" y="1152475"/>
            <a:ext cx="8520600" cy="28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311700" y="4030425"/>
            <a:ext cx="6380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volume to estimate efficiency: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events: </a:t>
            </a:r>
            <a:r>
              <a:rPr lang="en"/>
              <a:t>382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Efficiency: </a:t>
            </a:r>
            <a:r>
              <a:rPr lang="en"/>
              <a:t>7.64e-04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050" y="120015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7552500" y="79575"/>
            <a:ext cx="156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9699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101900" y="499150"/>
            <a:ext cx="3638100" cy="43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/>
              <a:t>Data file can be found here </a:t>
            </a:r>
            <a:r>
              <a:rPr lang="en" sz="1155" u="sng">
                <a:solidFill>
                  <a:schemeClr val="hlink"/>
                </a:solidFill>
                <a:hlinkClick r:id="rId3"/>
              </a:rPr>
              <a:t>https://drive.google.com/file/d/1aDCO3tn4y51kWquAgdmGs-DDyGOa-ckN/view?usp=sharing</a:t>
            </a:r>
            <a:endParaRPr sz="11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155"/>
              <a:t>There are both interaction </a:t>
            </a:r>
            <a:r>
              <a:rPr lang="en" sz="1155"/>
              <a:t>occurring</a:t>
            </a:r>
            <a:r>
              <a:rPr lang="en" sz="1155"/>
              <a:t> at the anode and at the cathode</a:t>
            </a:r>
            <a:r>
              <a:rPr lang="en" sz="1155"/>
              <a:t> so the events printed are switching between these volumes</a:t>
            </a:r>
            <a:endParaRPr sz="11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155"/>
              <a:t>In brief, </a:t>
            </a:r>
            <a:r>
              <a:rPr lang="en" sz="1155"/>
              <a:t>neutron</a:t>
            </a:r>
            <a:r>
              <a:rPr lang="en" sz="1155"/>
              <a:t> scatters in the cathode, then hitting the anode </a:t>
            </a:r>
            <a:r>
              <a:rPr lang="en" sz="1155"/>
              <a:t>producing gamma which then scatters within the anode. You then also get gammas that are scattering within the cathode with the occasional event within the anode.</a:t>
            </a:r>
            <a:endParaRPr sz="1155"/>
          </a:p>
        </p:txBody>
      </p:sp>
      <p:sp>
        <p:nvSpPr>
          <p:cNvPr id="164" name="Google Shape;164;p23"/>
          <p:cNvSpPr txBox="1"/>
          <p:nvPr/>
        </p:nvSpPr>
        <p:spPr>
          <a:xfrm>
            <a:off x="4304350" y="289375"/>
            <a:ext cx="10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</a:t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6467850" y="239200"/>
            <a:ext cx="10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Theta</a:t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3275" y="692925"/>
            <a:ext cx="2171925" cy="1447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4500" y="585863"/>
            <a:ext cx="2013975" cy="134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5200" y="2162950"/>
            <a:ext cx="2013975" cy="134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40000" y="2162950"/>
            <a:ext cx="1827675" cy="1218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2750" y="3156525"/>
            <a:ext cx="26289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225" y="1524875"/>
            <a:ext cx="3529725" cy="235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Rod</a:t>
            </a:r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311700" y="4030425"/>
            <a:ext cx="6380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volume to estimate efficiency: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events: </a:t>
            </a:r>
            <a:r>
              <a:rPr lang="en"/>
              <a:t>95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Efficiency: </a:t>
            </a:r>
            <a:r>
              <a:rPr lang="en"/>
              <a:t>1.90e-04</a:t>
            </a:r>
            <a:endParaRPr/>
          </a:p>
        </p:txBody>
      </p:sp>
      <p:sp>
        <p:nvSpPr>
          <p:cNvPr id="178" name="Google Shape;178;p24"/>
          <p:cNvSpPr txBox="1"/>
          <p:nvPr>
            <p:ph type="title"/>
          </p:nvPr>
        </p:nvSpPr>
        <p:spPr>
          <a:xfrm>
            <a:off x="4622650" y="4030425"/>
            <a:ext cx="196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139197</a:t>
            </a:r>
            <a:endParaRPr/>
          </a:p>
        </p:txBody>
      </p:sp>
      <p:cxnSp>
        <p:nvCxnSpPr>
          <p:cNvPr id="179" name="Google Shape;179;p24"/>
          <p:cNvCxnSpPr>
            <a:stCxn id="178" idx="1"/>
            <a:endCxn id="180" idx="3"/>
          </p:cNvCxnSpPr>
          <p:nvPr/>
        </p:nvCxnSpPr>
        <p:spPr>
          <a:xfrm flipH="1" rot="10800000">
            <a:off x="4622650" y="3468375"/>
            <a:ext cx="3640200" cy="8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4"/>
          <p:cNvSpPr/>
          <p:nvPr/>
        </p:nvSpPr>
        <p:spPr>
          <a:xfrm>
            <a:off x="8246950" y="3350963"/>
            <a:ext cx="108600" cy="137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4061850" cy="27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7552500" y="79575"/>
            <a:ext cx="156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139197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101900" y="499150"/>
            <a:ext cx="3638100" cy="43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/>
              <a:t>Data file can be found here </a:t>
            </a:r>
            <a:r>
              <a:rPr lang="en" sz="1155" u="sng">
                <a:solidFill>
                  <a:schemeClr val="hlink"/>
                </a:solidFill>
                <a:hlinkClick r:id="rId3"/>
              </a:rPr>
              <a:t>https://drive.google.com/file/d/1kPkYwBC_ymYbzDTl9l41zwSWQMzOgcMG/view?usp=sharing</a:t>
            </a:r>
            <a:r>
              <a:rPr lang="en" sz="1155"/>
              <a:t> </a:t>
            </a:r>
            <a:endParaRPr sz="11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155"/>
              <a:t>This event has a very high </a:t>
            </a:r>
            <a:r>
              <a:rPr lang="en" sz="1155"/>
              <a:t>amplitude</a:t>
            </a:r>
            <a:r>
              <a:rPr lang="en" sz="1155"/>
              <a:t> and has an </a:t>
            </a:r>
            <a:r>
              <a:rPr lang="en" sz="1155"/>
              <a:t>unusual</a:t>
            </a:r>
            <a:r>
              <a:rPr lang="en" sz="1155"/>
              <a:t> </a:t>
            </a:r>
            <a:r>
              <a:rPr lang="en" sz="1155"/>
              <a:t>signal.</a:t>
            </a:r>
            <a:endParaRPr sz="11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155"/>
              <a:t>The neutron hits the support rod and has interactions in the support rod, anode and cathode.</a:t>
            </a:r>
            <a:endParaRPr sz="11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155"/>
          </a:p>
        </p:txBody>
      </p:sp>
      <p:sp>
        <p:nvSpPr>
          <p:cNvPr id="188" name="Google Shape;188;p25"/>
          <p:cNvSpPr txBox="1"/>
          <p:nvPr/>
        </p:nvSpPr>
        <p:spPr>
          <a:xfrm>
            <a:off x="5896350" y="652275"/>
            <a:ext cx="10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Theta</a:t>
            </a:r>
            <a:endParaRPr/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975" y="2734625"/>
            <a:ext cx="3349450" cy="223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7525" y="1101925"/>
            <a:ext cx="2915500" cy="194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 txBox="1"/>
          <p:nvPr/>
        </p:nvSpPr>
        <p:spPr>
          <a:xfrm>
            <a:off x="5469050" y="3519900"/>
            <a:ext cx="23811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Key: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Pink- </a:t>
            </a:r>
            <a:r>
              <a:rPr lang="en" sz="900"/>
              <a:t>compt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 - hadElastic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Y - NeutronCapture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 - IonIoni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 - Photoelectric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7552500" y="79575"/>
            <a:ext cx="156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186643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101900" y="499150"/>
            <a:ext cx="3638100" cy="43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/>
              <a:t>Data file can be found here </a:t>
            </a:r>
            <a:r>
              <a:rPr lang="en" sz="1155" u="sng">
                <a:solidFill>
                  <a:schemeClr val="hlink"/>
                </a:solidFill>
                <a:hlinkClick r:id="rId3"/>
              </a:rPr>
              <a:t>https://drive.google.com/file/d/1cHuPHhkZrGrcDrsXMkZKMuQD7krKAOeL/view?usp=sharing</a:t>
            </a:r>
            <a:r>
              <a:rPr lang="en" sz="1155"/>
              <a:t> </a:t>
            </a:r>
            <a:endParaRPr sz="11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155"/>
              <a:t>Here the majority of the hits are found within the cathode however there are number hits produced by gammas within </a:t>
            </a:r>
            <a:r>
              <a:rPr lang="en" sz="1155"/>
              <a:t>the</a:t>
            </a:r>
            <a:r>
              <a:rPr lang="en" sz="1155"/>
              <a:t> support rod.</a:t>
            </a:r>
            <a:endParaRPr sz="11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155"/>
          </a:p>
        </p:txBody>
      </p:sp>
      <p:sp>
        <p:nvSpPr>
          <p:cNvPr id="198" name="Google Shape;198;p26"/>
          <p:cNvSpPr txBox="1"/>
          <p:nvPr/>
        </p:nvSpPr>
        <p:spPr>
          <a:xfrm>
            <a:off x="5896350" y="652275"/>
            <a:ext cx="10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Theta</a:t>
            </a:r>
            <a:endParaRPr/>
          </a:p>
        </p:txBody>
      </p:sp>
      <p:sp>
        <p:nvSpPr>
          <p:cNvPr id="199" name="Google Shape;199;p26"/>
          <p:cNvSpPr txBox="1"/>
          <p:nvPr/>
        </p:nvSpPr>
        <p:spPr>
          <a:xfrm>
            <a:off x="5469050" y="3519900"/>
            <a:ext cx="23811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Key: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Pink- compt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 - hadElastic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Y - NeutronCapture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 - IonIoni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 - Photoelectric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89125"/>
            <a:ext cx="3243938" cy="216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400" y="3356650"/>
            <a:ext cx="2524000" cy="16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Comparisons</a:t>
            </a:r>
            <a:endParaRPr/>
          </a:p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311700" y="3450700"/>
            <a:ext cx="8520600" cy="11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Here the </a:t>
            </a:r>
            <a:r>
              <a:rPr lang="en"/>
              <a:t>amplitude</a:t>
            </a:r>
            <a:r>
              <a:rPr lang="en"/>
              <a:t> is much bigger than the simulation. This will have to be checked with the pre amp settings of the simulation</a:t>
            </a:r>
            <a:endParaRPr/>
          </a:p>
        </p:txBody>
      </p:sp>
      <p:pic>
        <p:nvPicPr>
          <p:cNvPr id="208" name="Google Shape;2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73325"/>
            <a:ext cx="8520600" cy="21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</a:t>
            </a:r>
            <a:r>
              <a:rPr lang="en"/>
              <a:t> after cuts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311700" y="3342200"/>
            <a:ext cx="8485200" cy="12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Efficiency</a:t>
            </a:r>
            <a:r>
              <a:rPr lang="en"/>
              <a:t> = </a:t>
            </a:r>
            <a:endParaRPr/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2098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</a:t>
            </a:r>
            <a:endParaRPr/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Regions produced in the simulation match up to the experimental data.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 there are differences with </a:t>
            </a:r>
            <a:r>
              <a:rPr lang="en"/>
              <a:t>the</a:t>
            </a:r>
            <a:r>
              <a:rPr lang="en"/>
              <a:t> rise time and amplitude.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also a number of large amplitude points produced by the simulation that are not found within the experimental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track the particles through the </a:t>
            </a:r>
            <a:r>
              <a:rPr lang="en"/>
              <a:t>detector</a:t>
            </a:r>
            <a:r>
              <a:rPr lang="en"/>
              <a:t> when the kinetic energy of the tracked particle changes. However this is done for electrons due to the large amount of </a:t>
            </a:r>
            <a:r>
              <a:rPr lang="en"/>
              <a:t>memory</a:t>
            </a:r>
            <a:r>
              <a:rPr lang="en"/>
              <a:t> required.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Google Shape;62;p14"/>
          <p:cNvGraphicFramePr/>
          <p:nvPr/>
        </p:nvGraphicFramePr>
        <p:xfrm>
          <a:off x="1140600" y="12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{0A09C908-2003-4EF3-94A9-257AC7AFA4BC}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Sphere</a:t>
                      </a:r>
                      <a:r>
                        <a:rPr lang="en"/>
                        <a:t> </a:t>
                      </a: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Neutrons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 Position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 Direction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Steel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14.99 0 0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0 0 0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63" name="Google Shape;63;p14"/>
          <p:cNvSpPr txBox="1"/>
          <p:nvPr/>
        </p:nvSpPr>
        <p:spPr>
          <a:xfrm>
            <a:off x="1140600" y="921450"/>
            <a:ext cx="72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number of interacting events:21533 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434050" y="4521350"/>
            <a:ext cx="85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Obtained much more statistics to compare </a:t>
            </a:r>
            <a:r>
              <a:rPr lang="en"/>
              <a:t>against</a:t>
            </a:r>
            <a:r>
              <a:rPr lang="en"/>
              <a:t> the experimental data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25" y="143065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5775" y="14306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730650" y="585975"/>
            <a:ext cx="358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0" y="0"/>
            <a:ext cx="531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experimental</a:t>
            </a:r>
            <a:r>
              <a:rPr lang="en"/>
              <a:t> plot have events removed that are </a:t>
            </a:r>
            <a:r>
              <a:rPr lang="en"/>
              <a:t>triggering</a:t>
            </a:r>
            <a:r>
              <a:rPr lang="en"/>
              <a:t> within the thermal cuts on the other channel.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5234975" y="485150"/>
            <a:ext cx="358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296600" y="4260925"/>
            <a:ext cx="794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see similar </a:t>
            </a:r>
            <a:r>
              <a:rPr lang="en"/>
              <a:t>regions</a:t>
            </a:r>
            <a:r>
              <a:rPr lang="en"/>
              <a:t> in both the experimental and simulation plots. However this is made difficult with the overflow region caused by tango.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274" y="1201538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150" y="1124325"/>
            <a:ext cx="4354474" cy="2894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25" y="996975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type="title"/>
          </p:nvPr>
        </p:nvSpPr>
        <p:spPr>
          <a:xfrm>
            <a:off x="4210300" y="1106825"/>
            <a:ext cx="196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26218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72350" y="4124925"/>
            <a:ext cx="6380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volume to estimate efficiency: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events: 97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Efficiency: </a:t>
            </a:r>
            <a:r>
              <a:rPr lang="en"/>
              <a:t>1.94e-04 +-  0.19e-04</a:t>
            </a:r>
            <a:endParaRPr/>
          </a:p>
        </p:txBody>
      </p:sp>
      <p:cxnSp>
        <p:nvCxnSpPr>
          <p:cNvPr id="84" name="Google Shape;84;p16"/>
          <p:cNvCxnSpPr>
            <a:stCxn id="82" idx="1"/>
            <a:endCxn id="85" idx="7"/>
          </p:cNvCxnSpPr>
          <p:nvPr/>
        </p:nvCxnSpPr>
        <p:spPr>
          <a:xfrm flipH="1">
            <a:off x="931900" y="1393175"/>
            <a:ext cx="3278400" cy="12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6"/>
          <p:cNvSpPr/>
          <p:nvPr/>
        </p:nvSpPr>
        <p:spPr>
          <a:xfrm>
            <a:off x="839200" y="2608863"/>
            <a:ext cx="108600" cy="137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4622650" y="1944750"/>
            <a:ext cx="123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2725</a:t>
            </a:r>
            <a:endParaRPr/>
          </a:p>
        </p:txBody>
      </p:sp>
      <p:cxnSp>
        <p:nvCxnSpPr>
          <p:cNvPr id="87" name="Google Shape;87;p16"/>
          <p:cNvCxnSpPr>
            <a:stCxn id="86" idx="1"/>
            <a:endCxn id="88" idx="5"/>
          </p:cNvCxnSpPr>
          <p:nvPr/>
        </p:nvCxnSpPr>
        <p:spPr>
          <a:xfrm rot="10800000">
            <a:off x="2756950" y="1654200"/>
            <a:ext cx="1865700" cy="5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6"/>
          <p:cNvSpPr/>
          <p:nvPr/>
        </p:nvSpPr>
        <p:spPr>
          <a:xfrm>
            <a:off x="2664250" y="1505825"/>
            <a:ext cx="108600" cy="173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4160300" y="2615875"/>
            <a:ext cx="156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46749</a:t>
            </a:r>
            <a:endParaRPr/>
          </a:p>
        </p:txBody>
      </p:sp>
      <p:cxnSp>
        <p:nvCxnSpPr>
          <p:cNvPr id="90" name="Google Shape;90;p16"/>
          <p:cNvCxnSpPr>
            <a:stCxn id="89" idx="1"/>
            <a:endCxn id="91" idx="6"/>
          </p:cNvCxnSpPr>
          <p:nvPr/>
        </p:nvCxnSpPr>
        <p:spPr>
          <a:xfrm rot="10800000">
            <a:off x="2741600" y="2902225"/>
            <a:ext cx="141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6"/>
          <p:cNvSpPr/>
          <p:nvPr/>
        </p:nvSpPr>
        <p:spPr>
          <a:xfrm>
            <a:off x="2633000" y="2833525"/>
            <a:ext cx="108600" cy="137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144675" y="326275"/>
            <a:ext cx="32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Neutrons interacting within the gas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3850" y="2466850"/>
            <a:ext cx="3902250" cy="257687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5063925" y="209800"/>
            <a:ext cx="379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lang="en"/>
              <a:t> rise time on the experimental data goes much higher than in the simulation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7552500" y="79575"/>
            <a:ext cx="156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26218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79575"/>
            <a:ext cx="3638100" cy="47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Primary ,Cathode,hadElastic,2112.000000,15.951445,0.810887,0.879531,0.000000,0.000000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Primary ,Cathode,hadElastic,2112.000000,15.700617,0.771271,0.881232,0.000000,0.000000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Primary ,Cathode,hadElastic,2112.000000,15.680139,0.771745,0.873217,0.000000,0.000000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Primary ,Gas,neutronInelastic,2112.000000,14.747446,0.780916,0.855158,0.000000,0.000000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Gas,ionIoni,1000060140.000000,14.743165,0.781178,0.855660,1.000000,0.015691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Gas,ionIoni,1000060140.000000,14.739445,0.781425,0.855720,1.000000,0.012969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Gas,ionIoni,1000060140.000000,14.738659,0.781588,0.855420,1.000000,0.010873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Gas,ionIoni,1000060140.000000,14.738456,0.781613,0.855401,1.000000,0.002611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Gas,ionIoni,1000070140.000000,14.738301,0.781612,0.855399,6.000000,0.000001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Gas,hIoni,2212.000000,14.748504,0.780869,0.855001,1.000000,0.000365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"/>
              <a:t>Secondary Gas,hIoni,2212.000000,14.749628,0.780819,0.854833,1.000000,0.000452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"/>
              <a:t>.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Gas,hIoni,2212.000000,14.999828,0.769777,0.821766,1.000000,0.000003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Gas,Transportation,2212.000000,15.000000,0.769769,0.821743,1.000000,0.000000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Cathode,hIoni,2212.000000,15.000001,0.769769,0.821743,1.000000,0.001524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Cathode,hIoni,2212.000000,15.000001,0.769769,0.821743,1.000000,0.000000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600"/>
              <a:t>Secondary Cathode,hIoni,2212.000000,15.000001,0.769769,0.821743,1.000000,0.001241</a:t>
            </a:r>
            <a:endParaRPr sz="600"/>
          </a:p>
        </p:txBody>
      </p:sp>
      <p:sp>
        <p:nvSpPr>
          <p:cNvPr id="101" name="Google Shape;101;p17"/>
          <p:cNvSpPr txBox="1"/>
          <p:nvPr/>
        </p:nvSpPr>
        <p:spPr>
          <a:xfrm>
            <a:off x="4304350" y="289375"/>
            <a:ext cx="10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6467850" y="239200"/>
            <a:ext cx="10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Theta</a:t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2875" y="742625"/>
            <a:ext cx="2076225" cy="13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7070" y="689575"/>
            <a:ext cx="2155805" cy="14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5025" y="3824033"/>
            <a:ext cx="1825900" cy="1217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59050" y="2485625"/>
            <a:ext cx="2076225" cy="1384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2875" y="2485625"/>
            <a:ext cx="2235375" cy="14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7552500" y="79575"/>
            <a:ext cx="156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2725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79575"/>
            <a:ext cx="3638100" cy="47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Primary ,Cathode,hadElastic,2112.000000,15.808456,-0.678851,2.765236,0.000000,0.000000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Primary ,Cathode,hadElastic,2112.000000,15.478783,-0.331053,-1.392659,0.000000,0.000000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Primary ,Cathode,hadElastic,2112.000000,15.072726,-0.408828,-1.473551,0.000000,0.000000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Primary ,Cathode,hadElastic,2112.000000,15.057722,-0.371244,-1.411000,0.000000,0.000000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Primary ,Gas,neutronInelastic,2112.000000,14.721642,-0.421798,-0.521220,0.000000,0.000000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Gas,ionIoni,1000060140.000000,14.728144,-0.421575,-0.520865,1.000000,0.015067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Gas,ionIoni,1000060140.000000,14.733730,-0.421407,-0.520622,1.000000,0.012016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Gas,ionIoni,1000060140.000000,14.737107,-0.421229,-0.520428,1.000000,0.008462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Gas,ionIoni,1000060140.000000,14.737481,-0.421101,-0.520334,1.000000,0.006536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Gas,ionIoni,1000070140.000000,14.737695,-0.421097,-0.520326,7.000000,0.000001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Gas,hIoni,2212.000000,14.721596,-0.421799,-0.521221,1.000000,0.000000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"/>
              <a:t>Secondary Gas,hIoni,2212.000000,14.719644,-0.421854,-0.521278,1.000000,0.000052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"/>
              <a:t>.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Gas,hIoni,2212.000000,13.871785,-0.447417,-0.551665,1.000000,0.012782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Gas,hIoni,2212.000000,13.870476,-0.447525,-0.551622,1.000000,0.002668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Cathode,ionIoni,1000260560.000000,15.057722,-0.371244,-1.411000,1.000000,0.000000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Cathode,ionIoni,1000260560.000000,15.072726,-0.408828,-1.473551,1.000000,0.000000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Cathode,ionIoni,1000280600.000000,15.478783,-0.331053,-1.392659,1.000000,0.000000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600"/>
              <a:t>Secondary Cathode,ionIoni,1000260560.000000,15.808456,-0.678851,2.765236,1.000000,0.000000</a:t>
            </a:r>
            <a:endParaRPr sz="600"/>
          </a:p>
        </p:txBody>
      </p:sp>
      <p:sp>
        <p:nvSpPr>
          <p:cNvPr id="114" name="Google Shape;114;p18"/>
          <p:cNvSpPr txBox="1"/>
          <p:nvPr/>
        </p:nvSpPr>
        <p:spPr>
          <a:xfrm>
            <a:off x="4883075" y="889800"/>
            <a:ext cx="10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</a:t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7046575" y="839625"/>
            <a:ext cx="10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Theta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275" y="1357975"/>
            <a:ext cx="2134075" cy="142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7575" y="1313600"/>
            <a:ext cx="2267200" cy="151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4350" y="2955775"/>
            <a:ext cx="3020437" cy="20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552500" y="79575"/>
            <a:ext cx="156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46749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79575"/>
            <a:ext cx="3638100" cy="47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Primary ,Gas,neutronInelastic,2112.000000,9.585504,-0.404258,2.398825,0.000000,0.000000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Gas,ionIoni,1000060140.000000,9.590651,-0.403705,2.398344,1.000000,0.020489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Gas,ionIoni,1000060140.000000,9.589709,-0.403428,2.397716,1.000000,0.013525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Gas,ionIoni,1000060140.000000,9.588321,-0.403344,2.397411,1.000000,0.008118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Gas,ionIoni,1000070140.000000,9.588050,-0.403363,2.397428,3.000000,0.000003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Gas,hIoni,2212.000000,9.584361,-0.404340,2.398884,1.000000,0.000838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"/>
              <a:t>Secondary Gas,hIoni,2212.000000,9.583661,-0.404391,2.398920,1.000000,0.000118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"/>
              <a:t>.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Gas,hIoni,2212.000000,8.778074,-0.463384,2.453782,1.000000,0.000203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Gas,hIoni,2212.000000,8.778294,-0.463406,2.453750,1.000000,0.000220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600"/>
              <a:t>Secondary Gas,hIoni,2212.000000,8.778240,-0.463392,2.453743,1.000000,0.000985</a:t>
            </a:r>
            <a:endParaRPr sz="600"/>
          </a:p>
        </p:txBody>
      </p:sp>
      <p:sp>
        <p:nvSpPr>
          <p:cNvPr id="125" name="Google Shape;125;p19"/>
          <p:cNvSpPr txBox="1"/>
          <p:nvPr/>
        </p:nvSpPr>
        <p:spPr>
          <a:xfrm>
            <a:off x="4883075" y="889800"/>
            <a:ext cx="10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7046575" y="839625"/>
            <a:ext cx="10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Theta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8425" y="1239825"/>
            <a:ext cx="2679575" cy="178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450" y="1346425"/>
            <a:ext cx="2519692" cy="167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9025" y="3185850"/>
            <a:ext cx="2718751" cy="181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72350" y="4124925"/>
            <a:ext cx="6380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volume to estimate efficiency: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events: 21434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Efficiency: 4.29e-02</a:t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200850" y="245975"/>
            <a:ext cx="32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Cathode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450" y="93605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425" y="9047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552500" y="79575"/>
            <a:ext cx="156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29</a:t>
            </a:r>
            <a:r>
              <a:rPr lang="en"/>
              <a:t>7854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700" y="79575"/>
            <a:ext cx="3638100" cy="47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Primary ,Cathode,hadElastic,2112.000000,15.858609,-0.984598,-1.284937,0.000000,0.000000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Primary ,Cathode,hadElastic,2112.000000,15.622706,-0.988526,-1.203349,0.000000,0.000000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Primary ,Cathode,hadElastic,2112.000000,15.223502,-0.992713,-0.753675,0.000000,0.000000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Primary ,Cathode,hadElastic,2112.000000,15.032525,-0.995047,-0.606110,0.000000,0.000000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Primary ,Cathode,nCapture,2112.000000,15.227390,-0.090759,-0.621013,0.000000,0.000000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Cathode,ionIoni,1000260570.000000,15.227390,-0.090759,-0.621013,1.000000,0.000627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Cathode,compt,22.000000,15.272646,-0.092278,-0.616657,1.000000,0.000038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Cathode,phot,22.000000,15.312073,-0.974000,-1.722038,13.000000,0.000013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Cathode,phot,22.000000,15.312071,-0.974000,-1.722038,1131.000000,0.000013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Cathode,phot,22.000000,15.312036,-0.974001,-1.722044,13.000000,0.000082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"/>
              <a:t>Secondary Cathode,phot,22.000000,15.312037,-0.974001,-1.722043,1136.000000,0.000025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"/>
              <a:t>.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Cathode,phot,22.000000,15.346843,-0.089832,-0.604257,24927.000000,0.000013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Cathode,ionIoni,1000280580.000000,15.032525,-0.995047,-0.606110,1.000000,0.000000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Cathode,ionIoni,1000260560.000000,15.223502,-0.992713,-0.753675,1.000000,0.000000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Secondary Cathode,ionIoni,1000280620.000000,15.622706,-0.988526,-1.203349,1.000000,0.000000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600"/>
              <a:t>Secondary Cathode,ionIoni,1000260560.000000,15.858609,-0.984598,-1.284937,1.000000,0.000000</a:t>
            </a:r>
            <a:endParaRPr sz="600"/>
          </a:p>
        </p:txBody>
      </p:sp>
      <p:sp>
        <p:nvSpPr>
          <p:cNvPr id="144" name="Google Shape;144;p21"/>
          <p:cNvSpPr txBox="1"/>
          <p:nvPr/>
        </p:nvSpPr>
        <p:spPr>
          <a:xfrm>
            <a:off x="4304350" y="289375"/>
            <a:ext cx="10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</a:t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6467850" y="239200"/>
            <a:ext cx="10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Theta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325" y="2563214"/>
            <a:ext cx="3638100" cy="2425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0325" y="652275"/>
            <a:ext cx="1753550" cy="116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1425" y="689575"/>
            <a:ext cx="1811451" cy="12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