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F99473-926B-4321-9D7D-FA8B1BDF7B5A}">
  <a:tblStyle styleId="{AFF99473-926B-4321-9D7D-FA8B1BDF7B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3d48803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3d48803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268f6221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268f6221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8a1049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28a1049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253fab8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253fab8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3d48803c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3d48803c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3d48803c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3d48803c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Particle gun inside of detector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1140600" y="12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{AFF99473-926B-4321-9D7D-FA8B1BDF7B5A}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Sphere</a:t>
                      </a:r>
                      <a:r>
                        <a:rPr lang="en"/>
                        <a:t> </a:t>
                      </a: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Neutrons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Position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Direction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14.99 0 0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0 0.99 0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61" name="Google Shape;61;p14"/>
          <p:cNvSpPr txBox="1"/>
          <p:nvPr/>
        </p:nvSpPr>
        <p:spPr>
          <a:xfrm>
            <a:off x="72350" y="4124925"/>
            <a:ext cx="638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cuts to estimate </a:t>
            </a:r>
            <a:r>
              <a:rPr lang="en"/>
              <a:t>efficiency</a:t>
            </a:r>
            <a:r>
              <a:rPr lang="en"/>
              <a:t>: 1.8 &lt; amp &lt; 2.4 and 0 &lt; rt &lt;30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events: 124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Efficiency: 1.24e-3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140600" y="921450"/>
            <a:ext cx="723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</a:t>
            </a:r>
            <a:r>
              <a:rPr lang="en"/>
              <a:t> </a:t>
            </a:r>
            <a:r>
              <a:rPr lang="en"/>
              <a:t>smaller</a:t>
            </a:r>
            <a:r>
              <a:rPr lang="en"/>
              <a:t> </a:t>
            </a:r>
            <a:r>
              <a:rPr lang="en"/>
              <a:t>efficiency</a:t>
            </a:r>
            <a:r>
              <a:rPr lang="en"/>
              <a:t>, due to </a:t>
            </a:r>
            <a:r>
              <a:rPr lang="en"/>
              <a:t>initial</a:t>
            </a:r>
            <a:r>
              <a:rPr lang="en"/>
              <a:t> </a:t>
            </a:r>
            <a:r>
              <a:rPr lang="en"/>
              <a:t>conditions</a:t>
            </a:r>
            <a:r>
              <a:rPr lang="en"/>
              <a:t> it is projecting the neutrons </a:t>
            </a:r>
            <a:r>
              <a:rPr lang="en"/>
              <a:t>horizontally</a:t>
            </a:r>
            <a:r>
              <a:rPr lang="en"/>
              <a:t> towards the center of the detector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interacting events: 5530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75" y="1257900"/>
            <a:ext cx="4213400" cy="28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400" y="1810863"/>
            <a:ext cx="3383911" cy="22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5"/>
          <p:cNvGraphicFramePr/>
          <p:nvPr/>
        </p:nvGraphicFramePr>
        <p:xfrm>
          <a:off x="1140600" y="12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{AFF99473-926B-4321-9D7D-FA8B1BDF7B5A}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Sphere type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Neutrons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Position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Direction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Galactic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/>
                        <a:t>00000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14.99 0 0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0 0.99 0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70" name="Google Shape;70;p15"/>
          <p:cNvSpPr txBox="1"/>
          <p:nvPr/>
        </p:nvSpPr>
        <p:spPr>
          <a:xfrm>
            <a:off x="1439600" y="1056200"/>
            <a:ext cx="686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the wall of the sphere leaves mainly the region around amplitude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interacting events: 591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976050" y="4221275"/>
            <a:ext cx="569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cuts to estimate efficiency</a:t>
            </a:r>
            <a:r>
              <a:rPr lang="en"/>
              <a:t>: 1.8 &lt; amp &lt; 2.4 and 0 &lt; rt &lt;30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events: 284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Efficiency: 5.68e-4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375" y="1616138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50" y="1701225"/>
            <a:ext cx="3859525" cy="25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6"/>
          <p:cNvGraphicFramePr/>
          <p:nvPr/>
        </p:nvGraphicFramePr>
        <p:xfrm>
          <a:off x="1140600" y="12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{AFF99473-926B-4321-9D7D-FA8B1BDF7B5A}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Sphere type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Neutrons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Position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Direction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Galactic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00000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r>
                        <a:rPr lang="en"/>
                        <a:t> 0 0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0 0 0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79" name="Google Shape;79;p16"/>
          <p:cNvSpPr txBox="1"/>
          <p:nvPr/>
        </p:nvSpPr>
        <p:spPr>
          <a:xfrm>
            <a:off x="457625" y="969375"/>
            <a:ext cx="787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andom initials, with the radius set at the size of the </a:t>
            </a:r>
            <a:r>
              <a:rPr lang="en"/>
              <a:t>detector. The direction is bound by pi and negative pi on both the theta and phi dimensions. Min/max radius is set at 14.99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interacting events: 249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1584275" y="4166875"/>
            <a:ext cx="561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cuts to estimate efficiency</a:t>
            </a:r>
            <a:r>
              <a:rPr lang="en"/>
              <a:t>: 1.8 &lt; amp &lt; 2.4 and 0 &lt; rt &lt;30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events: </a:t>
            </a:r>
            <a:r>
              <a:rPr lang="en"/>
              <a:t>124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Efficiency: 6.2e-4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00" y="1800675"/>
            <a:ext cx="3092100" cy="20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200" y="1800675"/>
            <a:ext cx="3092100" cy="20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03200" y="3991600"/>
            <a:ext cx="3768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N2 gas:15cm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Sphere wall: 1cm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Particle gun at 16.01cm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Andoe 0.15cm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3500V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2654925" y="253200"/>
            <a:ext cx="3508500" cy="350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7"/>
          <p:cNvCxnSpPr>
            <a:stCxn id="88" idx="2"/>
          </p:cNvCxnSpPr>
          <p:nvPr/>
        </p:nvCxnSpPr>
        <p:spPr>
          <a:xfrm>
            <a:off x="2654925" y="2007450"/>
            <a:ext cx="350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/>
          <p:nvPr/>
        </p:nvCxnSpPr>
        <p:spPr>
          <a:xfrm flipH="1" rot="10800000">
            <a:off x="4420075" y="1139875"/>
            <a:ext cx="1496700" cy="8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7"/>
          <p:cNvCxnSpPr/>
          <p:nvPr/>
        </p:nvCxnSpPr>
        <p:spPr>
          <a:xfrm rot="10800000">
            <a:off x="5367700" y="173675"/>
            <a:ext cx="557100" cy="9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>
            <a:off x="5932025" y="1164700"/>
            <a:ext cx="507600" cy="8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4420075" y="4107850"/>
            <a:ext cx="3768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ensure that the gun is pointing towards the sphere the dot product is </a:t>
            </a:r>
            <a:r>
              <a:rPr lang="en"/>
              <a:t>calculated. If positive the direction is accepted, if not a new direction is produced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18"/>
          <p:cNvGraphicFramePr/>
          <p:nvPr/>
        </p:nvGraphicFramePr>
        <p:xfrm>
          <a:off x="1140600" y="12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{AFF99473-926B-4321-9D7D-FA8B1BDF7B5A}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Sphere type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Neutrons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Position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Direction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14.99 0 0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0 0.99 0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99" name="Google Shape;99;p18"/>
          <p:cNvSpPr txBox="1"/>
          <p:nvPr/>
        </p:nvSpPr>
        <p:spPr>
          <a:xfrm>
            <a:off x="72350" y="4124925"/>
            <a:ext cx="638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cuts to estimate efficiency: 1.8 &lt; amp &lt; 2.4 and 0 &lt; rt &lt;30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events: 124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Efficiency: 1.24e-3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1140600" y="921450"/>
            <a:ext cx="723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 smaller efficiency, due to initial conditions it is projecting the neutrons horizontally towards the center of the detector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interacting events: 5530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19"/>
          <p:cNvGraphicFramePr/>
          <p:nvPr/>
        </p:nvGraphicFramePr>
        <p:xfrm>
          <a:off x="1140600" y="12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{AFF99473-926B-4321-9D7D-FA8B1BDF7B5A}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Sphere type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Neutrons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Position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Direction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Galactic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14.99 0 0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0 0.99 0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06" name="Google Shape;106;p19"/>
          <p:cNvSpPr txBox="1"/>
          <p:nvPr/>
        </p:nvSpPr>
        <p:spPr>
          <a:xfrm>
            <a:off x="1439600" y="1056200"/>
            <a:ext cx="686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the wall of the sphere leaves mainly the region around amplitude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interacting events: 591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976050" y="4221275"/>
            <a:ext cx="569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cuts to estimate efficiency</a:t>
            </a:r>
            <a:r>
              <a:rPr lang="en"/>
              <a:t>: 1.8 &lt; amp &lt; 2.4 and 0 &lt; rt &lt;30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events: 284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Efficiency: 5.68e-4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