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60B19B-03E8-4999-956D-E58B0BB64242}">
  <a:tblStyle styleId="{0F60B19B-03E8-4999-956D-E58B0BB642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253fab8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253fab8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82174708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82174708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4f4f370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4f4f370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2174708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82174708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d48803c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3d48803c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82174708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82174708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82174708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82174708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82174708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82174708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82174708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82174708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82174708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82174708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82174708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82174708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2174708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82174708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82174708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82174708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82174708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82174708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82174708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82174708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82174708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82174708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82174708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82174708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82174708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82174708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82174708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82174708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4f4f370b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4f4f370b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d48803c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d48803c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4ce0955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4ce0955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82174708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82174708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82174708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82174708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82174708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82174708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82174708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82174708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4ce09558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4ce09558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127.0.0.1:1231/lab#ID-2505-amp-=-0.18-rt-=-49.3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127.0.0.1:1231/lab#ID-10872-amp-=-0.5727064-rt-=-25.799135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03200" y="3991600"/>
            <a:ext cx="3768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N2 gas:15cm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Sphere wall: 1cm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Particle gun at 16.01cm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Andoe 0.15cm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3500V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654925" y="253200"/>
            <a:ext cx="3508500" cy="350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3"/>
          <p:cNvCxnSpPr>
            <a:stCxn id="55" idx="2"/>
          </p:cNvCxnSpPr>
          <p:nvPr/>
        </p:nvCxnSpPr>
        <p:spPr>
          <a:xfrm>
            <a:off x="2654925" y="2007450"/>
            <a:ext cx="350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flipH="1" rot="10800000">
            <a:off x="4420075" y="1139875"/>
            <a:ext cx="1496700" cy="8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rot="10800000">
            <a:off x="5367700" y="173675"/>
            <a:ext cx="557100" cy="9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5932025" y="1164700"/>
            <a:ext cx="507600" cy="8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420075" y="4107850"/>
            <a:ext cx="3768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ensure that the gun is pointing towards the sphere the dot product is </a:t>
            </a:r>
            <a:r>
              <a:rPr lang="en"/>
              <a:t>calculated. If positive the direction is accepted, if not a new direction is produced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1" type="subTitle"/>
          </p:nvPr>
        </p:nvSpPr>
        <p:spPr>
          <a:xfrm>
            <a:off x="311700" y="397875"/>
            <a:ext cx="85206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ID 40005 amp = 0.80925155 rt = 83.52727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Volume   Process   particle   radius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Primary Cathode,hadElastic,2112.000000,15.757149,0.633112,-0.652050,0.000000,0.000000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Primary Cathode,hadElastic,2112.000000,15.519220,0.635149,-0.652545,0.000000,0.000000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Primary Cathode,nCapture,2112.000000,15.560955,0.641091,-0.658065,0.000000,0.000000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Cathode,compt,22.000000,15.187529,0.776893,-0.745916,1.000000,0.000038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Cathode,phot,22.000000,15.213047,-0.023111,0.851358,8.000000,0.000026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Cathode,phot,22.000000,15.451020,0.836635,-0.889964,42371.000000,0.000013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Cathode,phot,22.000000,15.451023,0.836635,-0.889965,42374.000000,0.000013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Cathode,ionIoni,1000260570.000000,15.560955,0.641091,-0.658065,1.000000,0.000549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Cathode,ionIoni,1000260560.000000,15.519220,0.635149,-0.652545,1.000000,0.000000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Cathode,ionIoni,1000260560.000000,15.757149,0.633112,-0.652050,1.000000,0.000000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" type="subTitle"/>
          </p:nvPr>
        </p:nvSpPr>
        <p:spPr>
          <a:xfrm>
            <a:off x="311700" y="397875"/>
            <a:ext cx="85206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ID 2505 amp = 0.18 rt = 49.35</a:t>
            </a:r>
            <a:r>
              <a:rPr b="1" lang="en" sz="1700" u="sng">
                <a:solidFill>
                  <a:schemeClr val="hlink"/>
                </a:solidFill>
                <a:hlinkClick r:id="rId3"/>
              </a:rPr>
              <a:t>¶</a:t>
            </a:r>
            <a:endParaRPr b="1" sz="17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Volume   Process   particle   radius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Primary Cathode,nCapture,2112,15.772,0,0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Cathode,ionIoni,1.00026e+09,15.772,1,0.00187488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Cathode,compt,22,15.4158,1,2.565e-05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Cathode,compt,22,15.1379,1,5.064e-05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Cathode,phot,22,15.1264,14,1.291e-05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Cathode,phot,22,15.4313,29030,0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Cathode,phot,22,15.4313,29697,2.565e-05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311700" y="397875"/>
            <a:ext cx="85206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ID 7895 amp = 5.2817736 rt = 151.44699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Volume   Process   particle   radius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Primary Cathode,hadElastic,2112,15.3812,0,0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Primary Cathode,nCapture,2112,15.0138,0,0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Cathode,ionIoni,1.00026e+09,15.0138,1,0.000398595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Cathode,compt,22,15.0507,1,9.01724e-06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Cathode,phot,22,15.2358,1,5.13e-05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Cathode,phot,22,15.021,65194,2.565e-05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Cathode,ionIoni,1.00026e+09,15.3812,1,9.5315e-10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25"/>
          <p:cNvGraphicFramePr/>
          <p:nvPr/>
        </p:nvGraphicFramePr>
        <p:xfrm>
          <a:off x="1140600" y="12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{0F60B19B-03E8-4999-956D-E58B0BB64242}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Sphere type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Neutrons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Position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Direction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Galactic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14.99 0 0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0 0 0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52" name="Google Shape;152;p25"/>
          <p:cNvSpPr txBox="1"/>
          <p:nvPr/>
        </p:nvSpPr>
        <p:spPr>
          <a:xfrm>
            <a:off x="1439600" y="1056200"/>
            <a:ext cx="68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interacting events: 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00" y="14564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564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05" y="525613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159625" y="3321875"/>
            <a:ext cx="20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events: 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Efficiency: 4.4e-4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72350" y="72350"/>
            <a:ext cx="60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Focusing on the interactions within the gas that produce protons</a:t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2351100" y="918700"/>
            <a:ext cx="94200" cy="10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26"/>
          <p:cNvCxnSpPr>
            <a:stCxn id="162" idx="7"/>
          </p:cNvCxnSpPr>
          <p:nvPr/>
        </p:nvCxnSpPr>
        <p:spPr>
          <a:xfrm flipH="1" rot="10800000">
            <a:off x="2431505" y="933250"/>
            <a:ext cx="2328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6"/>
          <p:cNvSpPr txBox="1"/>
          <p:nvPr/>
        </p:nvSpPr>
        <p:spPr>
          <a:xfrm>
            <a:off x="5435975" y="111200"/>
            <a:ext cx="4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7545250" y="111200"/>
            <a:ext cx="7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Theta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868575" y="1317050"/>
            <a:ext cx="94200" cy="10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26"/>
          <p:cNvCxnSpPr>
            <a:stCxn id="166" idx="7"/>
          </p:cNvCxnSpPr>
          <p:nvPr/>
        </p:nvCxnSpPr>
        <p:spPr>
          <a:xfrm>
            <a:off x="948980" y="1331900"/>
            <a:ext cx="3796500" cy="10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587" y="3504577"/>
            <a:ext cx="1875675" cy="1250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6922" y="3504582"/>
            <a:ext cx="1875675" cy="125047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6554175" y="3583475"/>
            <a:ext cx="81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id:15580</a:t>
            </a:r>
            <a:endParaRPr sz="1100"/>
          </a:p>
        </p:txBody>
      </p:sp>
      <p:sp>
        <p:nvSpPr>
          <p:cNvPr id="171" name="Google Shape;171;p26"/>
          <p:cNvSpPr txBox="1"/>
          <p:nvPr/>
        </p:nvSpPr>
        <p:spPr>
          <a:xfrm>
            <a:off x="6554175" y="1821800"/>
            <a:ext cx="81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id:5768</a:t>
            </a:r>
            <a:endParaRPr sz="1100"/>
          </a:p>
        </p:txBody>
      </p:sp>
      <p:sp>
        <p:nvSpPr>
          <p:cNvPr id="172" name="Google Shape;172;p26"/>
          <p:cNvSpPr txBox="1"/>
          <p:nvPr/>
        </p:nvSpPr>
        <p:spPr>
          <a:xfrm>
            <a:off x="6554175" y="271175"/>
            <a:ext cx="81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id:</a:t>
            </a:r>
            <a:r>
              <a:rPr lang="en" sz="1100"/>
              <a:t>14609</a:t>
            </a:r>
            <a:endParaRPr sz="1100"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6300" y="602420"/>
            <a:ext cx="1692500" cy="11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2438" y="525625"/>
            <a:ext cx="1692525" cy="11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76300" y="2007586"/>
            <a:ext cx="1692500" cy="112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/>
          <p:nvPr/>
        </p:nvSpPr>
        <p:spPr>
          <a:xfrm>
            <a:off x="3516775" y="1906175"/>
            <a:ext cx="94200" cy="10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6"/>
          <p:cNvCxnSpPr>
            <a:stCxn id="176" idx="5"/>
          </p:cNvCxnSpPr>
          <p:nvPr/>
        </p:nvCxnSpPr>
        <p:spPr>
          <a:xfrm>
            <a:off x="3597180" y="1992725"/>
            <a:ext cx="1662300" cy="18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8" name="Google Shape;178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71675" y="1802425"/>
            <a:ext cx="4582500" cy="30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2634325" y="3841625"/>
            <a:ext cx="185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Key: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R- hIoni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 - hadElastic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 - NeutronInelastic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 - IonIoni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 - Transportaion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idx="1" type="subTitle"/>
          </p:nvPr>
        </p:nvSpPr>
        <p:spPr>
          <a:xfrm>
            <a:off x="311700" y="397875"/>
            <a:ext cx="85206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ID 5768 amp = 0.776204 rt = 22.85278, ionisation </a:t>
            </a:r>
            <a:r>
              <a:rPr b="1" lang="en" sz="1700">
                <a:solidFill>
                  <a:schemeClr val="dk1"/>
                </a:solidFill>
              </a:rPr>
              <a:t>track</a:t>
            </a:r>
            <a:r>
              <a:rPr b="1" lang="en" sz="1700">
                <a:solidFill>
                  <a:schemeClr val="dk1"/>
                </a:solidFill>
              </a:rPr>
              <a:t> = 0.435cm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Volume   Process      particle              radius   	Phi	costheta   ParentId  EnergyDeposit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Primary Gas,neutronInelastic,2112.000000,14.569867,0.061603,-0.807612,0.000000,0.000000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Gas,ionIoni,1000060140.000000,14.561318,0.061628,-0.807465,1.000000,0.013101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Gas,ionIoni,1000060140.000000,14.558872,0.061964,-0.807140,1.000000,0.006475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Gas,ionIoni,1000060140.000000,14.557111,0.062214,-0.806798,1.000000,0.009058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Gas,ionIoni,1000060140.000000,14.556726,0.062396,-0.806524,1.000000,0.013406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Gas,ionIoni,1000070140.000000,14.556827,0.062429,-0.806528,3.000000,0.000005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Gas,hIoni,2212.000000,14.570278,0.061607,-0.807614,1.000000,0.000261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Gas,hIoni,2212.000000,14.998966,0.066591,-0.810261,1.000000,0.000104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Gas,Transportation,2212.000000,15.000000,0.066605,-0.810268,1.000000,0.000260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Gas,phot,22.000000,14.986154,0.164321,-0.931537,1919.000000,0.000023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Gas,phot,22.000000,14.966074,0.111840,-0.863819,1912.000000,0.000023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Gas,phot,22.000000,14.929752,0.101980,-0.854337,1544.000000,0.000023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311700" y="397875"/>
            <a:ext cx="85206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ID 14609 amp = 1.5170757 rt = 28.100945, Ionisation Track = 0.708cm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	Volume   Process      particle              radius   	Phi	costheta   ParentId  EnergyDeposit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Primary Gas,neutronInelastic,2112.000000,14.462707,-0.552844,1.468701,0.000000,0.000000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Gas,ionIoni,1000060140.000000,14.459297,-0.552698,1.468059,1.000000,0.010050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Gas,ionIoni,1000060140.000000,14.460306,-0.552554,1.467471,1.000000,0.012879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Gas,ionIoni,1000060140.000000,14.462396,-0.552326,1.467150,1.000000,0.016099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Gas,ionIoni,1000060140.000000,14.462574,-0.552288,1.467114,1.000000,0.003054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Gas,ionIoni,1000070140.000000,14.462676,-0.552298,1.467140,3.000000,0.000003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Gas,hIoni,2212.000000,14.462897,-0.552849,1.468721,1.000000,0.000000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Gas,hIoni,2212.000000,14.999976,-0.566613,1.516207,1.000000,0.000005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Gas,Transportation,2212.000000,15.000000,-0.566613,1.516210,1.000000,0.000000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Gas,phot,22.000000,14.993468,-0.597212,1.621060,1593.000000,0.000023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Gas,phot,22.000000,14.976837,-0.564239,1.599220,1532.000000,0.000023 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idx="1" type="subTitle"/>
          </p:nvPr>
        </p:nvSpPr>
        <p:spPr>
          <a:xfrm>
            <a:off x="311700" y="397875"/>
            <a:ext cx="85206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ID 15580 amp = 2.101192 rt = 16.015568, Ionisation track = 0.695cm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	Volume   Process      particle              radius   	Phi	costheta   ParentId  EnergyDeposit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Primary Gas,neutronInelastic,2112.000000,11.710054,0.153790,-1.747241,0.000000,0.000000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Gas,ionIoni,1000060140.000000,11.703145,0.153637,-1.746794,1.000000,0.015682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Gas,ionIoni,1000060140.000000,11.698053,0.153522,-1.746406,1.000000,0.013941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Gas,ionIoni,1000060140.000000,11.694200,0.153648,-1.746245,1.000000,0.009114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Gas,ionIoni,1000060140.000000,11.693396,0.153656,-1.746277,1.000000,0.003230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Gas,ionIoni,1000070140.000000,11.693302,0.153654,-1.746272,3.000000,0.000000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Gas,hIoni,2212.000000,11.710256,0.153793,-1.747261,1.000000,0.000002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Gas,hIoni,2212.000000,12.388062,0.161657,-1.812574,1.000000,0.000193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Gas,hIoni,2212.000000,12.387984,0.161619,-1.812553,1.000000,0.001415 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50" y="619525"/>
            <a:ext cx="3977625" cy="26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159625" y="3321875"/>
            <a:ext cx="20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events: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Efficiency: </a:t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72350" y="72350"/>
            <a:ext cx="55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Focusing on the interactions within the cathode</a:t>
            </a: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991100" y="997225"/>
            <a:ext cx="94200" cy="10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30"/>
          <p:cNvCxnSpPr>
            <a:stCxn id="202" idx="6"/>
            <a:endCxn id="204" idx="1"/>
          </p:cNvCxnSpPr>
          <p:nvPr/>
        </p:nvCxnSpPr>
        <p:spPr>
          <a:xfrm flipH="1" rot="10800000">
            <a:off x="1085300" y="997225"/>
            <a:ext cx="3573300" cy="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30"/>
          <p:cNvSpPr txBox="1"/>
          <p:nvPr/>
        </p:nvSpPr>
        <p:spPr>
          <a:xfrm>
            <a:off x="4658675" y="774075"/>
            <a:ext cx="1331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: </a:t>
            </a:r>
            <a:r>
              <a:rPr b="1" lang="en" sz="1700">
                <a:solidFill>
                  <a:schemeClr val="dk1"/>
                </a:solidFill>
              </a:rPr>
              <a:t>42954 </a:t>
            </a:r>
            <a:endParaRPr i="1"/>
          </a:p>
        </p:txBody>
      </p:sp>
      <p:sp>
        <p:nvSpPr>
          <p:cNvPr id="205" name="Google Shape;205;p30"/>
          <p:cNvSpPr/>
          <p:nvPr/>
        </p:nvSpPr>
        <p:spPr>
          <a:xfrm>
            <a:off x="3769100" y="1345375"/>
            <a:ext cx="94200" cy="10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30"/>
          <p:cNvCxnSpPr>
            <a:stCxn id="205" idx="6"/>
            <a:endCxn id="207" idx="1"/>
          </p:cNvCxnSpPr>
          <p:nvPr/>
        </p:nvCxnSpPr>
        <p:spPr>
          <a:xfrm>
            <a:off x="3863300" y="1396075"/>
            <a:ext cx="99840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30"/>
          <p:cNvSpPr txBox="1"/>
          <p:nvPr/>
        </p:nvSpPr>
        <p:spPr>
          <a:xfrm>
            <a:off x="4861700" y="1558675"/>
            <a:ext cx="1331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: </a:t>
            </a:r>
            <a:r>
              <a:rPr b="1" lang="en" sz="1700">
                <a:solidFill>
                  <a:schemeClr val="dk1"/>
                </a:solidFill>
              </a:rPr>
              <a:t>42954 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idx="1" type="subTitle"/>
          </p:nvPr>
        </p:nvSpPr>
        <p:spPr>
          <a:xfrm>
            <a:off x="311700" y="397875"/>
            <a:ext cx="85206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ID 42954 amp = 0.54880875 rt = 20.564142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Primary Process is transportation in cathode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Volume   Process   particle   radius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Gas,hIoni,2212.000000,14.999790,0.570026,0.817443,1.000000,0.000144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Gas,hIoni,2212.000000,14.999369,0.570005,0.817500,1.000000,0.000475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Gas,hIoni,2212.000000,14.999101,0.569991,0.817536,1.000000,0.000027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Gas,hIoni,2212.000000,14.878161,0.565462,0.833810,1.000000,0.000813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Gas,hIoni,2212.000000,14.873333,0.565544,0.833681,1.000000,0.001373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Gas,hIoni,2212.000000,14.872232,0.565683,0.833719,1.000000,0.002262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Gas,phot,22.000000,14.973601,0.595392,0.662342,1599.000000,0.000011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Gas,phot,22.000000,14.998441,0.560362,0.730049,1348.000000,0.000011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Gas,phot,22.000000,14.924835,0.659562,0.696075,1329.000000,0.000011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Gas,phot,22.000000,14.942685,0.663788,0.683689,1206.000000,0.000023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Gas,phot,22.000000,14.756405,0.641502,0.602603,1145.000000,0.000023 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75550" y="171925"/>
            <a:ext cx="85206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notes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42575" y="1128500"/>
            <a:ext cx="2271600" cy="26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Particle Codes: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2212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2112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γ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Nuclear Codes- 10</a:t>
            </a:r>
            <a:r>
              <a:rPr lang="en" sz="1450">
                <a:solidFill>
                  <a:schemeClr val="dk1"/>
                </a:solidFill>
              </a:rPr>
              <a:t>LZZZAAAI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1000060140 -Nitrogen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1000070140 - Carbon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1000260560 - Iron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398875" y="1240650"/>
            <a:ext cx="37758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G_4 Galactic: Density=</a:t>
            </a:r>
            <a:r>
              <a:rPr lang="en"/>
              <a:t>1e-25 g/cm^3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G_4 Stainless_Steel: </a:t>
            </a:r>
            <a:r>
              <a:rPr lang="en"/>
              <a:t>Density= 8 g/cm^3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1" type="subTitle"/>
          </p:nvPr>
        </p:nvSpPr>
        <p:spPr>
          <a:xfrm>
            <a:off x="311700" y="397875"/>
            <a:ext cx="85206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ID 20781 amp = 0.007814883 rt = 22.647875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Primary Process is transportation in cathode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Volume   Process   particle   radius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Gas,phot,22.000000,14.897177,0.905351,2.166606,198.000000,0.000023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Gas,phot,22.000000,14.737684,0.881969,1.939795,2285.000000,0.000023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25" y="47255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/>
        </p:nvSpPr>
        <p:spPr>
          <a:xfrm>
            <a:off x="159625" y="3321875"/>
            <a:ext cx="20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events: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Efficiency: </a:t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72350" y="72350"/>
            <a:ext cx="55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Focusing on the interactions within the Support Rod</a:t>
            </a: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781300" y="859775"/>
            <a:ext cx="98400" cy="10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33"/>
          <p:cNvCxnSpPr>
            <a:stCxn id="225" idx="6"/>
            <a:endCxn id="227" idx="1"/>
          </p:cNvCxnSpPr>
          <p:nvPr/>
        </p:nvCxnSpPr>
        <p:spPr>
          <a:xfrm>
            <a:off x="879700" y="910475"/>
            <a:ext cx="3779100" cy="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33"/>
          <p:cNvSpPr txBox="1"/>
          <p:nvPr/>
        </p:nvSpPr>
        <p:spPr>
          <a:xfrm>
            <a:off x="4658675" y="774075"/>
            <a:ext cx="1331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:</a:t>
            </a:r>
            <a:r>
              <a:rPr b="1" lang="en" sz="1700">
                <a:solidFill>
                  <a:schemeClr val="dk1"/>
                </a:solidFill>
              </a:rPr>
              <a:t>14009 </a:t>
            </a:r>
            <a:endParaRPr i="1"/>
          </a:p>
        </p:txBody>
      </p:sp>
      <p:sp>
        <p:nvSpPr>
          <p:cNvPr id="228" name="Google Shape;228;p33"/>
          <p:cNvSpPr/>
          <p:nvPr/>
        </p:nvSpPr>
        <p:spPr>
          <a:xfrm>
            <a:off x="3689300" y="2665975"/>
            <a:ext cx="94200" cy="10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33"/>
          <p:cNvCxnSpPr>
            <a:endCxn id="230" idx="1"/>
          </p:cNvCxnSpPr>
          <p:nvPr/>
        </p:nvCxnSpPr>
        <p:spPr>
          <a:xfrm flipH="1" rot="10800000">
            <a:off x="3783500" y="1781875"/>
            <a:ext cx="1078200" cy="9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33"/>
          <p:cNvSpPr txBox="1"/>
          <p:nvPr/>
        </p:nvSpPr>
        <p:spPr>
          <a:xfrm>
            <a:off x="4861700" y="1558675"/>
            <a:ext cx="1331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: </a:t>
            </a:r>
            <a:r>
              <a:rPr b="1" lang="en" sz="1700">
                <a:solidFill>
                  <a:schemeClr val="dk1"/>
                </a:solidFill>
              </a:rPr>
              <a:t>10872 </a:t>
            </a:r>
            <a:endParaRPr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idx="1" type="subTitle"/>
          </p:nvPr>
        </p:nvSpPr>
        <p:spPr>
          <a:xfrm>
            <a:off x="311700" y="397875"/>
            <a:ext cx="85206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ID 10872 amp = 0.5727064 rt = 25.799135</a:t>
            </a:r>
            <a:r>
              <a:rPr b="1" lang="en" sz="1700" u="sng">
                <a:solidFill>
                  <a:schemeClr val="hlink"/>
                </a:solidFill>
                <a:hlinkClick r:id="rId3"/>
              </a:rPr>
              <a:t>¶</a:t>
            </a:r>
            <a:endParaRPr b="1" sz="17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Volume   Process   particle   radius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Primary SupportRod,nCapture,2112.000000,4.170523,-0.999585,-1.809468,0.000000,0.000000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SupportRod,ionIoni,1000290640.000000,4.170523,-0.999585,-1.809460,1.000000,0.000531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SupportRod,eIoni,-11.000000,4.170493,-0.999586,-1.809435,9.000000,0.000020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SupportRod,eIoni,-11.000000,4.170408,-0.999586,-1.809333,9.000000,0.000591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SupportRod,phot,22.000000,4.100430,-0.997634,2.563365,21616.000000,0.000010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SupportRod,phot,22.000000,4.100335,-0.997634,2.563383,20299.000000,0.000010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SupportRod,phot,22.000000,4.100345,-0.997634,2.563453,21619.000000,0.000020 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idx="1" type="subTitle"/>
          </p:nvPr>
        </p:nvSpPr>
        <p:spPr>
          <a:xfrm>
            <a:off x="311700" y="397875"/>
            <a:ext cx="85206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ID 14009 amp = 0.092168465 rt = 79.68108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Volume   Process   particle   radius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Primary SupportRod,nCapture,2112.000000,13.729068,-0.999908,-0.158996,0.000000,0.000000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SupportRod,ionIoni,1000290640.000000,13.729068,-0.999908,-0.158996,1.000000,0.001369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SupportRod,ionIoni,1000280640.000000,13.729068,-0.999908,-0.158995,15.000000,0.000023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SupportRod,phot,22.000000,13.729002,-0.999908,-0.158455,22.000000,0.000030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SupportRod,phot,22.000000,14.227478,-0.999956,2.357028,3459.000000,0.000010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SupportRod,phot,22.000000,14.227474,-0.999956,2.356984,3453.000000,0.000010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SupportRod,phot,22.000000,14.227473,-0.999956,2.356995,3453.000000,0.000010 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25" y="472550"/>
            <a:ext cx="3977500" cy="265166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/>
          <p:nvPr/>
        </p:nvSpPr>
        <p:spPr>
          <a:xfrm>
            <a:off x="159625" y="3321875"/>
            <a:ext cx="20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events: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Efficiency: </a:t>
            </a:r>
            <a:endParaRPr/>
          </a:p>
        </p:txBody>
      </p:sp>
      <p:sp>
        <p:nvSpPr>
          <p:cNvPr id="247" name="Google Shape;247;p36"/>
          <p:cNvSpPr txBox="1"/>
          <p:nvPr/>
        </p:nvSpPr>
        <p:spPr>
          <a:xfrm>
            <a:off x="72350" y="72350"/>
            <a:ext cx="552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Focusing on the interactions with primary volume empty and primary process empty</a:t>
            </a:r>
            <a:endParaRPr/>
          </a:p>
        </p:txBody>
      </p:sp>
      <p:sp>
        <p:nvSpPr>
          <p:cNvPr id="248" name="Google Shape;248;p36"/>
          <p:cNvSpPr/>
          <p:nvPr/>
        </p:nvSpPr>
        <p:spPr>
          <a:xfrm>
            <a:off x="3554675" y="852525"/>
            <a:ext cx="98400" cy="10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36"/>
          <p:cNvCxnSpPr>
            <a:endCxn id="250" idx="1"/>
          </p:cNvCxnSpPr>
          <p:nvPr/>
        </p:nvCxnSpPr>
        <p:spPr>
          <a:xfrm>
            <a:off x="3653075" y="904275"/>
            <a:ext cx="1005600" cy="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6"/>
          <p:cNvSpPr txBox="1"/>
          <p:nvPr/>
        </p:nvSpPr>
        <p:spPr>
          <a:xfrm>
            <a:off x="4658675" y="774075"/>
            <a:ext cx="1331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: </a:t>
            </a:r>
            <a:r>
              <a:rPr b="1" lang="en" sz="1700">
                <a:solidFill>
                  <a:schemeClr val="dk1"/>
                </a:solidFill>
              </a:rPr>
              <a:t>40443 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endParaRPr i="1"/>
          </a:p>
        </p:txBody>
      </p:sp>
      <p:sp>
        <p:nvSpPr>
          <p:cNvPr id="251" name="Google Shape;251;p36"/>
          <p:cNvSpPr/>
          <p:nvPr/>
        </p:nvSpPr>
        <p:spPr>
          <a:xfrm>
            <a:off x="2987575" y="2145125"/>
            <a:ext cx="94200" cy="10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36"/>
          <p:cNvCxnSpPr>
            <a:stCxn id="251" idx="6"/>
            <a:endCxn id="253" idx="1"/>
          </p:cNvCxnSpPr>
          <p:nvPr/>
        </p:nvCxnSpPr>
        <p:spPr>
          <a:xfrm flipH="1" rot="10800000">
            <a:off x="3081775" y="1781825"/>
            <a:ext cx="177990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6"/>
          <p:cNvSpPr txBox="1"/>
          <p:nvPr/>
        </p:nvSpPr>
        <p:spPr>
          <a:xfrm>
            <a:off x="4861700" y="1558675"/>
            <a:ext cx="1331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: </a:t>
            </a:r>
            <a:r>
              <a:rPr b="1" lang="en" sz="1700">
                <a:solidFill>
                  <a:schemeClr val="dk1"/>
                </a:solidFill>
              </a:rPr>
              <a:t>15479 </a:t>
            </a:r>
            <a:endParaRPr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idx="1" type="subTitle"/>
          </p:nvPr>
        </p:nvSpPr>
        <p:spPr>
          <a:xfrm>
            <a:off x="311700" y="397875"/>
            <a:ext cx="85206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ID 40443 amp = 1.1996145 rt = 29.73004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Volume   Process   particle   radius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Gas,hIoni,2212.000000,14.998534,-0.768824,-1.631983,1.000000,0.000382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Gas,hIoni,2212.000000,14.998192,-0.768839,-1.631948,1.000000,0.000061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Gas,hIoni,2212.000000,14.998015,-0.768846,-1.631930,1.000000,0.000012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Gas,hIoni,2212.000000,14.997971,-0.768848,-1.631925,1.000000,0.000000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Gas,hIoni,2212.000000,14.648842,-0.783313,-1.594881,1.000000,0.000197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Gas,hIoni,2212.000000,14.649313,-0.783298,-1.594833,1.000000,0.000367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Gas,hIoni,2212.000000,14.649219,-0.783302,-1.594865,1.000000,0.000873 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idx="1" type="subTitle"/>
          </p:nvPr>
        </p:nvSpPr>
        <p:spPr>
          <a:xfrm>
            <a:off x="311700" y="397875"/>
            <a:ext cx="85206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ID 15479 amp = 0.95840573 rt = 21.171947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Volume   Process   particle   radius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Gas,hIoni,2212.000000,14.999992,0.040373,1.086342,1.000000,0.000000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Gas,hIoni,2212.000000,14.999672,0.040393,1.086308,1.000000,0.000396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Gas,hIoni,2212.000000,14.999114,0.040428,1.086248,1.000000,0.000223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Gas,hIoni,2212.000000,14.828912,0.052078,1.062778,1.000000,0.000371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Gas,hIoni,2212.000000,14.826378,0.052346,1.062790,1.000000,0.003098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Gas,phot,22.000000,14.515174,-0.029821,1.162457,582.000000,0.000023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Gas,phot,22.000000,14.961747,0.043856,1.400064,238.000000,0.000012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Gas,phot,22.000000,14.992342,-0.019302,1.267057,222.000000,0.000023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Gas,phot,22.000000,14.906126,-0.062646,1.104111,196.000000,0.000023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Gas,phot,22.000000,14.646008,-0.051176,1.319788,8.000000,0.000023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ctrTitle"/>
          </p:nvPr>
        </p:nvSpPr>
        <p:spPr>
          <a:xfrm>
            <a:off x="412975" y="224275"/>
            <a:ext cx="8520600" cy="8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Objectives</a:t>
            </a:r>
            <a:endParaRPr/>
          </a:p>
        </p:txBody>
      </p:sp>
      <p:sp>
        <p:nvSpPr>
          <p:cNvPr id="269" name="Google Shape;269;p39"/>
          <p:cNvSpPr txBox="1"/>
          <p:nvPr>
            <p:ph idx="1" type="subTitle"/>
          </p:nvPr>
        </p:nvSpPr>
        <p:spPr>
          <a:xfrm>
            <a:off x="268275" y="138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Investigate</a:t>
            </a:r>
            <a:r>
              <a:rPr lang="en"/>
              <a:t> the no volume, no primary process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Investigate the final </a:t>
            </a:r>
            <a:r>
              <a:rPr lang="en"/>
              <a:t>interactions</a:t>
            </a:r>
            <a:r>
              <a:rPr lang="en"/>
              <a:t> in the cathode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5"/>
          <p:cNvGraphicFramePr/>
          <p:nvPr/>
        </p:nvGraphicFramePr>
        <p:xfrm>
          <a:off x="1140600" y="12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{0F60B19B-03E8-4999-956D-E58B0BB64242}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Sphere type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Neutrons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Position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Direction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14.99 0 0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0 0 0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73" name="Google Shape;73;p15"/>
          <p:cNvSpPr txBox="1"/>
          <p:nvPr/>
        </p:nvSpPr>
        <p:spPr>
          <a:xfrm>
            <a:off x="1140600" y="921450"/>
            <a:ext cx="72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interacting events: 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25" y="14596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725" y="14740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30" y="47255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59625" y="3321875"/>
            <a:ext cx="20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events: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Efficiency: 3e-4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72350" y="72350"/>
            <a:ext cx="60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Focusing on the interactions within the gas that produce protons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667725" y="2531950"/>
            <a:ext cx="94200" cy="10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6"/>
          <p:cNvCxnSpPr>
            <a:stCxn id="83" idx="7"/>
            <a:endCxn id="85" idx="1"/>
          </p:cNvCxnSpPr>
          <p:nvPr/>
        </p:nvCxnSpPr>
        <p:spPr>
          <a:xfrm flipH="1" rot="10800000">
            <a:off x="3748130" y="978400"/>
            <a:ext cx="1222500" cy="15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554" y="472550"/>
            <a:ext cx="1517397" cy="10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3500" y="424025"/>
            <a:ext cx="1957425" cy="13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5435975" y="111200"/>
            <a:ext cx="4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7545250" y="111200"/>
            <a:ext cx="7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Theta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6363600" y="318300"/>
            <a:ext cx="9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ID 36589</a:t>
            </a:r>
            <a:endParaRPr sz="1100"/>
          </a:p>
        </p:txBody>
      </p:sp>
      <p:sp>
        <p:nvSpPr>
          <p:cNvPr id="90" name="Google Shape;90;p16"/>
          <p:cNvSpPr txBox="1"/>
          <p:nvPr/>
        </p:nvSpPr>
        <p:spPr>
          <a:xfrm>
            <a:off x="6250450" y="2018350"/>
            <a:ext cx="129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ID 9485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796900" y="868950"/>
            <a:ext cx="94200" cy="8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6"/>
          <p:cNvCxnSpPr>
            <a:stCxn id="91" idx="7"/>
            <a:endCxn id="90" idx="1"/>
          </p:cNvCxnSpPr>
          <p:nvPr/>
        </p:nvCxnSpPr>
        <p:spPr>
          <a:xfrm>
            <a:off x="877305" y="881647"/>
            <a:ext cx="5373000" cy="13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6"/>
          <p:cNvSpPr txBox="1"/>
          <p:nvPr/>
        </p:nvSpPr>
        <p:spPr>
          <a:xfrm>
            <a:off x="6227200" y="2850275"/>
            <a:ext cx="99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ID 1828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2169925" y="2018350"/>
            <a:ext cx="94200" cy="8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6"/>
          <p:cNvCxnSpPr>
            <a:endCxn id="93" idx="1"/>
          </p:cNvCxnSpPr>
          <p:nvPr/>
        </p:nvCxnSpPr>
        <p:spPr>
          <a:xfrm>
            <a:off x="2180800" y="2061875"/>
            <a:ext cx="4046400" cy="10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 txBox="1"/>
          <p:nvPr/>
        </p:nvSpPr>
        <p:spPr>
          <a:xfrm>
            <a:off x="6248950" y="2464750"/>
            <a:ext cx="114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ID 3201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957400" y="2411538"/>
            <a:ext cx="94200" cy="8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6"/>
          <p:cNvCxnSpPr>
            <a:endCxn id="96" idx="1"/>
          </p:cNvCxnSpPr>
          <p:nvPr/>
        </p:nvCxnSpPr>
        <p:spPr>
          <a:xfrm>
            <a:off x="3016750" y="2459650"/>
            <a:ext cx="323220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6"/>
          <p:cNvSpPr txBox="1"/>
          <p:nvPr/>
        </p:nvSpPr>
        <p:spPr>
          <a:xfrm>
            <a:off x="7119500" y="3937475"/>
            <a:ext cx="1859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Key: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R- hIoni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 - hadElastic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 - NeutronInelastic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 - IonIoni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 - Photoelectric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311700" y="397875"/>
            <a:ext cx="85206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ID 36589, amp = 2.2205768, rt = 7.505226, ionisation track = 1.033 cm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     Volume   Process   particle            radius         costheta   phi           ParentID  Edep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Primary Cathode,hadElastic,2112.000000,15.910805,-0.480063,1.090262,0.000000,0.000000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Primary Cathode,hadElastic,2112.000000,15.644763,-0.456331,1.081948,0.000000,0.000000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Primary Gas,neutronInelastic,2112.000000,9.764614,-0.126397,0.210929,0.000000,0.000000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Gas,ionIoni,1000060140.000000,9.766259,-0.127275,0.210864,1.000000,0.014701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Gas,ionIoni,1000060140.000000,9.767459,-0.127981,0.210877,1.000000,0.009918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Gas,ionIoni,1000060140.000000,9.769386,-0.128514,0.210934,1.000000,0.010941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Gas,ionIoni,1000060140.000000,9.768289,-0.128671,0.210775,1.000000,0.006508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Gas,ionIoni,1000070140.000000,9.768457,-0.128687,0.210798,5.000000,0.000002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Gas,hIoni,2212.000000,9.764563,-0.126381,0.210933,1.000000,0.000017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Gas,hIoni,2212.000000,9.506510,-0.022910,0.235917,1.000000,0.000205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Gas,hIoni,2212.000000,9.506395,-0.022833,0.235871,1.000000,0.001331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Cathode,ionIoni,1000260560.000000,15.644763,-0.456331,1.081948,1.000000,0.000000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Cathode,ionIoni,1000280580.000000,15.910805,-0.480063,1.090262,1.000000,0.000000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311700" y="397875"/>
            <a:ext cx="85206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ID 9485 amp = 1.9076828 rt = 28.564886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Volume   Process   particle   radius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Primary Cathode, hadElastic, 2112, 15.8697,0,0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Primary Gas, neutronInelastic, 2112, 13.9616,0,0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Gas,ionIoni,1.00006e+09,13.9582,1,0.0193469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Gas,ionIoni,1.00006e+09,13.9553,1,0.010628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Gas,ionIoni,1.00006e+09,13.9522,1,0.00714696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Gas,ionIoni,1.00006e+09,13.9512,1,0.00489546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Gas,ionIoni,1.00007e+09,13.9514,4,2.83029e-06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Gas,hIoni,2212,13.9617,1,1.00877e-07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Gas,hIoni,2212,14.2484,1,0.00357187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Cathode,ionIoni,1.00026e+09,15.8697,1,6.03904e-10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311700" y="397875"/>
            <a:ext cx="85206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ID 3201 amp = 2.1427293 rt = 8.880265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Volume   Process   particle   radius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Primary Cathode,hadElastic,2112,15.0169,0,0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Primary Gas,neutronInelastic,2112,7.61845,0,0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Gas,ionIoni,1.00006e+09,7.61023,1,0.0126938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Gas,ionIoni,1.00006e+09,7.60347,1,0.0159068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Gas,ionIoni,1.00006e+09,7.59923,1,0.00621725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Gas,ionIoni,1.00006e+09,7.5968,1,0.00655729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Gas,ionIoni,1.00006e+09,7.59671,1,0.000717022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Gas,ionIoni,1.00007e+09,7.59687,4,3.25901e-06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Gas,hIoni,2212,7.61868,1,7.1459e-05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Gas,hIoni,2212,8.50897,1,0.00271888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Secondary Cathode,ionIoni,1.00026e+09,15.0169,1,1.38971e-09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311700" y="397875"/>
            <a:ext cx="85206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ID 1828 amp = 2.0592895 rt = 14.076869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Volume   Process   particle   radius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Primary Gas,neutronInelastic,2112,12.4171,0,0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Gas,ionIoni,1.00006e+09,12.4229,1,0.0220156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Gas,ionIoni,1.00006e+09,12.4259,1,0.0100386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Gas,ionIoni,1.00006e+09,12.4289,1,0.00476078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Gas,ionIoni,1.00006e+09,12.4277,1,0.00517939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Gas,ionIoni,1.00007e+09,12.4278,3,1.60823e-06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Gas,hIoni,2212,12.4171,1,1.59137e-06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Gas,hIoni,2212,11.784,1,0.000229246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Secondary Gas,hIoni,2212,11.784,1,0.000834101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159625" y="3321875"/>
            <a:ext cx="20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events: 2071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Efficiency: 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72350" y="72350"/>
            <a:ext cx="55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Focusing on the interactions within the cathode </a:t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3667725" y="2684350"/>
            <a:ext cx="94200" cy="10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55" y="6377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240" y="560375"/>
            <a:ext cx="2205113" cy="14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2388" y="595138"/>
            <a:ext cx="2100825" cy="1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6149050" y="245950"/>
            <a:ext cx="14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40005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7226950" y="3899225"/>
            <a:ext cx="185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Key: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R- compt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 - hadElastic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 - </a:t>
            </a:r>
            <a:r>
              <a:rPr lang="en" sz="900"/>
              <a:t>Photoelectric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 - IonIoni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 - NCapture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