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33" Type="http://schemas.openxmlformats.org/officeDocument/2006/relationships/font" Target="fonts/MavenPro-regular.fntdata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aven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a91a0bbab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a91a0bbab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a91a0bbab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a91a0bbab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a91a0bbab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7a91a0bbab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a91a0bbab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7a91a0bbab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a91a0bbab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7a91a0bbab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a91a0bbab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7a91a0bbab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a91a0bbab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a91a0bbab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7a91a0bbab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7a91a0bbab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a91a0bbab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7a91a0bbab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7a91a0bbab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7a91a0bbab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a91a0bbab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a91a0bbab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7a91a0bbab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7a91a0bbab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7a91a0bbab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7a91a0bbab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a91a0bbab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7a91a0bbab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7a91a0bbab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7a91a0bbab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a91a0bbab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a91a0bbab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a91a0bbab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a91a0bbab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a91a0bbab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a91a0bbab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a91a0bbab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a91a0bbab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a91a0bbab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7a91a0bbab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a91a0bbab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a91a0bbab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a91a0bbab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a91a0bbab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howcases.exist-db.org/exist/apps/Showcases/index.html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text.csce.uark.edu:8080/SocialNetworkOfShakespearePlays/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title"/>
          </p:nvPr>
        </p:nvSpPr>
        <p:spPr>
          <a:xfrm>
            <a:off x="824000" y="364850"/>
            <a:ext cx="5857800" cy="27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Theatrical Genre Prediction using Social Network Metrics </a:t>
            </a:r>
            <a:endParaRPr/>
          </a:p>
        </p:txBody>
      </p:sp>
      <p:sp>
        <p:nvSpPr>
          <p:cNvPr id="278" name="Google Shape;278;p13"/>
          <p:cNvSpPr txBox="1"/>
          <p:nvPr>
            <p:ph type="title"/>
          </p:nvPr>
        </p:nvSpPr>
        <p:spPr>
          <a:xfrm>
            <a:off x="824000" y="1924350"/>
            <a:ext cx="5857800" cy="23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Manisha Shukla, Susan Gauch, 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and Lawrence Evalyn (2018)</a:t>
            </a:r>
            <a:endParaRPr b="0" sz="2400"/>
          </a:p>
        </p:txBody>
      </p:sp>
      <p:sp>
        <p:nvSpPr>
          <p:cNvPr id="279" name="Google Shape;279;p13"/>
          <p:cNvSpPr txBox="1"/>
          <p:nvPr>
            <p:ph type="title"/>
          </p:nvPr>
        </p:nvSpPr>
        <p:spPr>
          <a:xfrm>
            <a:off x="4671350" y="3561475"/>
            <a:ext cx="4313700" cy="18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Presented by April Walker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"/>
          <p:cNvSpPr txBox="1"/>
          <p:nvPr>
            <p:ph idx="1" type="body"/>
          </p:nvPr>
        </p:nvSpPr>
        <p:spPr>
          <a:xfrm>
            <a:off x="1303800" y="1571625"/>
            <a:ext cx="3430500" cy="33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Node/Character Features:</a:t>
            </a:r>
            <a:endParaRPr b="1"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Degree:</a:t>
            </a:r>
            <a:r>
              <a:rPr lang="en" sz="1800"/>
              <a:t> number of adjacently connected nodes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Centrality:</a:t>
            </a:r>
            <a:r>
              <a:rPr lang="en" sz="1800"/>
              <a:t> measures character importance based nodes relationship to other nodes (Eigenvector, Closeness, Harmonic)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Eccentricity:</a:t>
            </a:r>
            <a:r>
              <a:rPr lang="en" sz="1800"/>
              <a:t> max number of connections to another node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7" name="Google Shape;357;p22"/>
          <p:cNvSpPr txBox="1"/>
          <p:nvPr>
            <p:ph idx="2" type="body"/>
          </p:nvPr>
        </p:nvSpPr>
        <p:spPr>
          <a:xfrm>
            <a:off x="4903650" y="1571625"/>
            <a:ext cx="3430500" cy="33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Graph Features:</a:t>
            </a:r>
            <a:endParaRPr b="1"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Number of characters (nodes), connections (edges), words, lines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Path Length: </a:t>
            </a:r>
            <a:r>
              <a:rPr lang="en" sz="1800"/>
              <a:t>average distance between nodes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Graph Density:</a:t>
            </a:r>
            <a:r>
              <a:rPr lang="en" sz="1800"/>
              <a:t> contrasts total connections with total possible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Diameter: </a:t>
            </a:r>
            <a:r>
              <a:rPr lang="en" sz="1800"/>
              <a:t>max distance between nodes</a:t>
            </a:r>
            <a:endParaRPr sz="1800"/>
          </a:p>
        </p:txBody>
      </p:sp>
      <p:sp>
        <p:nvSpPr>
          <p:cNvPr id="358" name="Google Shape;358;p22"/>
          <p:cNvSpPr txBox="1"/>
          <p:nvPr>
            <p:ph type="title"/>
          </p:nvPr>
        </p:nvSpPr>
        <p:spPr>
          <a:xfrm>
            <a:off x="1303800" y="778125"/>
            <a:ext cx="70305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Overview of Social Network Metrics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3"/>
          <p:cNvSpPr txBox="1"/>
          <p:nvPr>
            <p:ph idx="2" type="body"/>
          </p:nvPr>
        </p:nvSpPr>
        <p:spPr>
          <a:xfrm>
            <a:off x="4903650" y="1571625"/>
            <a:ext cx="3430500" cy="33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Graph Features:</a:t>
            </a:r>
            <a:endParaRPr b="1"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Number of characters (nodes), connections (edges), words, lines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Path Length: </a:t>
            </a:r>
            <a:r>
              <a:rPr lang="en" sz="1800"/>
              <a:t>average distance between nodes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Graph Density:</a:t>
            </a:r>
            <a:r>
              <a:rPr lang="en" sz="1800"/>
              <a:t> contrasts total connections with total possible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Diameter: </a:t>
            </a:r>
            <a:r>
              <a:rPr lang="en" sz="1800"/>
              <a:t>max distance between nodes</a:t>
            </a:r>
            <a:endParaRPr sz="1800"/>
          </a:p>
        </p:txBody>
      </p:sp>
      <p:sp>
        <p:nvSpPr>
          <p:cNvPr id="364" name="Google Shape;364;p23"/>
          <p:cNvSpPr txBox="1"/>
          <p:nvPr>
            <p:ph type="title"/>
          </p:nvPr>
        </p:nvSpPr>
        <p:spPr>
          <a:xfrm>
            <a:off x="1303800" y="778125"/>
            <a:ext cx="70305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Overview of Social Network Metrics</a:t>
            </a:r>
            <a:endParaRPr sz="2400"/>
          </a:p>
        </p:txBody>
      </p:sp>
      <p:pic>
        <p:nvPicPr>
          <p:cNvPr id="365" name="Google Shape;365;p23"/>
          <p:cNvPicPr preferRelativeResize="0"/>
          <p:nvPr/>
        </p:nvPicPr>
        <p:blipFill rotWithShape="1">
          <a:blip r:embed="rId3">
            <a:alphaModFix/>
          </a:blip>
          <a:srcRect b="0" l="6771" r="6641" t="0"/>
          <a:stretch/>
        </p:blipFill>
        <p:spPr>
          <a:xfrm>
            <a:off x="1303800" y="1744525"/>
            <a:ext cx="2924176" cy="287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4"/>
          <p:cNvSpPr txBox="1"/>
          <p:nvPr>
            <p:ph idx="2" type="body"/>
          </p:nvPr>
        </p:nvSpPr>
        <p:spPr>
          <a:xfrm>
            <a:off x="4903650" y="1571625"/>
            <a:ext cx="3430500" cy="33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Each play was represented using </a:t>
            </a:r>
            <a:r>
              <a:rPr b="1" lang="en" sz="1800"/>
              <a:t>21 features</a:t>
            </a:r>
            <a:r>
              <a:rPr lang="en" sz="1800"/>
              <a:t>, 4 features being extracted from the text, </a:t>
            </a:r>
            <a:r>
              <a:rPr b="1" lang="en" sz="1800"/>
              <a:t>8</a:t>
            </a:r>
            <a:r>
              <a:rPr lang="en" sz="1800"/>
              <a:t> </a:t>
            </a:r>
            <a:r>
              <a:rPr b="1" lang="en" sz="1800"/>
              <a:t>node/character features</a:t>
            </a:r>
            <a:r>
              <a:rPr lang="en" sz="1800"/>
              <a:t>, and </a:t>
            </a:r>
            <a:r>
              <a:rPr b="1" lang="en" sz="1800"/>
              <a:t>9</a:t>
            </a:r>
            <a:r>
              <a:rPr lang="en" sz="1800"/>
              <a:t> </a:t>
            </a:r>
            <a:r>
              <a:rPr b="1" lang="en" sz="1800"/>
              <a:t>graph Features</a:t>
            </a:r>
            <a:endParaRPr sz="1800"/>
          </a:p>
        </p:txBody>
      </p:sp>
      <p:sp>
        <p:nvSpPr>
          <p:cNvPr id="371" name="Google Shape;371;p24"/>
          <p:cNvSpPr txBox="1"/>
          <p:nvPr>
            <p:ph type="title"/>
          </p:nvPr>
        </p:nvSpPr>
        <p:spPr>
          <a:xfrm>
            <a:off x="1303800" y="778125"/>
            <a:ext cx="70305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Overview of Social Network Metrics</a:t>
            </a:r>
            <a:endParaRPr sz="2400"/>
          </a:p>
        </p:txBody>
      </p:sp>
      <p:pic>
        <p:nvPicPr>
          <p:cNvPr id="372" name="Google Shape;372;p24"/>
          <p:cNvPicPr preferRelativeResize="0"/>
          <p:nvPr/>
        </p:nvPicPr>
        <p:blipFill rotWithShape="1">
          <a:blip r:embed="rId3">
            <a:alphaModFix/>
          </a:blip>
          <a:srcRect b="0" l="6771" r="6641" t="0"/>
          <a:stretch/>
        </p:blipFill>
        <p:spPr>
          <a:xfrm>
            <a:off x="1303800" y="1744525"/>
            <a:ext cx="2924176" cy="287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"/>
          <p:cNvSpPr txBox="1"/>
          <p:nvPr>
            <p:ph type="title"/>
          </p:nvPr>
        </p:nvSpPr>
        <p:spPr>
          <a:xfrm>
            <a:off x="1303800" y="778125"/>
            <a:ext cx="70305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Example of Social Network Metric Output</a:t>
            </a:r>
            <a:endParaRPr sz="2400"/>
          </a:p>
        </p:txBody>
      </p:sp>
      <p:pic>
        <p:nvPicPr>
          <p:cNvPr id="378" name="Google Shape;3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275" y="1408350"/>
            <a:ext cx="7119440" cy="35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"/>
          <p:cNvSpPr txBox="1"/>
          <p:nvPr>
            <p:ph type="title"/>
          </p:nvPr>
        </p:nvSpPr>
        <p:spPr>
          <a:xfrm>
            <a:off x="1303800" y="778125"/>
            <a:ext cx="70305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Genre Predictor</a:t>
            </a:r>
            <a:endParaRPr sz="2400"/>
          </a:p>
        </p:txBody>
      </p:sp>
      <p:sp>
        <p:nvSpPr>
          <p:cNvPr id="384" name="Google Shape;384;p26"/>
          <p:cNvSpPr txBox="1"/>
          <p:nvPr>
            <p:ph idx="1" type="body"/>
          </p:nvPr>
        </p:nvSpPr>
        <p:spPr>
          <a:xfrm>
            <a:off x="1303800" y="1284525"/>
            <a:ext cx="70305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popular Support Vector Machine was utilized to develop the classifier. In order to </a:t>
            </a:r>
            <a:r>
              <a:rPr lang="en" sz="2400"/>
              <a:t>accommodate</a:t>
            </a:r>
            <a:r>
              <a:rPr lang="en" sz="2400"/>
              <a:t> more than two classes, it was combined with One vs One (OvO) classification.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OvO Classification:</a:t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Develop binary classification for each pair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Chose class with most “votes”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7"/>
          <p:cNvSpPr txBox="1"/>
          <p:nvPr>
            <p:ph type="title"/>
          </p:nvPr>
        </p:nvSpPr>
        <p:spPr>
          <a:xfrm>
            <a:off x="1303800" y="778125"/>
            <a:ext cx="70305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Results</a:t>
            </a:r>
            <a:endParaRPr sz="2400"/>
          </a:p>
        </p:txBody>
      </p:sp>
      <p:sp>
        <p:nvSpPr>
          <p:cNvPr id="390" name="Google Shape;390;p27"/>
          <p:cNvSpPr txBox="1"/>
          <p:nvPr>
            <p:ph idx="1" type="body"/>
          </p:nvPr>
        </p:nvSpPr>
        <p:spPr>
          <a:xfrm>
            <a:off x="1303800" y="1284525"/>
            <a:ext cx="70305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</a:t>
            </a:r>
            <a:r>
              <a:rPr lang="en" sz="1800"/>
              <a:t>eature selection was of high importance, as an SVM trained on all features only gave an accuracy of 66.43%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The SVM was instead trained on individuals, pairs, and triads of features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The top triad of features lifted this accuracy to 83.57%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8"/>
          <p:cNvSpPr txBox="1"/>
          <p:nvPr>
            <p:ph type="title"/>
          </p:nvPr>
        </p:nvSpPr>
        <p:spPr>
          <a:xfrm>
            <a:off x="1303800" y="778125"/>
            <a:ext cx="70305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Results for single feature</a:t>
            </a:r>
            <a:endParaRPr sz="2400"/>
          </a:p>
        </p:txBody>
      </p:sp>
      <p:pic>
        <p:nvPicPr>
          <p:cNvPr id="396" name="Google Shape;3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25" y="1417875"/>
            <a:ext cx="2305982" cy="355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3276" y="352450"/>
            <a:ext cx="2492150" cy="422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9"/>
          <p:cNvSpPr txBox="1"/>
          <p:nvPr>
            <p:ph type="title"/>
          </p:nvPr>
        </p:nvSpPr>
        <p:spPr>
          <a:xfrm>
            <a:off x="1303800" y="778125"/>
            <a:ext cx="70305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Results for single feature vs feature pairs</a:t>
            </a:r>
            <a:endParaRPr sz="2400"/>
          </a:p>
        </p:txBody>
      </p:sp>
      <p:pic>
        <p:nvPicPr>
          <p:cNvPr id="403" name="Google Shape;4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25" y="1417875"/>
            <a:ext cx="2305982" cy="355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7050" y="1417875"/>
            <a:ext cx="4866599" cy="10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9"/>
          <p:cNvSpPr txBox="1"/>
          <p:nvPr/>
        </p:nvSpPr>
        <p:spPr>
          <a:xfrm>
            <a:off x="4305300" y="2828925"/>
            <a:ext cx="4657800" cy="206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Pictured above are the feature pairs which provided at least 70% accuracy in genre prediction using a SVM 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Recall 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Eigenvector, Closeness, and Harmonic are all methods of measuring centrality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6" name="Google Shape;406;p29"/>
          <p:cNvSpPr/>
          <p:nvPr/>
        </p:nvSpPr>
        <p:spPr>
          <a:xfrm>
            <a:off x="1023775" y="266920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9"/>
          <p:cNvSpPr/>
          <p:nvPr/>
        </p:nvSpPr>
        <p:spPr>
          <a:xfrm>
            <a:off x="1023775" y="189255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9"/>
          <p:cNvSpPr/>
          <p:nvPr/>
        </p:nvSpPr>
        <p:spPr>
          <a:xfrm>
            <a:off x="1023775" y="203780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9"/>
          <p:cNvSpPr/>
          <p:nvPr/>
        </p:nvSpPr>
        <p:spPr>
          <a:xfrm>
            <a:off x="1023775" y="174730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9"/>
          <p:cNvSpPr/>
          <p:nvPr/>
        </p:nvSpPr>
        <p:spPr>
          <a:xfrm>
            <a:off x="1023775" y="297840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"/>
          <p:cNvSpPr txBox="1"/>
          <p:nvPr>
            <p:ph type="title"/>
          </p:nvPr>
        </p:nvSpPr>
        <p:spPr>
          <a:xfrm>
            <a:off x="1303800" y="778125"/>
            <a:ext cx="70305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Results for single feature vs feature triads</a:t>
            </a:r>
            <a:endParaRPr sz="2400"/>
          </a:p>
        </p:txBody>
      </p:sp>
      <p:pic>
        <p:nvPicPr>
          <p:cNvPr id="416" name="Google Shape;4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25" y="1417875"/>
            <a:ext cx="2305982" cy="3554174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0"/>
          <p:cNvSpPr txBox="1"/>
          <p:nvPr/>
        </p:nvSpPr>
        <p:spPr>
          <a:xfrm>
            <a:off x="4305300" y="2828925"/>
            <a:ext cx="4657800" cy="206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Pictured above are the feature triads which provided at least 80% accuracy in genre prediction using a SVM 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Recall Eigenvector, Closeness, and Harmonic are all methods of measuring centrality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8" name="Google Shape;418;p30"/>
          <p:cNvSpPr/>
          <p:nvPr/>
        </p:nvSpPr>
        <p:spPr>
          <a:xfrm>
            <a:off x="1023775" y="266920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0"/>
          <p:cNvSpPr/>
          <p:nvPr/>
        </p:nvSpPr>
        <p:spPr>
          <a:xfrm>
            <a:off x="1023775" y="189255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7CD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0"/>
          <p:cNvSpPr/>
          <p:nvPr/>
        </p:nvSpPr>
        <p:spPr>
          <a:xfrm>
            <a:off x="1023775" y="203780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7CD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0"/>
          <p:cNvSpPr/>
          <p:nvPr/>
        </p:nvSpPr>
        <p:spPr>
          <a:xfrm>
            <a:off x="1023775" y="174730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0"/>
          <p:cNvSpPr/>
          <p:nvPr/>
        </p:nvSpPr>
        <p:spPr>
          <a:xfrm>
            <a:off x="1023775" y="297840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3" name="Google Shape;42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2800" y="1382061"/>
            <a:ext cx="4342800" cy="1154478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0"/>
          <p:cNvSpPr/>
          <p:nvPr/>
        </p:nvSpPr>
        <p:spPr>
          <a:xfrm>
            <a:off x="1023775" y="374080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0"/>
          <p:cNvSpPr/>
          <p:nvPr/>
        </p:nvSpPr>
        <p:spPr>
          <a:xfrm>
            <a:off x="1023775" y="220825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0"/>
          <p:cNvSpPr/>
          <p:nvPr/>
        </p:nvSpPr>
        <p:spPr>
          <a:xfrm>
            <a:off x="1023775" y="235350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0"/>
          <p:cNvSpPr/>
          <p:nvPr/>
        </p:nvSpPr>
        <p:spPr>
          <a:xfrm>
            <a:off x="1023775" y="328760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1"/>
          <p:cNvSpPr txBox="1"/>
          <p:nvPr>
            <p:ph type="title"/>
          </p:nvPr>
        </p:nvSpPr>
        <p:spPr>
          <a:xfrm>
            <a:off x="1303800" y="778125"/>
            <a:ext cx="70305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Results for single feature vs feature triads</a:t>
            </a:r>
            <a:endParaRPr sz="2400"/>
          </a:p>
        </p:txBody>
      </p:sp>
      <p:pic>
        <p:nvPicPr>
          <p:cNvPr id="433" name="Google Shape;4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25" y="1417875"/>
            <a:ext cx="2305982" cy="3554174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1"/>
          <p:cNvSpPr txBox="1"/>
          <p:nvPr/>
        </p:nvSpPr>
        <p:spPr>
          <a:xfrm>
            <a:off x="4305300" y="3287600"/>
            <a:ext cx="4657800" cy="101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Additional numbers of feature combinations were not tested as computation time be wildin’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5" name="Google Shape;435;p31"/>
          <p:cNvSpPr/>
          <p:nvPr/>
        </p:nvSpPr>
        <p:spPr>
          <a:xfrm>
            <a:off x="1023775" y="266920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1"/>
          <p:cNvSpPr/>
          <p:nvPr/>
        </p:nvSpPr>
        <p:spPr>
          <a:xfrm>
            <a:off x="1023775" y="189255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7CD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1"/>
          <p:cNvSpPr/>
          <p:nvPr/>
        </p:nvSpPr>
        <p:spPr>
          <a:xfrm>
            <a:off x="1023775" y="203780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7CD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1"/>
          <p:cNvSpPr/>
          <p:nvPr/>
        </p:nvSpPr>
        <p:spPr>
          <a:xfrm>
            <a:off x="1023775" y="174730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1"/>
          <p:cNvSpPr/>
          <p:nvPr/>
        </p:nvSpPr>
        <p:spPr>
          <a:xfrm>
            <a:off x="1023775" y="297840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0" name="Google Shape;44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2800" y="1382061"/>
            <a:ext cx="4342800" cy="1154478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1"/>
          <p:cNvSpPr/>
          <p:nvPr/>
        </p:nvSpPr>
        <p:spPr>
          <a:xfrm>
            <a:off x="1023775" y="374080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1"/>
          <p:cNvSpPr/>
          <p:nvPr/>
        </p:nvSpPr>
        <p:spPr>
          <a:xfrm>
            <a:off x="1023775" y="220825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1"/>
          <p:cNvSpPr/>
          <p:nvPr/>
        </p:nvSpPr>
        <p:spPr>
          <a:xfrm>
            <a:off x="1023775" y="235350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1"/>
          <p:cNvSpPr/>
          <p:nvPr/>
        </p:nvSpPr>
        <p:spPr>
          <a:xfrm>
            <a:off x="1023775" y="3287600"/>
            <a:ext cx="438300" cy="13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778125"/>
            <a:ext cx="70305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Social Network Analysis (SNA)</a:t>
            </a:r>
            <a:endParaRPr sz="2400"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284525"/>
            <a:ext cx="70305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Social network graph: a structure of </a:t>
            </a:r>
            <a:r>
              <a:rPr b="1" lang="en" sz="1800"/>
              <a:t>nodes</a:t>
            </a:r>
            <a:r>
              <a:rPr lang="en" sz="1800"/>
              <a:t> (representing an </a:t>
            </a:r>
            <a:r>
              <a:rPr lang="en" sz="1800"/>
              <a:t>individual</a:t>
            </a:r>
            <a:r>
              <a:rPr lang="en" sz="1800"/>
              <a:t> or character) and </a:t>
            </a:r>
            <a:r>
              <a:rPr b="1" lang="en" sz="1800"/>
              <a:t>edges</a:t>
            </a:r>
            <a:r>
              <a:rPr lang="en" sz="1800"/>
              <a:t> (representing relations amongst nodes)                        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_</a:t>
            </a:r>
            <a:endParaRPr sz="1200"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125" y="2216425"/>
            <a:ext cx="4000649" cy="223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1303800" y="2476500"/>
            <a:ext cx="3268200" cy="21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SNA assumes that valuable </a:t>
            </a:r>
            <a:r>
              <a:rPr lang="en" sz="1800"/>
              <a:t>information</a:t>
            </a:r>
            <a:r>
              <a:rPr lang="en" sz="1800"/>
              <a:t> can be derived from the relationships between nodes</a:t>
            </a:r>
            <a:r>
              <a:rPr lang="en" sz="1800"/>
              <a:t>                  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_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/>
          <p:cNvSpPr txBox="1"/>
          <p:nvPr>
            <p:ph type="title"/>
          </p:nvPr>
        </p:nvSpPr>
        <p:spPr>
          <a:xfrm>
            <a:off x="1303800" y="778125"/>
            <a:ext cx="70305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Results for problem plays</a:t>
            </a:r>
            <a:endParaRPr sz="2400"/>
          </a:p>
        </p:txBody>
      </p:sp>
      <p:pic>
        <p:nvPicPr>
          <p:cNvPr id="450" name="Google Shape;4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1636950"/>
            <a:ext cx="832485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3"/>
          <p:cNvSpPr txBox="1"/>
          <p:nvPr>
            <p:ph type="title"/>
          </p:nvPr>
        </p:nvSpPr>
        <p:spPr>
          <a:xfrm>
            <a:off x="1303800" y="778125"/>
            <a:ext cx="70305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Conclusions</a:t>
            </a:r>
            <a:endParaRPr sz="2400"/>
          </a:p>
        </p:txBody>
      </p:sp>
      <p:sp>
        <p:nvSpPr>
          <p:cNvPr id="456" name="Google Shape;456;p33"/>
          <p:cNvSpPr txBox="1"/>
          <p:nvPr>
            <p:ph idx="1" type="body"/>
          </p:nvPr>
        </p:nvSpPr>
        <p:spPr>
          <a:xfrm>
            <a:off x="1303800" y="1284525"/>
            <a:ext cx="7030500" cy="3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Shukla et al’s methodology successfully classified plays without relying on the vocabulary itself, implying scalability across languages.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Future work: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Reduce “false positives”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Make edges directional (capture relationship imbalance)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Incorporate NLP to distinguish targets of speech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Personal Questions: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Explore additional feature selection methods and classifiers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scalable is this on a minimally processed corpus?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4"/>
          <p:cNvSpPr txBox="1"/>
          <p:nvPr>
            <p:ph type="title"/>
          </p:nvPr>
        </p:nvSpPr>
        <p:spPr>
          <a:xfrm>
            <a:off x="824000" y="364850"/>
            <a:ext cx="5857800" cy="27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5"/>
          <p:cNvSpPr txBox="1"/>
          <p:nvPr>
            <p:ph type="title"/>
          </p:nvPr>
        </p:nvSpPr>
        <p:spPr>
          <a:xfrm>
            <a:off x="824000" y="364850"/>
            <a:ext cx="5857800" cy="27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Theatrical Genre Prediction using Social Network Metrics </a:t>
            </a:r>
            <a:endParaRPr/>
          </a:p>
        </p:txBody>
      </p:sp>
      <p:sp>
        <p:nvSpPr>
          <p:cNvPr id="467" name="Google Shape;467;p35"/>
          <p:cNvSpPr txBox="1"/>
          <p:nvPr>
            <p:ph type="title"/>
          </p:nvPr>
        </p:nvSpPr>
        <p:spPr>
          <a:xfrm>
            <a:off x="824000" y="1924350"/>
            <a:ext cx="5857800" cy="23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Manisha Shukla , Susan Gauch, 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and Lawrence Evalyn (2018)</a:t>
            </a:r>
            <a:endParaRPr b="0" sz="2400"/>
          </a:p>
        </p:txBody>
      </p:sp>
      <p:sp>
        <p:nvSpPr>
          <p:cNvPr id="468" name="Google Shape;468;p35"/>
          <p:cNvSpPr txBox="1"/>
          <p:nvPr>
            <p:ph type="title"/>
          </p:nvPr>
        </p:nvSpPr>
        <p:spPr>
          <a:xfrm>
            <a:off x="4671350" y="3561475"/>
            <a:ext cx="4313700" cy="18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Presented by April Walker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778125"/>
            <a:ext cx="70305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Social Network Analysis (SNA)</a:t>
            </a:r>
            <a:endParaRPr sz="2400"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1303800" y="1284525"/>
            <a:ext cx="7030500" cy="3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Previous unique utilizations of SNA: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Detecting and </a:t>
            </a:r>
            <a:r>
              <a:rPr lang="en" sz="1800"/>
              <a:t>disintegrating</a:t>
            </a:r>
            <a:r>
              <a:rPr lang="en" sz="1800"/>
              <a:t> criminal social networks</a:t>
            </a:r>
            <a:r>
              <a:rPr lang="en" sz="1800"/>
              <a:t>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Terrorist Activity (Anggraini et al., 2015)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Money Laundering (Dreżewski, et al., 2015) 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Studying the impact interpersonal football team relationships on game performance</a:t>
            </a:r>
            <a:r>
              <a:rPr lang="en" sz="1800"/>
              <a:t> (Trequattrini, et al., 2015)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This paper focuses on </a:t>
            </a:r>
            <a:r>
              <a:rPr b="1" lang="en" sz="1800"/>
              <a:t>genre prediction</a:t>
            </a:r>
            <a:r>
              <a:rPr lang="en" sz="1800"/>
              <a:t> using SNA. Because this </a:t>
            </a:r>
            <a:r>
              <a:rPr lang="en" sz="1800"/>
              <a:t>method does not rely on the specific language of the play, it can be scaled extensively</a:t>
            </a:r>
            <a:r>
              <a:rPr lang="en" sz="1800"/>
              <a:t>         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_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778125"/>
            <a:ext cx="70305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Motivation:</a:t>
            </a:r>
            <a:endParaRPr sz="2400"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284525"/>
            <a:ext cx="70305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“...explore correlations between the mathematical properties of the social networks of plays and the plays’ dramatic genre...”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Utilize social network theory as a method of feature extraction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Study the importance of these features by testing their predictive power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778125"/>
            <a:ext cx="70305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Social Network Graphs of Shakespearean Plays</a:t>
            </a:r>
            <a:endParaRPr sz="2400"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676413" y="4267950"/>
            <a:ext cx="21156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Comedy of Errors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96" y="1525100"/>
            <a:ext cx="3064751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6458563" y="4267950"/>
            <a:ext cx="21156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Henry V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/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1775" y="1642100"/>
            <a:ext cx="2860451" cy="249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 rotWithShape="1">
          <a:blip r:embed="rId5">
            <a:alphaModFix/>
          </a:blip>
          <a:srcRect b="0" l="6771" r="6641" t="0"/>
          <a:stretch/>
        </p:blipFill>
        <p:spPr>
          <a:xfrm>
            <a:off x="199375" y="1392100"/>
            <a:ext cx="2924176" cy="2875849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7"/>
          <p:cNvSpPr txBox="1"/>
          <p:nvPr>
            <p:ph idx="1" type="body"/>
          </p:nvPr>
        </p:nvSpPr>
        <p:spPr>
          <a:xfrm>
            <a:off x="3514188" y="4267950"/>
            <a:ext cx="21156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Hamlet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1303800" y="778125"/>
            <a:ext cx="70305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Social Network Graphs of Shakespearean Plays</a:t>
            </a:r>
            <a:endParaRPr sz="2400"/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96" y="1525100"/>
            <a:ext cx="3064751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1775" y="1642100"/>
            <a:ext cx="2860451" cy="249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8"/>
          <p:cNvPicPr preferRelativeResize="0"/>
          <p:nvPr/>
        </p:nvPicPr>
        <p:blipFill rotWithShape="1">
          <a:blip r:embed="rId5">
            <a:alphaModFix/>
          </a:blip>
          <a:srcRect b="0" l="6771" r="6641" t="0"/>
          <a:stretch/>
        </p:blipFill>
        <p:spPr>
          <a:xfrm>
            <a:off x="199375" y="1392100"/>
            <a:ext cx="2924176" cy="2875849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8"/>
          <p:cNvSpPr txBox="1"/>
          <p:nvPr>
            <p:ph idx="1" type="body"/>
          </p:nvPr>
        </p:nvSpPr>
        <p:spPr>
          <a:xfrm>
            <a:off x="546513" y="2552738"/>
            <a:ext cx="2115600" cy="447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Comedy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320" name="Google Shape;320;p18"/>
          <p:cNvSpPr txBox="1"/>
          <p:nvPr>
            <p:ph idx="1" type="body"/>
          </p:nvPr>
        </p:nvSpPr>
        <p:spPr>
          <a:xfrm>
            <a:off x="3495963" y="2552738"/>
            <a:ext cx="2115600" cy="447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Tragedy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321" name="Google Shape;321;p18"/>
          <p:cNvSpPr txBox="1"/>
          <p:nvPr>
            <p:ph idx="1" type="body"/>
          </p:nvPr>
        </p:nvSpPr>
        <p:spPr>
          <a:xfrm>
            <a:off x="6481863" y="2606513"/>
            <a:ext cx="2115600" cy="447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History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322" name="Google Shape;322;p18"/>
          <p:cNvSpPr txBox="1"/>
          <p:nvPr>
            <p:ph idx="1" type="body"/>
          </p:nvPr>
        </p:nvSpPr>
        <p:spPr>
          <a:xfrm>
            <a:off x="676413" y="4267950"/>
            <a:ext cx="21156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Comedy of Errors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323" name="Google Shape;323;p18"/>
          <p:cNvSpPr txBox="1"/>
          <p:nvPr>
            <p:ph idx="1" type="body"/>
          </p:nvPr>
        </p:nvSpPr>
        <p:spPr>
          <a:xfrm>
            <a:off x="6458563" y="4267950"/>
            <a:ext cx="21156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Henry V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324" name="Google Shape;324;p18"/>
          <p:cNvSpPr txBox="1"/>
          <p:nvPr>
            <p:ph idx="1" type="body"/>
          </p:nvPr>
        </p:nvSpPr>
        <p:spPr>
          <a:xfrm>
            <a:off x="3514188" y="4267950"/>
            <a:ext cx="21156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Hamlet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"/>
          <p:cNvSpPr txBox="1"/>
          <p:nvPr>
            <p:ph type="title"/>
          </p:nvPr>
        </p:nvSpPr>
        <p:spPr>
          <a:xfrm>
            <a:off x="1303800" y="778125"/>
            <a:ext cx="70305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Social Network Graphs of Shakespearean Plays</a:t>
            </a:r>
            <a:endParaRPr sz="2400"/>
          </a:p>
        </p:txBody>
      </p:sp>
      <p:sp>
        <p:nvSpPr>
          <p:cNvPr id="330" name="Google Shape;330;p19"/>
          <p:cNvSpPr txBox="1"/>
          <p:nvPr>
            <p:ph idx="1" type="body"/>
          </p:nvPr>
        </p:nvSpPr>
        <p:spPr>
          <a:xfrm>
            <a:off x="676425" y="4267950"/>
            <a:ext cx="78675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Additionally, this study hoped to analyze Shakespeare’s disputed plays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331" name="Google Shape;3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96" y="1525100"/>
            <a:ext cx="3064751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1775" y="1642100"/>
            <a:ext cx="2860451" cy="249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9"/>
          <p:cNvPicPr preferRelativeResize="0"/>
          <p:nvPr/>
        </p:nvPicPr>
        <p:blipFill rotWithShape="1">
          <a:blip r:embed="rId5">
            <a:alphaModFix/>
          </a:blip>
          <a:srcRect b="0" l="6771" r="6641" t="0"/>
          <a:stretch/>
        </p:blipFill>
        <p:spPr>
          <a:xfrm>
            <a:off x="199375" y="1392100"/>
            <a:ext cx="2924176" cy="287584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9"/>
          <p:cNvSpPr txBox="1"/>
          <p:nvPr>
            <p:ph idx="1" type="body"/>
          </p:nvPr>
        </p:nvSpPr>
        <p:spPr>
          <a:xfrm>
            <a:off x="546513" y="2552738"/>
            <a:ext cx="2115600" cy="447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Comedy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335" name="Google Shape;335;p19"/>
          <p:cNvSpPr txBox="1"/>
          <p:nvPr>
            <p:ph idx="1" type="body"/>
          </p:nvPr>
        </p:nvSpPr>
        <p:spPr>
          <a:xfrm>
            <a:off x="3495963" y="2552738"/>
            <a:ext cx="2115600" cy="447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Tragedy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6481863" y="2606513"/>
            <a:ext cx="2115600" cy="447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History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"/>
          <p:cNvSpPr txBox="1"/>
          <p:nvPr>
            <p:ph type="title"/>
          </p:nvPr>
        </p:nvSpPr>
        <p:spPr>
          <a:xfrm>
            <a:off x="1303800" y="778125"/>
            <a:ext cx="70305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Preprocessing</a:t>
            </a:r>
            <a:r>
              <a:rPr lang="en" sz="2400"/>
              <a:t>:</a:t>
            </a:r>
            <a:endParaRPr sz="2400"/>
          </a:p>
        </p:txBody>
      </p:sp>
      <p:sp>
        <p:nvSpPr>
          <p:cNvPr id="342" name="Google Shape;342;p20"/>
          <p:cNvSpPr txBox="1"/>
          <p:nvPr>
            <p:ph idx="1" type="body"/>
          </p:nvPr>
        </p:nvSpPr>
        <p:spPr>
          <a:xfrm>
            <a:off x="1303800" y="1284525"/>
            <a:ext cx="7030500" cy="3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TEI-encoded XML formatted Shakespearean plays were downloaded from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eXistdb Showcases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43" name="Google Shape;3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450" y="2180125"/>
            <a:ext cx="3524250" cy="217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0"/>
          <p:cNvSpPr txBox="1"/>
          <p:nvPr/>
        </p:nvSpPr>
        <p:spPr>
          <a:xfrm>
            <a:off x="4076700" y="2203930"/>
            <a:ext cx="4419300" cy="21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Extracted data to “Character” Java object: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Scenes acted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Number of lines spoken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Number of words spoken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Scene information to map other information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/>
          <p:nvPr>
            <p:ph type="title"/>
          </p:nvPr>
        </p:nvSpPr>
        <p:spPr>
          <a:xfrm>
            <a:off x="1303800" y="778125"/>
            <a:ext cx="70305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Resulting graphs</a:t>
            </a:r>
            <a:r>
              <a:rPr lang="en" sz="2400"/>
              <a:t>:</a:t>
            </a:r>
            <a:endParaRPr sz="2400"/>
          </a:p>
        </p:txBody>
      </p:sp>
      <p:sp>
        <p:nvSpPr>
          <p:cNvPr id="350" name="Google Shape;350;p21"/>
          <p:cNvSpPr txBox="1"/>
          <p:nvPr>
            <p:ph idx="1" type="body"/>
          </p:nvPr>
        </p:nvSpPr>
        <p:spPr>
          <a:xfrm>
            <a:off x="1303800" y="1284525"/>
            <a:ext cx="70305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Social network graphs in addition to many social network metrics were calculated using </a:t>
            </a:r>
            <a:r>
              <a:rPr b="1" lang="en" sz="1800"/>
              <a:t>Gephi</a:t>
            </a:r>
            <a:r>
              <a:rPr lang="en" sz="1800"/>
              <a:t>. All developed graphs are </a:t>
            </a:r>
            <a:r>
              <a:rPr lang="en" sz="1800"/>
              <a:t>available</a:t>
            </a:r>
            <a:r>
              <a:rPr lang="en" sz="1800"/>
              <a:t> on the UARK CSCE website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 sz="1800"/>
              <a:t>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51" name="Google Shape;351;p21"/>
          <p:cNvPicPr preferRelativeResize="0"/>
          <p:nvPr/>
        </p:nvPicPr>
        <p:blipFill rotWithShape="1">
          <a:blip r:embed="rId4">
            <a:alphaModFix/>
          </a:blip>
          <a:srcRect b="8010" l="3438" r="7028" t="14888"/>
          <a:stretch/>
        </p:blipFill>
        <p:spPr>
          <a:xfrm>
            <a:off x="1981200" y="2421625"/>
            <a:ext cx="5181600" cy="25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