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7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97936-EED5-48AA-AE26-5E4E86E2790F}" type="datetimeFigureOut">
              <a:rPr lang="nl-NL" smtClean="0"/>
              <a:t>14-7-2016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D8BC3-1BB2-4FEE-BF86-82B22ABF75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7876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D8BC3-1BB2-4FEE-BF86-82B22ABF759F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9733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D8BC3-1BB2-4FEE-BF86-82B22ABF759F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2056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D8BC3-1BB2-4FEE-BF86-82B22ABF759F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7844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D8BC3-1BB2-4FEE-BF86-82B22ABF759F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6034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D8BC3-1BB2-4FEE-BF86-82B22ABF759F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3391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D8BC3-1BB2-4FEE-BF86-82B22ABF759F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1429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F436-A7F9-43DB-8D4B-A415A0F35897}" type="datetimeFigureOut">
              <a:rPr lang="nl-NL" smtClean="0"/>
              <a:t>14-7-2016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A205-9458-43A7-B391-ED422AD28F5B}" type="slidenum">
              <a:rPr lang="nl-NL" smtClean="0"/>
              <a:t>‹#›</a:t>
            </a:fld>
            <a:endParaRPr lang="nl-NL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466" y="0"/>
            <a:ext cx="7825067" cy="262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13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F436-A7F9-43DB-8D4B-A415A0F35897}" type="datetimeFigureOut">
              <a:rPr lang="nl-NL" smtClean="0"/>
              <a:t>14-7-2016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A205-9458-43A7-B391-ED422AD28F5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530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F436-A7F9-43DB-8D4B-A415A0F35897}" type="datetimeFigureOut">
              <a:rPr lang="nl-NL" smtClean="0"/>
              <a:t>14-7-2016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A205-9458-43A7-B391-ED422AD28F5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245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F436-A7F9-43DB-8D4B-A415A0F35897}" type="datetimeFigureOut">
              <a:rPr lang="nl-NL" smtClean="0"/>
              <a:t>14-7-2016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A205-9458-43A7-B391-ED422AD28F5B}" type="slidenum">
              <a:rPr lang="nl-NL" smtClean="0"/>
              <a:t>‹#›</a:t>
            </a:fld>
            <a:endParaRPr lang="nl-NL"/>
          </a:p>
        </p:txBody>
      </p:sp>
      <p:sp>
        <p:nvSpPr>
          <p:cNvPr id="7" name="Rectangle 6"/>
          <p:cNvSpPr/>
          <p:nvPr userDrawn="1"/>
        </p:nvSpPr>
        <p:spPr>
          <a:xfrm>
            <a:off x="0" y="1467644"/>
            <a:ext cx="12192000" cy="152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833" y="6257505"/>
            <a:ext cx="1413933" cy="47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62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F436-A7F9-43DB-8D4B-A415A0F35897}" type="datetimeFigureOut">
              <a:rPr lang="nl-NL" smtClean="0"/>
              <a:t>14-7-2016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A205-9458-43A7-B391-ED422AD28F5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795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F436-A7F9-43DB-8D4B-A415A0F35897}" type="datetimeFigureOut">
              <a:rPr lang="nl-NL" smtClean="0"/>
              <a:t>14-7-2016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A205-9458-43A7-B391-ED422AD28F5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10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F436-A7F9-43DB-8D4B-A415A0F35897}" type="datetimeFigureOut">
              <a:rPr lang="nl-NL" smtClean="0"/>
              <a:t>14-7-2016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A205-9458-43A7-B391-ED422AD28F5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576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F436-A7F9-43DB-8D4B-A415A0F35897}" type="datetimeFigureOut">
              <a:rPr lang="nl-NL" smtClean="0"/>
              <a:t>14-7-2016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A205-9458-43A7-B391-ED422AD28F5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865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F436-A7F9-43DB-8D4B-A415A0F35897}" type="datetimeFigureOut">
              <a:rPr lang="nl-NL" smtClean="0"/>
              <a:t>14-7-2016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A205-9458-43A7-B391-ED422AD28F5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216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F436-A7F9-43DB-8D4B-A415A0F35897}" type="datetimeFigureOut">
              <a:rPr lang="nl-NL" smtClean="0"/>
              <a:t>14-7-2016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A205-9458-43A7-B391-ED422AD28F5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630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F436-A7F9-43DB-8D4B-A415A0F35897}" type="datetimeFigureOut">
              <a:rPr lang="nl-NL" smtClean="0"/>
              <a:t>14-7-2016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A205-9458-43A7-B391-ED422AD28F5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459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EF436-A7F9-43DB-8D4B-A415A0F35897}" type="datetimeFigureOut">
              <a:rPr lang="nl-NL" smtClean="0"/>
              <a:t>14-7-2016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8A205-9458-43A7-B391-ED422AD28F5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399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7545" y="3715965"/>
            <a:ext cx="6896911" cy="1200329"/>
          </a:xfrm>
          <a:prstGeom prst="rect">
            <a:avLst/>
          </a:prstGeom>
          <a:solidFill>
            <a:schemeClr val="bg1"/>
          </a:solidFill>
          <a:ln w="15875">
            <a:solidFill>
              <a:srgbClr val="0F75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99,7% </a:t>
            </a:r>
            <a:r>
              <a:rPr lang="en-US" sz="2400" b="1" dirty="0" smtClean="0"/>
              <a:t>van </a:t>
            </a:r>
            <a:r>
              <a:rPr lang="en-US" sz="2400" b="1" dirty="0" err="1" smtClean="0"/>
              <a:t>alle</a:t>
            </a:r>
            <a:r>
              <a:rPr lang="en-US" sz="2400" b="1" dirty="0" smtClean="0"/>
              <a:t> spam-</a:t>
            </a:r>
            <a:r>
              <a:rPr lang="en-US" sz="2400" b="1" dirty="0" err="1" smtClean="0"/>
              <a:t>berichten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effectief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tegengehouden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worden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m.b.v</a:t>
            </a:r>
            <a:r>
              <a:rPr lang="en-US" sz="2400" b="1" dirty="0" smtClean="0"/>
              <a:t>. Machine </a:t>
            </a:r>
            <a:r>
              <a:rPr lang="en-US" sz="2400" b="1" dirty="0" smtClean="0"/>
              <a:t>Learning*</a:t>
            </a:r>
            <a:endParaRPr lang="nl-NL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647545" y="5847929"/>
            <a:ext cx="298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 </a:t>
            </a:r>
            <a:r>
              <a:rPr lang="en-US" dirty="0" err="1" smtClean="0"/>
              <a:t>juli</a:t>
            </a:r>
            <a:r>
              <a:rPr lang="en-US" dirty="0" smtClean="0"/>
              <a:t> </a:t>
            </a:r>
            <a:r>
              <a:rPr lang="en-US" dirty="0" smtClean="0"/>
              <a:t>2016</a:t>
            </a:r>
            <a:endParaRPr lang="en-US" dirty="0" smtClean="0"/>
          </a:p>
          <a:p>
            <a:r>
              <a:rPr lang="en-US" dirty="0" smtClean="0"/>
              <a:t>Sander van den Oord</a:t>
            </a:r>
            <a:endParaRPr lang="nl-NL" dirty="0"/>
          </a:p>
        </p:txBody>
      </p:sp>
      <p:sp>
        <p:nvSpPr>
          <p:cNvPr id="3" name="TextBox 2"/>
          <p:cNvSpPr txBox="1"/>
          <p:nvPr/>
        </p:nvSpPr>
        <p:spPr>
          <a:xfrm>
            <a:off x="2647545" y="4947074"/>
            <a:ext cx="5354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</a:t>
            </a:r>
            <a:r>
              <a:rPr lang="en-US" sz="1400" dirty="0" err="1" smtClean="0"/>
              <a:t>voor</a:t>
            </a:r>
            <a:r>
              <a:rPr lang="en-US" sz="1400" dirty="0" smtClean="0"/>
              <a:t> </a:t>
            </a:r>
            <a:r>
              <a:rPr lang="en-US" sz="1400" dirty="0"/>
              <a:t>wat </a:t>
            </a:r>
            <a:r>
              <a:rPr lang="en-US" sz="1400" dirty="0" err="1"/>
              <a:t>betreft</a:t>
            </a:r>
            <a:r>
              <a:rPr lang="en-US" sz="1400" dirty="0"/>
              <a:t> </a:t>
            </a:r>
            <a:r>
              <a:rPr lang="en-US" sz="1400" dirty="0" smtClean="0"/>
              <a:t>de Enron dataset</a:t>
            </a:r>
            <a:r>
              <a:rPr lang="en-US" sz="1400" dirty="0"/>
              <a:t> 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46944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0584" y="2236250"/>
            <a:ext cx="6243654" cy="4524315"/>
          </a:xfrm>
          <a:prstGeom prst="rect">
            <a:avLst/>
          </a:prstGeom>
          <a:noFill/>
          <a:ln>
            <a:solidFill>
              <a:srgbClr val="0F75BD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Meer </a:t>
            </a:r>
            <a:r>
              <a:rPr lang="en-US" dirty="0" err="1" smtClean="0"/>
              <a:t>dan</a:t>
            </a:r>
            <a:r>
              <a:rPr lang="en-US" dirty="0" smtClean="0"/>
              <a:t> 50% van de e-mails die </a:t>
            </a:r>
            <a:r>
              <a:rPr lang="en-US" dirty="0" err="1" smtClean="0"/>
              <a:t>wereldwijd</a:t>
            </a:r>
            <a:r>
              <a:rPr lang="en-US" dirty="0" smtClean="0"/>
              <a:t> </a:t>
            </a:r>
            <a:r>
              <a:rPr lang="en-US" dirty="0" err="1" smtClean="0"/>
              <a:t>verzonden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, is spam.</a:t>
            </a:r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Elke spam e-mail die in de inbox </a:t>
            </a:r>
            <a:r>
              <a:rPr lang="en-US" dirty="0" err="1" smtClean="0"/>
              <a:t>terecht</a:t>
            </a:r>
            <a:r>
              <a:rPr lang="en-US" dirty="0" smtClean="0"/>
              <a:t> </a:t>
            </a:r>
            <a:r>
              <a:rPr lang="en-US" dirty="0" err="1" smtClean="0"/>
              <a:t>komt</a:t>
            </a:r>
            <a:r>
              <a:rPr lang="en-US" dirty="0" smtClean="0"/>
              <a:t>, </a:t>
            </a:r>
            <a:r>
              <a:rPr lang="en-US" dirty="0" err="1" smtClean="0"/>
              <a:t>wordt</a:t>
            </a:r>
            <a:r>
              <a:rPr lang="en-US" dirty="0" smtClean="0"/>
              <a:t> door de </a:t>
            </a:r>
            <a:r>
              <a:rPr lang="en-US" dirty="0" err="1" smtClean="0"/>
              <a:t>gebruiker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zeer</a:t>
            </a:r>
            <a:r>
              <a:rPr lang="en-US" dirty="0" smtClean="0"/>
              <a:t> </a:t>
            </a:r>
            <a:r>
              <a:rPr lang="en-US" dirty="0" err="1" smtClean="0"/>
              <a:t>vervelend</a:t>
            </a:r>
            <a:r>
              <a:rPr lang="en-US" dirty="0" smtClean="0"/>
              <a:t> </a:t>
            </a:r>
            <a:r>
              <a:rPr lang="en-US" dirty="0" err="1" smtClean="0"/>
              <a:t>ervaren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Tegelijkertijd</a:t>
            </a:r>
            <a:r>
              <a:rPr lang="en-US" dirty="0" smtClean="0"/>
              <a:t> </a:t>
            </a:r>
            <a:r>
              <a:rPr lang="en-US" dirty="0" err="1" smtClean="0"/>
              <a:t>moeten</a:t>
            </a:r>
            <a:r>
              <a:rPr lang="en-US" dirty="0" smtClean="0"/>
              <a:t> </a:t>
            </a:r>
            <a:r>
              <a:rPr lang="en-US" dirty="0" err="1" smtClean="0"/>
              <a:t>reguliere</a:t>
            </a:r>
            <a:r>
              <a:rPr lang="en-US" dirty="0" smtClean="0"/>
              <a:t> e-mails in de </a:t>
            </a:r>
            <a:r>
              <a:rPr lang="en-US" dirty="0" err="1" smtClean="0"/>
              <a:t>gewone</a:t>
            </a:r>
            <a:r>
              <a:rPr lang="en-US" dirty="0" smtClean="0"/>
              <a:t> inbox </a:t>
            </a:r>
            <a:r>
              <a:rPr lang="en-US" dirty="0" err="1" smtClean="0"/>
              <a:t>terechtkomen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in de junk-mail folder</a:t>
            </a:r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De </a:t>
            </a:r>
            <a:r>
              <a:rPr lang="en-US" dirty="0" err="1" smtClean="0"/>
              <a:t>vraag</a:t>
            </a:r>
            <a:r>
              <a:rPr lang="en-US" dirty="0" smtClean="0"/>
              <a:t> is </a:t>
            </a:r>
            <a:r>
              <a:rPr lang="en-US" dirty="0" err="1" smtClean="0"/>
              <a:t>dus</a:t>
            </a:r>
            <a:r>
              <a:rPr lang="en-US" dirty="0" smtClean="0"/>
              <a:t>: </a:t>
            </a:r>
          </a:p>
          <a:p>
            <a:pPr marL="263525" indent="-263525"/>
            <a:r>
              <a:rPr lang="en-US" dirty="0" smtClean="0"/>
              <a:t>	Hoe </a:t>
            </a:r>
            <a:r>
              <a:rPr lang="en-US" dirty="0" err="1" smtClean="0"/>
              <a:t>kan</a:t>
            </a:r>
            <a:r>
              <a:rPr lang="en-US" dirty="0" smtClean="0"/>
              <a:t> Machine Learning </a:t>
            </a:r>
            <a:r>
              <a:rPr lang="en-US" dirty="0" err="1" smtClean="0"/>
              <a:t>hierbij</a:t>
            </a:r>
            <a:r>
              <a:rPr lang="en-US" dirty="0" smtClean="0"/>
              <a:t> </a:t>
            </a:r>
            <a:r>
              <a:rPr lang="en-US" dirty="0" err="1" smtClean="0"/>
              <a:t>helpen</a:t>
            </a:r>
            <a:r>
              <a:rPr lang="en-US" dirty="0" smtClean="0"/>
              <a:t>? Welk </a:t>
            </a:r>
            <a:r>
              <a:rPr lang="en-US" dirty="0" err="1" smtClean="0"/>
              <a:t>algoritme</a:t>
            </a:r>
            <a:r>
              <a:rPr lang="en-US" dirty="0" smtClean="0"/>
              <a:t> is </a:t>
            </a:r>
            <a:r>
              <a:rPr lang="en-US" dirty="0" err="1" smtClean="0"/>
              <a:t>effectief</a:t>
            </a:r>
            <a:r>
              <a:rPr lang="en-US" dirty="0" smtClean="0"/>
              <a:t>  in het </a:t>
            </a:r>
            <a:r>
              <a:rPr lang="en-US" dirty="0" err="1" smtClean="0"/>
              <a:t>tegenhouden</a:t>
            </a:r>
            <a:r>
              <a:rPr lang="en-US" dirty="0" smtClean="0"/>
              <a:t> van spam?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584" y="182880"/>
            <a:ext cx="11987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Hoe </a:t>
            </a:r>
            <a:r>
              <a:rPr lang="en-US" sz="2800" dirty="0" err="1" smtClean="0"/>
              <a:t>kan</a:t>
            </a:r>
            <a:r>
              <a:rPr lang="en-US" sz="2800" dirty="0" smtClean="0"/>
              <a:t> Machine Learning </a:t>
            </a:r>
            <a:r>
              <a:rPr lang="en-US" sz="2800" dirty="0" err="1" smtClean="0"/>
              <a:t>helpen</a:t>
            </a:r>
            <a:r>
              <a:rPr lang="en-US" sz="2800" dirty="0" smtClean="0"/>
              <a:t> </a:t>
            </a:r>
            <a:r>
              <a:rPr lang="en-US" sz="2800" dirty="0" err="1" smtClean="0"/>
              <a:t>bij</a:t>
            </a:r>
            <a:r>
              <a:rPr lang="en-US" sz="2800" dirty="0" smtClean="0"/>
              <a:t> het </a:t>
            </a:r>
            <a:r>
              <a:rPr lang="en-US" sz="2800" dirty="0" err="1" smtClean="0"/>
              <a:t>effectief</a:t>
            </a:r>
            <a:r>
              <a:rPr lang="en-US" sz="2800" dirty="0" smtClean="0"/>
              <a:t> </a:t>
            </a:r>
            <a:r>
              <a:rPr lang="en-US" sz="2800" dirty="0" err="1" smtClean="0"/>
              <a:t>tegenhouden</a:t>
            </a:r>
            <a:r>
              <a:rPr lang="en-US" sz="2800" dirty="0" smtClean="0"/>
              <a:t> van spam e-mails?</a:t>
            </a:r>
            <a:endParaRPr lang="nl-NL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089" y="2241741"/>
            <a:ext cx="5074920" cy="329260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36174" y="1928473"/>
            <a:ext cx="5260753" cy="307777"/>
          </a:xfrm>
          <a:prstGeom prst="rect">
            <a:avLst/>
          </a:prstGeom>
          <a:solidFill>
            <a:srgbClr val="0F75BD"/>
          </a:solidFill>
          <a:ln>
            <a:solidFill>
              <a:srgbClr val="0F75BD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% van </a:t>
            </a:r>
            <a:r>
              <a:rPr lang="en-US" sz="1400" dirty="0" err="1" smtClean="0">
                <a:solidFill>
                  <a:schemeClr val="bg1"/>
                </a:solidFill>
              </a:rPr>
              <a:t>verzonden</a:t>
            </a:r>
            <a:r>
              <a:rPr lang="en-US" sz="1400" dirty="0" smtClean="0">
                <a:solidFill>
                  <a:schemeClr val="bg1"/>
                </a:solidFill>
              </a:rPr>
              <a:t> e-mails </a:t>
            </a:r>
            <a:r>
              <a:rPr lang="en-US" sz="1400" dirty="0" err="1" smtClean="0">
                <a:solidFill>
                  <a:schemeClr val="bg1"/>
                </a:solidFill>
              </a:rPr>
              <a:t>dat</a:t>
            </a:r>
            <a:r>
              <a:rPr lang="en-US" sz="1400" dirty="0" smtClean="0">
                <a:solidFill>
                  <a:schemeClr val="bg1"/>
                </a:solidFill>
              </a:rPr>
              <a:t> spam is (per </a:t>
            </a:r>
            <a:r>
              <a:rPr lang="en-US" sz="1400" dirty="0" err="1" smtClean="0">
                <a:solidFill>
                  <a:schemeClr val="bg1"/>
                </a:solidFill>
              </a:rPr>
              <a:t>maand</a:t>
            </a:r>
            <a:r>
              <a:rPr lang="en-US" sz="1400" dirty="0" smtClean="0">
                <a:solidFill>
                  <a:schemeClr val="bg1"/>
                </a:solidFill>
              </a:rPr>
              <a:t>)</a:t>
            </a:r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36174" y="2204930"/>
            <a:ext cx="5260753" cy="3366224"/>
          </a:xfrm>
          <a:prstGeom prst="rect">
            <a:avLst/>
          </a:prstGeom>
          <a:noFill/>
          <a:ln>
            <a:solidFill>
              <a:srgbClr val="0F75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xtBox 15"/>
          <p:cNvSpPr txBox="1"/>
          <p:nvPr/>
        </p:nvSpPr>
        <p:spPr>
          <a:xfrm>
            <a:off x="6690452" y="5593784"/>
            <a:ext cx="5352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Bron</a:t>
            </a:r>
            <a:r>
              <a:rPr lang="en-US" sz="1000" dirty="0" smtClean="0"/>
              <a:t>: http://www.statista.com/statistics/420391/spam-email-traffic-share/</a:t>
            </a:r>
            <a:endParaRPr lang="nl-NL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100583" y="1928473"/>
            <a:ext cx="6243655" cy="307777"/>
          </a:xfrm>
          <a:prstGeom prst="rect">
            <a:avLst/>
          </a:prstGeom>
          <a:solidFill>
            <a:srgbClr val="0F75BD"/>
          </a:solidFill>
          <a:ln>
            <a:solidFill>
              <a:srgbClr val="0F75BD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Kader van de data science </a:t>
            </a:r>
            <a:r>
              <a:rPr lang="en-US" sz="1400" dirty="0" err="1" smtClean="0">
                <a:solidFill>
                  <a:schemeClr val="bg1"/>
                </a:solidFill>
              </a:rPr>
              <a:t>opdracht</a:t>
            </a:r>
            <a:endParaRPr lang="nl-N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69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0584" y="394380"/>
            <a:ext cx="1198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Stappen</a:t>
            </a:r>
            <a:r>
              <a:rPr lang="en-US" sz="2800" dirty="0" err="1" smtClean="0"/>
              <a:t>plan</a:t>
            </a:r>
            <a:r>
              <a:rPr lang="en-US" sz="2800" dirty="0" smtClean="0"/>
              <a:t> (=</a:t>
            </a:r>
            <a:r>
              <a:rPr lang="en-US" sz="2800" dirty="0"/>
              <a:t> </a:t>
            </a:r>
            <a:r>
              <a:rPr lang="en-US" sz="2800" dirty="0" smtClean="0"/>
              <a:t>pipeline) </a:t>
            </a:r>
            <a:r>
              <a:rPr lang="en-US" sz="2800" dirty="0" err="1" smtClean="0"/>
              <a:t>voor</a:t>
            </a:r>
            <a:r>
              <a:rPr lang="en-US" sz="2800" dirty="0" smtClean="0"/>
              <a:t> het </a:t>
            </a:r>
            <a:r>
              <a:rPr lang="en-US" sz="2800" dirty="0" err="1" smtClean="0"/>
              <a:t>bouwen</a:t>
            </a:r>
            <a:r>
              <a:rPr lang="en-US" sz="2800" dirty="0" smtClean="0"/>
              <a:t> van </a:t>
            </a:r>
            <a:r>
              <a:rPr lang="en-US" sz="2800" dirty="0" smtClean="0"/>
              <a:t>Spam detection</a:t>
            </a:r>
            <a:endParaRPr lang="nl-NL" sz="2800" dirty="0"/>
          </a:p>
        </p:txBody>
      </p:sp>
      <p:sp>
        <p:nvSpPr>
          <p:cNvPr id="2" name="Rectangle 1"/>
          <p:cNvSpPr/>
          <p:nvPr/>
        </p:nvSpPr>
        <p:spPr>
          <a:xfrm>
            <a:off x="162414" y="3955478"/>
            <a:ext cx="1558535" cy="1168924"/>
          </a:xfrm>
          <a:prstGeom prst="rect">
            <a:avLst/>
          </a:prstGeom>
          <a:solidFill>
            <a:srgbClr val="0F75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Inlezen</a:t>
            </a:r>
            <a:r>
              <a:rPr lang="en-US" dirty="0" smtClean="0"/>
              <a:t> spam data</a:t>
            </a:r>
            <a:endParaRPr lang="nl-NL" dirty="0"/>
          </a:p>
        </p:txBody>
      </p:sp>
      <p:sp>
        <p:nvSpPr>
          <p:cNvPr id="23" name="Rectangle 22"/>
          <p:cNvSpPr/>
          <p:nvPr/>
        </p:nvSpPr>
        <p:spPr>
          <a:xfrm>
            <a:off x="2228627" y="3955478"/>
            <a:ext cx="1558535" cy="1168924"/>
          </a:xfrm>
          <a:prstGeom prst="rect">
            <a:avLst/>
          </a:prstGeom>
          <a:solidFill>
            <a:srgbClr val="0F75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Opschonen</a:t>
            </a:r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4306024" y="3955478"/>
            <a:ext cx="1558535" cy="1168924"/>
          </a:xfrm>
          <a:prstGeom prst="rect">
            <a:avLst/>
          </a:prstGeom>
          <a:solidFill>
            <a:srgbClr val="0F75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testset</a:t>
            </a:r>
            <a:endParaRPr lang="en-US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10527031" y="3891602"/>
            <a:ext cx="1558535" cy="1168924"/>
          </a:xfrm>
          <a:prstGeom prst="rect">
            <a:avLst/>
          </a:prstGeom>
          <a:solidFill>
            <a:srgbClr val="0F75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Modelkeuze</a:t>
            </a:r>
            <a:endParaRPr lang="en-US" dirty="0" smtClean="0"/>
          </a:p>
        </p:txBody>
      </p:sp>
      <p:sp>
        <p:nvSpPr>
          <p:cNvPr id="3" name="Isosceles Triangle 2"/>
          <p:cNvSpPr/>
          <p:nvPr/>
        </p:nvSpPr>
        <p:spPr>
          <a:xfrm rot="5400000">
            <a:off x="1423868" y="4421951"/>
            <a:ext cx="1041173" cy="235977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Isosceles Triangle 31"/>
          <p:cNvSpPr/>
          <p:nvPr/>
        </p:nvSpPr>
        <p:spPr>
          <a:xfrm rot="5400000">
            <a:off x="3490081" y="4421951"/>
            <a:ext cx="1041173" cy="235977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Isosceles Triangle 32"/>
          <p:cNvSpPr/>
          <p:nvPr/>
        </p:nvSpPr>
        <p:spPr>
          <a:xfrm rot="5400000">
            <a:off x="5567478" y="4421951"/>
            <a:ext cx="1041173" cy="235977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Isosceles Triangle 33"/>
          <p:cNvSpPr/>
          <p:nvPr/>
        </p:nvSpPr>
        <p:spPr>
          <a:xfrm rot="5400000">
            <a:off x="9737318" y="4358075"/>
            <a:ext cx="1041173" cy="235977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45" name="Group 44"/>
          <p:cNvGrpSpPr/>
          <p:nvPr/>
        </p:nvGrpSpPr>
        <p:grpSpPr>
          <a:xfrm>
            <a:off x="6383421" y="2327405"/>
            <a:ext cx="3646699" cy="4252504"/>
            <a:chOff x="6383421" y="1932496"/>
            <a:chExt cx="3646699" cy="4252504"/>
          </a:xfrm>
        </p:grpSpPr>
        <p:sp>
          <p:nvSpPr>
            <p:cNvPr id="26" name="Rectangle 25"/>
            <p:cNvSpPr/>
            <p:nvPr/>
          </p:nvSpPr>
          <p:spPr>
            <a:xfrm>
              <a:off x="6552594" y="2746998"/>
              <a:ext cx="1558535" cy="1168924"/>
            </a:xfrm>
            <a:prstGeom prst="rect">
              <a:avLst/>
            </a:prstGeom>
            <a:solidFill>
              <a:srgbClr val="0F75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Count </a:t>
              </a:r>
              <a:r>
                <a:rPr lang="en-US" dirty="0" err="1" smtClean="0"/>
                <a:t>Vectorizer</a:t>
              </a:r>
              <a:endParaRPr lang="en-US" dirty="0" smtClean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552594" y="4098829"/>
              <a:ext cx="1558535" cy="1168924"/>
            </a:xfrm>
            <a:prstGeom prst="rect">
              <a:avLst/>
            </a:prstGeom>
            <a:solidFill>
              <a:srgbClr val="0F75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TF-IDF</a:t>
              </a:r>
            </a:p>
            <a:p>
              <a:pPr algn="ctr"/>
              <a:r>
                <a:rPr lang="en-US" dirty="0" err="1" smtClean="0"/>
                <a:t>Vectorizer</a:t>
              </a:r>
              <a:endParaRPr lang="en-US" dirty="0" smtClean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320663" y="3560569"/>
              <a:ext cx="1558535" cy="1168924"/>
            </a:xfrm>
            <a:prstGeom prst="rect">
              <a:avLst/>
            </a:prstGeom>
            <a:solidFill>
              <a:srgbClr val="0F75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Multinomial Naïve Bayes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320663" y="2094923"/>
              <a:ext cx="1558535" cy="1168924"/>
            </a:xfrm>
            <a:prstGeom prst="rect">
              <a:avLst/>
            </a:prstGeom>
            <a:solidFill>
              <a:srgbClr val="0F75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Multinomial Naïve Bayes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320663" y="4905736"/>
              <a:ext cx="1558535" cy="1168924"/>
            </a:xfrm>
            <a:prstGeom prst="rect">
              <a:avLst/>
            </a:prstGeom>
            <a:solidFill>
              <a:srgbClr val="0F75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LinearSVC</a:t>
              </a:r>
              <a:endParaRPr lang="en-US" dirty="0" smtClean="0"/>
            </a:p>
          </p:txBody>
        </p:sp>
        <p:cxnSp>
          <p:nvCxnSpPr>
            <p:cNvPr id="5" name="Straight Arrow Connector 4"/>
            <p:cNvCxnSpPr>
              <a:stCxn id="26" idx="3"/>
              <a:endCxn id="29" idx="1"/>
            </p:cNvCxnSpPr>
            <p:nvPr/>
          </p:nvCxnSpPr>
          <p:spPr>
            <a:xfrm flipV="1">
              <a:off x="8111129" y="2679385"/>
              <a:ext cx="209534" cy="652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27" idx="3"/>
              <a:endCxn id="28" idx="1"/>
            </p:cNvCxnSpPr>
            <p:nvPr/>
          </p:nvCxnSpPr>
          <p:spPr>
            <a:xfrm flipV="1">
              <a:off x="8111129" y="4145031"/>
              <a:ext cx="209534" cy="538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7" idx="3"/>
              <a:endCxn id="30" idx="1"/>
            </p:cNvCxnSpPr>
            <p:nvPr/>
          </p:nvCxnSpPr>
          <p:spPr>
            <a:xfrm>
              <a:off x="8111129" y="4683291"/>
              <a:ext cx="209534" cy="8069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6383421" y="1932496"/>
              <a:ext cx="3646699" cy="4252504"/>
            </a:xfrm>
            <a:prstGeom prst="rect">
              <a:avLst/>
            </a:prstGeom>
            <a:noFill/>
            <a:ln>
              <a:solidFill>
                <a:srgbClr val="0F75B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6383421" y="2012475"/>
            <a:ext cx="3646699" cy="307777"/>
          </a:xfrm>
          <a:prstGeom prst="rect">
            <a:avLst/>
          </a:prstGeom>
          <a:solidFill>
            <a:srgbClr val="0F75BD"/>
          </a:solidFill>
          <a:ln>
            <a:solidFill>
              <a:srgbClr val="0F75BD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Feature </a:t>
            </a:r>
            <a:r>
              <a:rPr lang="en-US" sz="1400" dirty="0" err="1" smtClean="0">
                <a:solidFill>
                  <a:schemeClr val="bg1"/>
                </a:solidFill>
              </a:rPr>
              <a:t>extr</a:t>
            </a:r>
            <a:r>
              <a:rPr lang="en-US" sz="1400" dirty="0" smtClean="0">
                <a:solidFill>
                  <a:schemeClr val="bg1"/>
                </a:solidFill>
              </a:rPr>
              <a:t>. </a:t>
            </a:r>
            <a:r>
              <a:rPr lang="en-US" sz="1400" dirty="0" err="1" smtClean="0">
                <a:solidFill>
                  <a:schemeClr val="bg1"/>
                </a:solidFill>
              </a:rPr>
              <a:t>en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trainen</a:t>
            </a:r>
            <a:r>
              <a:rPr lang="en-US" sz="1400" dirty="0" smtClean="0">
                <a:solidFill>
                  <a:schemeClr val="bg1"/>
                </a:solidFill>
              </a:rPr>
              <a:t> van </a:t>
            </a:r>
            <a:r>
              <a:rPr lang="en-US" sz="1400" dirty="0" err="1" smtClean="0">
                <a:solidFill>
                  <a:schemeClr val="bg1"/>
                </a:solidFill>
              </a:rPr>
              <a:t>modellen</a:t>
            </a:r>
            <a:endParaRPr lang="nl-N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10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0584" y="479583"/>
            <a:ext cx="1198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Eerste</a:t>
            </a:r>
            <a:r>
              <a:rPr lang="en-US" sz="2800" dirty="0" smtClean="0"/>
              <a:t> </a:t>
            </a:r>
            <a:r>
              <a:rPr lang="en-US" sz="2800" dirty="0" err="1" smtClean="0"/>
              <a:t>stap</a:t>
            </a:r>
            <a:r>
              <a:rPr lang="en-US" sz="2800" dirty="0" smtClean="0"/>
              <a:t>: </a:t>
            </a:r>
            <a:r>
              <a:rPr lang="en-US" sz="2800" dirty="0" err="1" smtClean="0"/>
              <a:t>Inlezen</a:t>
            </a:r>
            <a:r>
              <a:rPr lang="en-US" sz="2800" dirty="0" smtClean="0"/>
              <a:t>, </a:t>
            </a:r>
            <a:r>
              <a:rPr lang="en-US" sz="2800" dirty="0" err="1" smtClean="0"/>
              <a:t>opschonen</a:t>
            </a:r>
            <a:r>
              <a:rPr lang="en-US" sz="2800" dirty="0" smtClean="0"/>
              <a:t>, </a:t>
            </a:r>
            <a:r>
              <a:rPr lang="en-US" sz="2800" dirty="0" err="1" smtClean="0"/>
              <a:t>en</a:t>
            </a:r>
            <a:r>
              <a:rPr lang="en-US" sz="2800" dirty="0" smtClean="0"/>
              <a:t> </a:t>
            </a:r>
            <a:r>
              <a:rPr lang="en-US" sz="2800" dirty="0" err="1" smtClean="0"/>
              <a:t>opdelen</a:t>
            </a:r>
            <a:r>
              <a:rPr lang="en-US" sz="2800" dirty="0" smtClean="0"/>
              <a:t> in train- </a:t>
            </a:r>
            <a:r>
              <a:rPr lang="en-US" sz="2800" dirty="0" err="1" smtClean="0"/>
              <a:t>en</a:t>
            </a:r>
            <a:r>
              <a:rPr lang="en-US" sz="2800" dirty="0" smtClean="0"/>
              <a:t> </a:t>
            </a:r>
            <a:r>
              <a:rPr lang="en-US" sz="2800" dirty="0" err="1" smtClean="0"/>
              <a:t>testset</a:t>
            </a:r>
            <a:r>
              <a:rPr lang="en-US" sz="2800" dirty="0" smtClean="0"/>
              <a:t> </a:t>
            </a:r>
            <a:endParaRPr lang="nl-NL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6119451" y="1807061"/>
            <a:ext cx="4499697" cy="307777"/>
          </a:xfrm>
          <a:prstGeom prst="rect">
            <a:avLst/>
          </a:prstGeom>
          <a:solidFill>
            <a:srgbClr val="0F75BD"/>
          </a:solidFill>
          <a:ln>
            <a:solidFill>
              <a:srgbClr val="0F75BD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Inlezen</a:t>
            </a:r>
            <a:r>
              <a:rPr lang="en-US" sz="1400" dirty="0" smtClean="0">
                <a:solidFill>
                  <a:schemeClr val="bg1"/>
                </a:solidFill>
              </a:rPr>
              <a:t>: 52.076 e-mails, </a:t>
            </a:r>
            <a:r>
              <a:rPr lang="en-US" sz="1400" dirty="0" err="1" smtClean="0">
                <a:solidFill>
                  <a:schemeClr val="bg1"/>
                </a:solidFill>
              </a:rPr>
              <a:t>waarvan</a:t>
            </a:r>
            <a:r>
              <a:rPr lang="en-US" sz="1400" dirty="0" smtClean="0">
                <a:solidFill>
                  <a:schemeClr val="bg1"/>
                </a:solidFill>
              </a:rPr>
              <a:t> 63% spam</a:t>
            </a:r>
            <a:endParaRPr lang="nl-NL" sz="14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401" y="2893522"/>
            <a:ext cx="1345049" cy="7303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956" y="3162750"/>
            <a:ext cx="1547679" cy="68179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381" y="2196434"/>
            <a:ext cx="1914890" cy="64515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274533" y="1807061"/>
            <a:ext cx="4499697" cy="307777"/>
          </a:xfrm>
          <a:prstGeom prst="rect">
            <a:avLst/>
          </a:prstGeom>
          <a:solidFill>
            <a:srgbClr val="0F75BD"/>
          </a:solidFill>
          <a:ln>
            <a:solidFill>
              <a:srgbClr val="0F75BD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Tooling: Python stack</a:t>
            </a:r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74533" y="2114838"/>
            <a:ext cx="4499697" cy="1882127"/>
          </a:xfrm>
          <a:prstGeom prst="rect">
            <a:avLst/>
          </a:prstGeom>
          <a:noFill/>
          <a:ln>
            <a:solidFill>
              <a:srgbClr val="0F75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589" y="2225366"/>
            <a:ext cx="937384" cy="93738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119451" y="2114838"/>
            <a:ext cx="4499697" cy="1882127"/>
          </a:xfrm>
          <a:prstGeom prst="rect">
            <a:avLst/>
          </a:prstGeom>
          <a:noFill/>
          <a:ln>
            <a:solidFill>
              <a:srgbClr val="0F75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74532" y="4304742"/>
            <a:ext cx="4499697" cy="307777"/>
          </a:xfrm>
          <a:prstGeom prst="rect">
            <a:avLst/>
          </a:prstGeom>
          <a:solidFill>
            <a:srgbClr val="0F75BD"/>
          </a:solidFill>
          <a:ln>
            <a:solidFill>
              <a:srgbClr val="0F75BD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Opschonen</a:t>
            </a:r>
            <a:r>
              <a:rPr lang="en-US" sz="1400" dirty="0" smtClean="0">
                <a:solidFill>
                  <a:schemeClr val="bg1"/>
                </a:solidFill>
              </a:rPr>
              <a:t>: </a:t>
            </a:r>
            <a:r>
              <a:rPr lang="en-US" sz="1400" dirty="0" err="1" smtClean="0">
                <a:solidFill>
                  <a:schemeClr val="bg1"/>
                </a:solidFill>
              </a:rPr>
              <a:t>verwijderen</a:t>
            </a:r>
            <a:r>
              <a:rPr lang="en-US" sz="1400" dirty="0" smtClean="0">
                <a:solidFill>
                  <a:schemeClr val="bg1"/>
                </a:solidFill>
              </a:rPr>
              <a:t> van headers van e-mails</a:t>
            </a:r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74532" y="4612519"/>
            <a:ext cx="4499697" cy="1882127"/>
          </a:xfrm>
          <a:prstGeom prst="rect">
            <a:avLst/>
          </a:prstGeom>
          <a:noFill/>
          <a:ln>
            <a:solidFill>
              <a:srgbClr val="0F75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19451" y="4304742"/>
            <a:ext cx="4499697" cy="307777"/>
          </a:xfrm>
          <a:prstGeom prst="rect">
            <a:avLst/>
          </a:prstGeom>
          <a:solidFill>
            <a:srgbClr val="0F75BD"/>
          </a:solidFill>
          <a:ln>
            <a:solidFill>
              <a:srgbClr val="0F75BD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Train- </a:t>
            </a:r>
            <a:r>
              <a:rPr lang="en-US" sz="1400" dirty="0" err="1" smtClean="0">
                <a:solidFill>
                  <a:schemeClr val="bg1"/>
                </a:solidFill>
              </a:rPr>
              <a:t>en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testset</a:t>
            </a:r>
            <a:r>
              <a:rPr lang="en-US" sz="1400" dirty="0" smtClean="0">
                <a:solidFill>
                  <a:schemeClr val="bg1"/>
                </a:solidFill>
              </a:rPr>
              <a:t>: 80% </a:t>
            </a:r>
            <a:r>
              <a:rPr lang="en-US" sz="1400" dirty="0" err="1" smtClean="0">
                <a:solidFill>
                  <a:schemeClr val="bg1"/>
                </a:solidFill>
              </a:rPr>
              <a:t>trainingsdata</a:t>
            </a:r>
            <a:r>
              <a:rPr lang="en-US" sz="1400" dirty="0" smtClean="0">
                <a:solidFill>
                  <a:schemeClr val="bg1"/>
                </a:solidFill>
              </a:rPr>
              <a:t>, 20% </a:t>
            </a:r>
            <a:r>
              <a:rPr lang="en-US" sz="1400" dirty="0" err="1" smtClean="0">
                <a:solidFill>
                  <a:schemeClr val="bg1"/>
                </a:solidFill>
              </a:rPr>
              <a:t>testset</a:t>
            </a:r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19451" y="4612519"/>
            <a:ext cx="4499697" cy="1882127"/>
          </a:xfrm>
          <a:prstGeom prst="rect">
            <a:avLst/>
          </a:prstGeom>
          <a:noFill/>
          <a:ln>
            <a:solidFill>
              <a:srgbClr val="0F75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8805" y="4704338"/>
            <a:ext cx="2091150" cy="16984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3157" y="2555352"/>
            <a:ext cx="4232285" cy="100109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151330" y="2264725"/>
            <a:ext cx="2851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err="1" smtClean="0"/>
              <a:t>Voorbeeld</a:t>
            </a:r>
            <a:r>
              <a:rPr lang="en-US" sz="1200" u="sng" dirty="0" smtClean="0"/>
              <a:t> spam e-mail</a:t>
            </a:r>
            <a:endParaRPr lang="nl-NL" sz="1200" u="sng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24" y="4910645"/>
            <a:ext cx="35623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0584" y="411615"/>
            <a:ext cx="1198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Trainen</a:t>
            </a:r>
            <a:r>
              <a:rPr lang="en-US" sz="2800" dirty="0" smtClean="0"/>
              <a:t> </a:t>
            </a:r>
            <a:r>
              <a:rPr lang="en-US" sz="2800" dirty="0" err="1" smtClean="0"/>
              <a:t>en</a:t>
            </a:r>
            <a:r>
              <a:rPr lang="en-US" sz="2800" dirty="0" smtClean="0"/>
              <a:t> </a:t>
            </a:r>
            <a:r>
              <a:rPr lang="en-US" sz="2800" dirty="0" err="1" smtClean="0"/>
              <a:t>tunen</a:t>
            </a:r>
            <a:r>
              <a:rPr lang="en-US" sz="2800" dirty="0" smtClean="0"/>
              <a:t> van </a:t>
            </a:r>
            <a:r>
              <a:rPr lang="en-US" sz="2800" dirty="0" err="1" smtClean="0"/>
              <a:t>modellen</a:t>
            </a:r>
            <a:r>
              <a:rPr lang="en-US" sz="2800" dirty="0" smtClean="0"/>
              <a:t>: 3 </a:t>
            </a:r>
            <a:r>
              <a:rPr lang="en-US" sz="2800" dirty="0" err="1" smtClean="0"/>
              <a:t>combinaties</a:t>
            </a:r>
            <a:r>
              <a:rPr lang="en-US" sz="2800" dirty="0" smtClean="0"/>
              <a:t> </a:t>
            </a:r>
            <a:r>
              <a:rPr lang="en-US" sz="2800" dirty="0" err="1" smtClean="0"/>
              <a:t>bekeken</a:t>
            </a:r>
            <a:endParaRPr lang="nl-NL" sz="2800" dirty="0"/>
          </a:p>
        </p:txBody>
      </p:sp>
      <p:sp>
        <p:nvSpPr>
          <p:cNvPr id="27" name="Rectangle 26"/>
          <p:cNvSpPr/>
          <p:nvPr/>
        </p:nvSpPr>
        <p:spPr>
          <a:xfrm>
            <a:off x="425172" y="3009932"/>
            <a:ext cx="1558535" cy="1168924"/>
          </a:xfrm>
          <a:prstGeom prst="rect">
            <a:avLst/>
          </a:prstGeom>
          <a:solidFill>
            <a:srgbClr val="0F75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 </a:t>
            </a:r>
            <a:r>
              <a:rPr lang="en-US" dirty="0" err="1" smtClean="0"/>
              <a:t>Vectorizer</a:t>
            </a:r>
            <a:endParaRPr 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425172" y="4361763"/>
            <a:ext cx="1558535" cy="1168924"/>
          </a:xfrm>
          <a:prstGeom prst="rect">
            <a:avLst/>
          </a:prstGeom>
          <a:solidFill>
            <a:srgbClr val="0F75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TF-IDF</a:t>
            </a:r>
          </a:p>
          <a:p>
            <a:pPr algn="ctr"/>
            <a:r>
              <a:rPr lang="en-US" dirty="0" err="1" smtClean="0"/>
              <a:t>Vectorizer</a:t>
            </a:r>
            <a:endParaRPr lang="en-US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2193241" y="3823503"/>
            <a:ext cx="1558535" cy="1168924"/>
          </a:xfrm>
          <a:prstGeom prst="rect">
            <a:avLst/>
          </a:prstGeom>
          <a:solidFill>
            <a:srgbClr val="0F75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Multinomial Naïve Bayes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193241" y="2357857"/>
            <a:ext cx="1558535" cy="1168924"/>
          </a:xfrm>
          <a:prstGeom prst="rect">
            <a:avLst/>
          </a:prstGeom>
          <a:solidFill>
            <a:srgbClr val="0F75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Multinomial Naïve Bayes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193241" y="5168670"/>
            <a:ext cx="1558535" cy="1168924"/>
          </a:xfrm>
          <a:prstGeom prst="rect">
            <a:avLst/>
          </a:prstGeom>
          <a:solidFill>
            <a:srgbClr val="0F75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LinearSVC</a:t>
            </a:r>
            <a:endParaRPr lang="en-US" dirty="0" smtClean="0"/>
          </a:p>
        </p:txBody>
      </p:sp>
      <p:cxnSp>
        <p:nvCxnSpPr>
          <p:cNvPr id="32" name="Straight Arrow Connector 31"/>
          <p:cNvCxnSpPr>
            <a:stCxn id="27" idx="3"/>
            <a:endCxn id="30" idx="1"/>
          </p:cNvCxnSpPr>
          <p:nvPr/>
        </p:nvCxnSpPr>
        <p:spPr>
          <a:xfrm flipV="1">
            <a:off x="1983707" y="2942319"/>
            <a:ext cx="209534" cy="65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3"/>
            <a:endCxn id="29" idx="1"/>
          </p:cNvCxnSpPr>
          <p:nvPr/>
        </p:nvCxnSpPr>
        <p:spPr>
          <a:xfrm flipV="1">
            <a:off x="1983707" y="4407965"/>
            <a:ext cx="209534" cy="53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3"/>
            <a:endCxn id="31" idx="1"/>
          </p:cNvCxnSpPr>
          <p:nvPr/>
        </p:nvCxnSpPr>
        <p:spPr>
          <a:xfrm>
            <a:off x="1983707" y="4946225"/>
            <a:ext cx="209534" cy="80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55999" y="2195430"/>
            <a:ext cx="3646699" cy="4252504"/>
          </a:xfrm>
          <a:prstGeom prst="rect">
            <a:avLst/>
          </a:prstGeom>
          <a:noFill/>
          <a:ln>
            <a:solidFill>
              <a:srgbClr val="0F75B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Rectangle 36"/>
          <p:cNvSpPr/>
          <p:nvPr/>
        </p:nvSpPr>
        <p:spPr>
          <a:xfrm>
            <a:off x="5078323" y="2365793"/>
            <a:ext cx="2651657" cy="1555972"/>
          </a:xfrm>
          <a:prstGeom prst="rect">
            <a:avLst/>
          </a:prstGeom>
          <a:noFill/>
          <a:ln>
            <a:solidFill>
              <a:srgbClr val="0F75B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TextBox 35"/>
          <p:cNvSpPr txBox="1"/>
          <p:nvPr/>
        </p:nvSpPr>
        <p:spPr>
          <a:xfrm>
            <a:off x="255999" y="1880500"/>
            <a:ext cx="3646699" cy="307777"/>
          </a:xfrm>
          <a:prstGeom prst="rect">
            <a:avLst/>
          </a:prstGeom>
          <a:solidFill>
            <a:srgbClr val="0F75BD"/>
          </a:solidFill>
          <a:ln>
            <a:solidFill>
              <a:srgbClr val="0F75BD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Feature </a:t>
            </a:r>
            <a:r>
              <a:rPr lang="en-US" sz="1400" dirty="0" err="1" smtClean="0">
                <a:solidFill>
                  <a:schemeClr val="bg1"/>
                </a:solidFill>
              </a:rPr>
              <a:t>extr</a:t>
            </a:r>
            <a:r>
              <a:rPr lang="en-US" sz="1400" dirty="0" smtClean="0">
                <a:solidFill>
                  <a:schemeClr val="bg1"/>
                </a:solidFill>
              </a:rPr>
              <a:t>. </a:t>
            </a:r>
            <a:r>
              <a:rPr lang="en-US" sz="1400" dirty="0" err="1" smtClean="0">
                <a:solidFill>
                  <a:schemeClr val="bg1"/>
                </a:solidFill>
              </a:rPr>
              <a:t>en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trainen</a:t>
            </a:r>
            <a:r>
              <a:rPr lang="en-US" sz="1400" dirty="0" smtClean="0">
                <a:solidFill>
                  <a:schemeClr val="bg1"/>
                </a:solidFill>
              </a:rPr>
              <a:t> van </a:t>
            </a:r>
            <a:r>
              <a:rPr lang="en-US" sz="1400" dirty="0" err="1" smtClean="0">
                <a:solidFill>
                  <a:schemeClr val="bg1"/>
                </a:solidFill>
              </a:rPr>
              <a:t>modellen</a:t>
            </a:r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78323" y="2050080"/>
            <a:ext cx="2651657" cy="307777"/>
          </a:xfrm>
          <a:prstGeom prst="rect">
            <a:avLst/>
          </a:prstGeom>
          <a:solidFill>
            <a:srgbClr val="0F75BD"/>
          </a:solidFill>
          <a:ln>
            <a:solidFill>
              <a:srgbClr val="0F75BD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Toepassen</a:t>
            </a:r>
            <a:r>
              <a:rPr lang="en-US" sz="1400" dirty="0" smtClean="0">
                <a:solidFill>
                  <a:schemeClr val="bg1"/>
                </a:solidFill>
              </a:rPr>
              <a:t> van </a:t>
            </a:r>
            <a:r>
              <a:rPr lang="en-US" sz="1400" dirty="0" err="1" smtClean="0">
                <a:solidFill>
                  <a:schemeClr val="bg1"/>
                </a:solidFill>
              </a:rPr>
              <a:t>Gridsearch</a:t>
            </a:r>
            <a:r>
              <a:rPr lang="en-US" sz="1400" dirty="0" smtClean="0">
                <a:solidFill>
                  <a:schemeClr val="bg1"/>
                </a:solidFill>
              </a:rPr>
              <a:t> CV</a:t>
            </a:r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62761" y="2518266"/>
            <a:ext cx="168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N-grams (1,2)</a:t>
            </a:r>
            <a:endParaRPr lang="nl-NL" dirty="0"/>
          </a:p>
        </p:txBody>
      </p:sp>
      <p:sp>
        <p:nvSpPr>
          <p:cNvPr id="39" name="TextBox 38"/>
          <p:cNvSpPr txBox="1"/>
          <p:nvPr/>
        </p:nvSpPr>
        <p:spPr>
          <a:xfrm>
            <a:off x="5279011" y="3017298"/>
            <a:ext cx="168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Min_df</a:t>
            </a:r>
            <a:r>
              <a:rPr lang="en-US" dirty="0" smtClean="0"/>
              <a:t> = 1</a:t>
            </a:r>
            <a:endParaRPr lang="nl-NL" dirty="0"/>
          </a:p>
        </p:txBody>
      </p:sp>
      <p:sp>
        <p:nvSpPr>
          <p:cNvPr id="40" name="TextBox 39"/>
          <p:cNvSpPr txBox="1"/>
          <p:nvPr/>
        </p:nvSpPr>
        <p:spPr>
          <a:xfrm>
            <a:off x="5279011" y="3470301"/>
            <a:ext cx="168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Max_df</a:t>
            </a:r>
            <a:r>
              <a:rPr lang="en-US" dirty="0" smtClean="0"/>
              <a:t> = 0.2</a:t>
            </a:r>
            <a:endParaRPr lang="nl-NL" dirty="0"/>
          </a:p>
        </p:txBody>
      </p:sp>
      <p:sp>
        <p:nvSpPr>
          <p:cNvPr id="41" name="Rectangle 40"/>
          <p:cNvSpPr/>
          <p:nvPr/>
        </p:nvSpPr>
        <p:spPr>
          <a:xfrm>
            <a:off x="8208021" y="4569789"/>
            <a:ext cx="2651657" cy="1555972"/>
          </a:xfrm>
          <a:prstGeom prst="rect">
            <a:avLst/>
          </a:prstGeom>
          <a:noFill/>
          <a:ln>
            <a:solidFill>
              <a:srgbClr val="0F75B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TextBox 41"/>
          <p:cNvSpPr txBox="1"/>
          <p:nvPr/>
        </p:nvSpPr>
        <p:spPr>
          <a:xfrm>
            <a:off x="8208021" y="4254076"/>
            <a:ext cx="2651657" cy="307777"/>
          </a:xfrm>
          <a:prstGeom prst="rect">
            <a:avLst/>
          </a:prstGeom>
          <a:solidFill>
            <a:srgbClr val="0F75BD"/>
          </a:solidFill>
          <a:ln>
            <a:solidFill>
              <a:srgbClr val="0F75BD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Performance measure: AUC</a:t>
            </a:r>
            <a:endParaRPr lang="nl-NL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097" y="4681890"/>
            <a:ext cx="1379505" cy="133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7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0584" y="411615"/>
            <a:ext cx="1198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Beste</a:t>
            </a:r>
            <a:r>
              <a:rPr lang="en-US" sz="2800" dirty="0"/>
              <a:t> </a:t>
            </a:r>
            <a:r>
              <a:rPr lang="en-US" sz="2800" dirty="0" err="1" smtClean="0"/>
              <a:t>resultaat</a:t>
            </a:r>
            <a:r>
              <a:rPr lang="en-US" sz="2800" dirty="0" smtClean="0"/>
              <a:t> </a:t>
            </a:r>
            <a:r>
              <a:rPr lang="en-US" sz="2800" dirty="0" err="1" smtClean="0"/>
              <a:t>komt</a:t>
            </a:r>
            <a:r>
              <a:rPr lang="en-US" sz="2800" dirty="0" smtClean="0"/>
              <a:t> van Linear SVC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563" y="4026836"/>
            <a:ext cx="3364805" cy="27805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176" y="4020208"/>
            <a:ext cx="3122404" cy="26806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8755" y="4020208"/>
            <a:ext cx="3165913" cy="268833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367994" y="3322223"/>
            <a:ext cx="65923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u="sng" dirty="0" err="1" smtClean="0"/>
              <a:t>Echt</a:t>
            </a:r>
            <a:endParaRPr lang="nl-NL" u="sng" dirty="0"/>
          </a:p>
        </p:txBody>
      </p:sp>
      <p:sp>
        <p:nvSpPr>
          <p:cNvPr id="44" name="TextBox 43"/>
          <p:cNvSpPr txBox="1"/>
          <p:nvPr/>
        </p:nvSpPr>
        <p:spPr>
          <a:xfrm>
            <a:off x="74701" y="4062855"/>
            <a:ext cx="134561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u="sng" dirty="0" err="1" smtClean="0"/>
              <a:t>Voorspeld</a:t>
            </a:r>
            <a:endParaRPr lang="nl-NL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52431" y="4500501"/>
            <a:ext cx="87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Spam</a:t>
            </a:r>
            <a:endParaRPr lang="nl-NL" dirty="0"/>
          </a:p>
        </p:txBody>
      </p:sp>
      <p:sp>
        <p:nvSpPr>
          <p:cNvPr id="45" name="TextBox 44"/>
          <p:cNvSpPr txBox="1"/>
          <p:nvPr/>
        </p:nvSpPr>
        <p:spPr>
          <a:xfrm>
            <a:off x="740229" y="5824271"/>
            <a:ext cx="87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Ham</a:t>
            </a:r>
            <a:endParaRPr lang="nl-NL" dirty="0"/>
          </a:p>
        </p:txBody>
      </p:sp>
      <p:sp>
        <p:nvSpPr>
          <p:cNvPr id="46" name="TextBox 45"/>
          <p:cNvSpPr txBox="1"/>
          <p:nvPr/>
        </p:nvSpPr>
        <p:spPr>
          <a:xfrm>
            <a:off x="1782135" y="3691555"/>
            <a:ext cx="87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Spam</a:t>
            </a:r>
            <a:endParaRPr lang="nl-NL" dirty="0"/>
          </a:p>
        </p:txBody>
      </p:sp>
      <p:sp>
        <p:nvSpPr>
          <p:cNvPr id="47" name="TextBox 46"/>
          <p:cNvSpPr txBox="1"/>
          <p:nvPr/>
        </p:nvSpPr>
        <p:spPr>
          <a:xfrm>
            <a:off x="3390157" y="3691555"/>
            <a:ext cx="87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Ham</a:t>
            </a:r>
            <a:endParaRPr lang="nl-NL" dirty="0"/>
          </a:p>
        </p:txBody>
      </p:sp>
      <p:sp>
        <p:nvSpPr>
          <p:cNvPr id="10" name="Rectangle 9"/>
          <p:cNvSpPr/>
          <p:nvPr/>
        </p:nvSpPr>
        <p:spPr>
          <a:xfrm>
            <a:off x="3534539" y="4500501"/>
            <a:ext cx="386499" cy="3693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Rectangle 47"/>
          <p:cNvSpPr/>
          <p:nvPr/>
        </p:nvSpPr>
        <p:spPr>
          <a:xfrm>
            <a:off x="2027231" y="5824271"/>
            <a:ext cx="386499" cy="3693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TextBox 48"/>
          <p:cNvSpPr txBox="1"/>
          <p:nvPr/>
        </p:nvSpPr>
        <p:spPr>
          <a:xfrm>
            <a:off x="1420311" y="1746423"/>
            <a:ext cx="3019714" cy="307777"/>
          </a:xfrm>
          <a:prstGeom prst="rect">
            <a:avLst/>
          </a:prstGeom>
          <a:solidFill>
            <a:srgbClr val="0F75BD"/>
          </a:solidFill>
          <a:ln>
            <a:solidFill>
              <a:srgbClr val="0F75BD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Count </a:t>
            </a:r>
            <a:r>
              <a:rPr lang="en-US" sz="1400" dirty="0" err="1" smtClean="0">
                <a:solidFill>
                  <a:schemeClr val="bg1"/>
                </a:solidFill>
              </a:rPr>
              <a:t>Vectorizer</a:t>
            </a:r>
            <a:r>
              <a:rPr lang="en-US" sz="1400" dirty="0" smtClean="0">
                <a:solidFill>
                  <a:schemeClr val="bg1"/>
                </a:solidFill>
              </a:rPr>
              <a:t> + MN Bayes</a:t>
            </a:r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420311" y="2054200"/>
            <a:ext cx="3019714" cy="1089973"/>
          </a:xfrm>
          <a:prstGeom prst="rect">
            <a:avLst/>
          </a:prstGeom>
          <a:noFill/>
          <a:ln>
            <a:solidFill>
              <a:srgbClr val="0F75B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9388" indent="-179388"/>
            <a:r>
              <a:rPr lang="en-US" sz="1400" dirty="0" smtClean="0">
                <a:solidFill>
                  <a:schemeClr val="tx1"/>
                </a:solidFill>
              </a:rPr>
              <a:t>+	In </a:t>
            </a:r>
            <a:r>
              <a:rPr lang="en-US" sz="1400" dirty="0" err="1" smtClean="0">
                <a:solidFill>
                  <a:schemeClr val="tx1"/>
                </a:solidFill>
              </a:rPr>
              <a:t>dit</a:t>
            </a:r>
            <a:r>
              <a:rPr lang="en-US" sz="1400" dirty="0" smtClean="0">
                <a:solidFill>
                  <a:schemeClr val="tx1"/>
                </a:solidFill>
              </a:rPr>
              <a:t> model </a:t>
            </a:r>
            <a:r>
              <a:rPr lang="en-US" sz="1400" dirty="0" err="1" smtClean="0">
                <a:solidFill>
                  <a:schemeClr val="tx1"/>
                </a:solidFill>
              </a:rPr>
              <a:t>komen</a:t>
            </a:r>
            <a:r>
              <a:rPr lang="en-US" sz="1400" dirty="0" smtClean="0">
                <a:solidFill>
                  <a:schemeClr val="tx1"/>
                </a:solidFill>
              </a:rPr>
              <a:t> maar 7 </a:t>
            </a:r>
            <a:r>
              <a:rPr lang="en-US" sz="1400" dirty="0" err="1" smtClean="0">
                <a:solidFill>
                  <a:schemeClr val="tx1"/>
                </a:solidFill>
              </a:rPr>
              <a:t>echte</a:t>
            </a:r>
            <a:r>
              <a:rPr lang="en-US" sz="1400" dirty="0" smtClean="0">
                <a:solidFill>
                  <a:schemeClr val="tx1"/>
                </a:solidFill>
              </a:rPr>
              <a:t> e-mails in de spam-folder</a:t>
            </a:r>
          </a:p>
          <a:p>
            <a:pPr marL="179388" indent="-179388"/>
            <a:endParaRPr lang="en-US" sz="1400" dirty="0">
              <a:solidFill>
                <a:schemeClr val="tx1"/>
              </a:solidFill>
            </a:endParaRPr>
          </a:p>
          <a:p>
            <a:pPr marL="179388" indent="-179388"/>
            <a:r>
              <a:rPr lang="en-US" sz="1400" dirty="0" smtClean="0">
                <a:solidFill>
                  <a:schemeClr val="tx1"/>
                </a:solidFill>
              </a:rPr>
              <a:t>-	</a:t>
            </a:r>
            <a:r>
              <a:rPr lang="en-US" sz="1400" dirty="0" err="1" smtClean="0">
                <a:solidFill>
                  <a:schemeClr val="tx1"/>
                </a:solidFill>
              </a:rPr>
              <a:t>Relatief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veel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fouten</a:t>
            </a:r>
            <a:r>
              <a:rPr lang="en-US" sz="1400" dirty="0" smtClean="0">
                <a:solidFill>
                  <a:schemeClr val="tx1"/>
                </a:solidFill>
              </a:rPr>
              <a:t>: </a:t>
            </a:r>
            <a:r>
              <a:rPr lang="en-US" sz="1400" dirty="0" err="1" smtClean="0">
                <a:solidFill>
                  <a:schemeClr val="tx1"/>
                </a:solidFill>
              </a:rPr>
              <a:t>veel</a:t>
            </a:r>
            <a:r>
              <a:rPr lang="en-US" sz="1400" dirty="0" smtClean="0">
                <a:solidFill>
                  <a:schemeClr val="tx1"/>
                </a:solidFill>
              </a:rPr>
              <a:t> spam </a:t>
            </a:r>
            <a:r>
              <a:rPr lang="en-US" sz="1400" dirty="0" err="1" smtClean="0">
                <a:solidFill>
                  <a:schemeClr val="tx1"/>
                </a:solidFill>
              </a:rPr>
              <a:t>komt</a:t>
            </a:r>
            <a:r>
              <a:rPr lang="en-US" sz="1400" dirty="0" smtClean="0">
                <a:solidFill>
                  <a:schemeClr val="tx1"/>
                </a:solidFill>
              </a:rPr>
              <a:t> in inbox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817097" y="2290713"/>
            <a:ext cx="0" cy="41383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524392" y="2290713"/>
            <a:ext cx="0" cy="41383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160888" y="1746423"/>
            <a:ext cx="3019714" cy="307777"/>
          </a:xfrm>
          <a:prstGeom prst="rect">
            <a:avLst/>
          </a:prstGeom>
          <a:solidFill>
            <a:srgbClr val="0F75BD"/>
          </a:solidFill>
          <a:ln>
            <a:solidFill>
              <a:srgbClr val="0F75BD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TFIDF + MN Bayes</a:t>
            </a:r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160888" y="2054200"/>
            <a:ext cx="3019714" cy="1089973"/>
          </a:xfrm>
          <a:prstGeom prst="rect">
            <a:avLst/>
          </a:prstGeom>
          <a:noFill/>
          <a:ln>
            <a:solidFill>
              <a:srgbClr val="0F75B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9388" indent="-179388"/>
            <a:r>
              <a:rPr lang="en-US" sz="1400" dirty="0" smtClean="0">
                <a:solidFill>
                  <a:schemeClr val="tx1"/>
                </a:solidFill>
              </a:rPr>
              <a:t>+	</a:t>
            </a:r>
            <a:r>
              <a:rPr lang="en-US" sz="1400" dirty="0" err="1" smtClean="0">
                <a:solidFill>
                  <a:schemeClr val="tx1"/>
                </a:solidFill>
              </a:rPr>
              <a:t>Helft</a:t>
            </a:r>
            <a:r>
              <a:rPr lang="en-US" sz="1400" dirty="0" smtClean="0">
                <a:solidFill>
                  <a:schemeClr val="tx1"/>
                </a:solidFill>
              </a:rPr>
              <a:t> minder </a:t>
            </a:r>
            <a:r>
              <a:rPr lang="en-US" sz="1400" dirty="0" err="1" smtClean="0">
                <a:solidFill>
                  <a:schemeClr val="tx1"/>
                </a:solidFill>
              </a:rPr>
              <a:t>fouten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als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bij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eerste</a:t>
            </a:r>
            <a:r>
              <a:rPr lang="en-US" sz="1400" dirty="0" smtClean="0">
                <a:solidFill>
                  <a:schemeClr val="tx1"/>
                </a:solidFill>
              </a:rPr>
              <a:t> model</a:t>
            </a:r>
          </a:p>
          <a:p>
            <a:pPr marL="179388" indent="-179388"/>
            <a:endParaRPr lang="en-US" sz="1400" dirty="0">
              <a:solidFill>
                <a:schemeClr val="tx1"/>
              </a:solidFill>
            </a:endParaRPr>
          </a:p>
          <a:p>
            <a:pPr marL="179388" indent="-179388"/>
            <a:r>
              <a:rPr lang="en-US" sz="1400" dirty="0" smtClean="0">
                <a:solidFill>
                  <a:schemeClr val="tx1"/>
                </a:solidFill>
              </a:rPr>
              <a:t>-	</a:t>
            </a:r>
            <a:r>
              <a:rPr lang="en-US" sz="1400" dirty="0" err="1" smtClean="0">
                <a:solidFill>
                  <a:schemeClr val="tx1"/>
                </a:solidFill>
              </a:rPr>
              <a:t>Echter</a:t>
            </a:r>
            <a:r>
              <a:rPr lang="en-US" sz="1400" dirty="0" smtClean="0">
                <a:solidFill>
                  <a:schemeClr val="tx1"/>
                </a:solidFill>
              </a:rPr>
              <a:t>: nu </a:t>
            </a:r>
            <a:r>
              <a:rPr lang="en-US" sz="1400" dirty="0" err="1" smtClean="0">
                <a:solidFill>
                  <a:schemeClr val="tx1"/>
                </a:solidFill>
              </a:rPr>
              <a:t>komen</a:t>
            </a:r>
            <a:r>
              <a:rPr lang="en-US" sz="1400" dirty="0" smtClean="0">
                <a:solidFill>
                  <a:schemeClr val="tx1"/>
                </a:solidFill>
              </a:rPr>
              <a:t> maar </a:t>
            </a:r>
            <a:r>
              <a:rPr lang="en-US" sz="1400" dirty="0" err="1" smtClean="0">
                <a:solidFill>
                  <a:schemeClr val="tx1"/>
                </a:solidFill>
              </a:rPr>
              <a:t>liefst</a:t>
            </a:r>
            <a:r>
              <a:rPr lang="en-US" sz="1400" dirty="0" smtClean="0">
                <a:solidFill>
                  <a:schemeClr val="tx1"/>
                </a:solidFill>
              </a:rPr>
              <a:t> 76 </a:t>
            </a:r>
            <a:r>
              <a:rPr lang="en-US" sz="1400" dirty="0" err="1" smtClean="0">
                <a:solidFill>
                  <a:schemeClr val="tx1"/>
                </a:solidFill>
              </a:rPr>
              <a:t>echte</a:t>
            </a:r>
            <a:r>
              <a:rPr lang="en-US" sz="1400" dirty="0" smtClean="0">
                <a:solidFill>
                  <a:schemeClr val="tx1"/>
                </a:solidFill>
              </a:rPr>
              <a:t> mails in de spam-folder</a:t>
            </a:r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851889" y="1746423"/>
            <a:ext cx="3019714" cy="307777"/>
          </a:xfrm>
          <a:prstGeom prst="rect">
            <a:avLst/>
          </a:prstGeom>
          <a:solidFill>
            <a:srgbClr val="0F75BD"/>
          </a:solidFill>
          <a:ln>
            <a:solidFill>
              <a:srgbClr val="0F75BD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TFIDF + Linear SVC</a:t>
            </a:r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851889" y="2054200"/>
            <a:ext cx="3019714" cy="1089973"/>
          </a:xfrm>
          <a:prstGeom prst="rect">
            <a:avLst/>
          </a:prstGeom>
          <a:noFill/>
          <a:ln>
            <a:solidFill>
              <a:srgbClr val="0F75B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9388" indent="-179388"/>
            <a:r>
              <a:rPr lang="en-US" sz="1400" dirty="0" smtClean="0">
                <a:solidFill>
                  <a:schemeClr val="tx1"/>
                </a:solidFill>
              </a:rPr>
              <a:t>+	</a:t>
            </a:r>
            <a:r>
              <a:rPr lang="en-US" sz="1400" dirty="0" err="1" smtClean="0">
                <a:solidFill>
                  <a:schemeClr val="tx1"/>
                </a:solidFill>
              </a:rPr>
              <a:t>Minste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aantal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fout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geclassificeerde</a:t>
            </a:r>
            <a:r>
              <a:rPr lang="en-US" sz="1400" dirty="0" smtClean="0">
                <a:solidFill>
                  <a:schemeClr val="tx1"/>
                </a:solidFill>
              </a:rPr>
              <a:t> e-mails</a:t>
            </a:r>
          </a:p>
          <a:p>
            <a:pPr marL="179388" indent="-179388"/>
            <a:endParaRPr lang="en-US" sz="1400" dirty="0">
              <a:solidFill>
                <a:schemeClr val="tx1"/>
              </a:solidFill>
            </a:endParaRPr>
          </a:p>
          <a:p>
            <a:pPr marL="179388" indent="-179388"/>
            <a:r>
              <a:rPr lang="en-US" sz="1400" dirty="0" smtClean="0">
                <a:solidFill>
                  <a:schemeClr val="tx1"/>
                </a:solidFill>
              </a:rPr>
              <a:t>-	Nog </a:t>
            </a:r>
            <a:r>
              <a:rPr lang="en-US" sz="1400" dirty="0" err="1" smtClean="0">
                <a:solidFill>
                  <a:schemeClr val="tx1"/>
                </a:solidFill>
              </a:rPr>
              <a:t>altijd</a:t>
            </a:r>
            <a:r>
              <a:rPr lang="en-US" sz="1400" dirty="0" smtClean="0">
                <a:solidFill>
                  <a:schemeClr val="tx1"/>
                </a:solidFill>
              </a:rPr>
              <a:t> 15 </a:t>
            </a:r>
            <a:r>
              <a:rPr lang="en-US" sz="1400" dirty="0" err="1" smtClean="0">
                <a:solidFill>
                  <a:schemeClr val="tx1"/>
                </a:solidFill>
              </a:rPr>
              <a:t>correcte</a:t>
            </a:r>
            <a:r>
              <a:rPr lang="en-US" sz="1400" dirty="0" smtClean="0">
                <a:solidFill>
                  <a:schemeClr val="tx1"/>
                </a:solidFill>
              </a:rPr>
              <a:t> mails die </a:t>
            </a:r>
            <a:r>
              <a:rPr lang="en-US" sz="1400" dirty="0" err="1" smtClean="0">
                <a:solidFill>
                  <a:schemeClr val="tx1"/>
                </a:solidFill>
              </a:rPr>
              <a:t>bij</a:t>
            </a:r>
            <a:r>
              <a:rPr lang="en-US" sz="1400" dirty="0" smtClean="0">
                <a:solidFill>
                  <a:schemeClr val="tx1"/>
                </a:solidFill>
              </a:rPr>
              <a:t> de </a:t>
            </a:r>
            <a:r>
              <a:rPr lang="en-US" sz="1400" dirty="0" err="1" smtClean="0">
                <a:solidFill>
                  <a:schemeClr val="tx1"/>
                </a:solidFill>
              </a:rPr>
              <a:t>junkmail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belanden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250747" y="4500501"/>
            <a:ext cx="386499" cy="3693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Rectangle 56"/>
          <p:cNvSpPr/>
          <p:nvPr/>
        </p:nvSpPr>
        <p:spPr>
          <a:xfrm>
            <a:off x="5734993" y="5824271"/>
            <a:ext cx="386499" cy="3693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Rectangle 57"/>
          <p:cNvSpPr/>
          <p:nvPr/>
        </p:nvSpPr>
        <p:spPr>
          <a:xfrm>
            <a:off x="11030896" y="4500501"/>
            <a:ext cx="386499" cy="3693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Rectangle 58"/>
          <p:cNvSpPr/>
          <p:nvPr/>
        </p:nvSpPr>
        <p:spPr>
          <a:xfrm>
            <a:off x="9354886" y="5824271"/>
            <a:ext cx="386499" cy="3693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TextBox 59"/>
          <p:cNvSpPr txBox="1"/>
          <p:nvPr/>
        </p:nvSpPr>
        <p:spPr>
          <a:xfrm>
            <a:off x="5499324" y="3691555"/>
            <a:ext cx="87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Spam</a:t>
            </a:r>
            <a:endParaRPr lang="nl-NL" dirty="0"/>
          </a:p>
        </p:txBody>
      </p:sp>
      <p:sp>
        <p:nvSpPr>
          <p:cNvPr id="61" name="TextBox 60"/>
          <p:cNvSpPr txBox="1"/>
          <p:nvPr/>
        </p:nvSpPr>
        <p:spPr>
          <a:xfrm>
            <a:off x="7056716" y="3691555"/>
            <a:ext cx="87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Ham</a:t>
            </a:r>
            <a:endParaRPr lang="nl-NL" dirty="0"/>
          </a:p>
        </p:txBody>
      </p:sp>
      <p:sp>
        <p:nvSpPr>
          <p:cNvPr id="62" name="TextBox 61"/>
          <p:cNvSpPr txBox="1"/>
          <p:nvPr/>
        </p:nvSpPr>
        <p:spPr>
          <a:xfrm>
            <a:off x="4997811" y="3322223"/>
            <a:ext cx="65923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u="sng" dirty="0" err="1" smtClean="0"/>
              <a:t>Echt</a:t>
            </a:r>
            <a:endParaRPr lang="nl-NL" u="sng" dirty="0"/>
          </a:p>
        </p:txBody>
      </p:sp>
      <p:sp>
        <p:nvSpPr>
          <p:cNvPr id="63" name="TextBox 62"/>
          <p:cNvSpPr txBox="1"/>
          <p:nvPr/>
        </p:nvSpPr>
        <p:spPr>
          <a:xfrm>
            <a:off x="8723563" y="3322223"/>
            <a:ext cx="65923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u="sng" dirty="0" err="1" smtClean="0"/>
              <a:t>Echt</a:t>
            </a:r>
            <a:endParaRPr lang="nl-NL" u="sng" dirty="0"/>
          </a:p>
        </p:txBody>
      </p:sp>
      <p:sp>
        <p:nvSpPr>
          <p:cNvPr id="64" name="TextBox 63"/>
          <p:cNvSpPr txBox="1"/>
          <p:nvPr/>
        </p:nvSpPr>
        <p:spPr>
          <a:xfrm>
            <a:off x="9143623" y="3691555"/>
            <a:ext cx="87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Spam</a:t>
            </a:r>
            <a:endParaRPr lang="nl-NL" dirty="0"/>
          </a:p>
        </p:txBody>
      </p:sp>
      <p:sp>
        <p:nvSpPr>
          <p:cNvPr id="65" name="TextBox 64"/>
          <p:cNvSpPr txBox="1"/>
          <p:nvPr/>
        </p:nvSpPr>
        <p:spPr>
          <a:xfrm>
            <a:off x="10800753" y="3691555"/>
            <a:ext cx="87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Ham</a:t>
            </a:r>
            <a:endParaRPr lang="nl-NL" dirty="0"/>
          </a:p>
        </p:txBody>
      </p:sp>
      <p:pic>
        <p:nvPicPr>
          <p:cNvPr id="1026" name="Picture 2" descr="http://www.clker.com/cliparts/2/k/n/l/C/Q/transparent-green-checkmark-m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534" y="1683807"/>
            <a:ext cx="582384" cy="60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lipartbest.com/cliparts/nTB/Xxd/nTBXxd5z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112" y="1756767"/>
            <a:ext cx="504808" cy="49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" descr="http://www.clipartbest.com/cliparts/nTB/Xxd/nTBXxd5z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835" y="1756767"/>
            <a:ext cx="504808" cy="49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95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0584" y="479583"/>
            <a:ext cx="1198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Verdere</a:t>
            </a:r>
            <a:r>
              <a:rPr lang="en-US" sz="2800" dirty="0" smtClean="0"/>
              <a:t> </a:t>
            </a:r>
            <a:r>
              <a:rPr lang="en-US" sz="2800" dirty="0" err="1" smtClean="0"/>
              <a:t>mogelijkheden</a:t>
            </a:r>
            <a:r>
              <a:rPr lang="en-US" sz="2800" dirty="0" smtClean="0"/>
              <a:t> </a:t>
            </a:r>
            <a:r>
              <a:rPr lang="en-US" sz="2800" dirty="0" err="1" smtClean="0"/>
              <a:t>en</a:t>
            </a:r>
            <a:r>
              <a:rPr lang="en-US" sz="2800" dirty="0" smtClean="0"/>
              <a:t> </a:t>
            </a:r>
            <a:r>
              <a:rPr lang="en-US" sz="2800" dirty="0" err="1" smtClean="0"/>
              <a:t>uitdagingen</a:t>
            </a:r>
            <a:endParaRPr lang="nl-NL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817021" y="1807061"/>
            <a:ext cx="8185577" cy="307777"/>
          </a:xfrm>
          <a:prstGeom prst="rect">
            <a:avLst/>
          </a:prstGeom>
          <a:solidFill>
            <a:srgbClr val="0F75BD"/>
          </a:solidFill>
          <a:ln>
            <a:solidFill>
              <a:srgbClr val="0F75BD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Verdere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mogelijkheden</a:t>
            </a:r>
            <a:r>
              <a:rPr lang="en-US" sz="1400" dirty="0" smtClean="0">
                <a:solidFill>
                  <a:schemeClr val="bg1"/>
                </a:solidFill>
              </a:rPr>
              <a:t> die nog </a:t>
            </a:r>
            <a:r>
              <a:rPr lang="en-US" sz="1400" dirty="0" err="1" smtClean="0">
                <a:solidFill>
                  <a:schemeClr val="bg1"/>
                </a:solidFill>
              </a:rPr>
              <a:t>bekeken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kunnen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worden</a:t>
            </a:r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7021" y="2114837"/>
            <a:ext cx="8185577" cy="4483926"/>
          </a:xfrm>
          <a:prstGeom prst="rect">
            <a:avLst/>
          </a:prstGeom>
          <a:noFill/>
          <a:ln>
            <a:solidFill>
              <a:srgbClr val="0F75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E-mails </a:t>
            </a:r>
            <a:r>
              <a:rPr lang="en-US" dirty="0" err="1" smtClean="0">
                <a:solidFill>
                  <a:schemeClr val="tx1"/>
                </a:solidFill>
              </a:rPr>
              <a:t>zijn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voornamelijk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werk</a:t>
            </a:r>
            <a:r>
              <a:rPr lang="en-US" dirty="0" smtClean="0">
                <a:solidFill>
                  <a:schemeClr val="tx1"/>
                </a:solidFill>
              </a:rPr>
              <a:t>-e-mails. Het is </a:t>
            </a:r>
            <a:r>
              <a:rPr lang="en-US" dirty="0" err="1" smtClean="0">
                <a:solidFill>
                  <a:schemeClr val="tx1"/>
                </a:solidFill>
              </a:rPr>
              <a:t>een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kleine</a:t>
            </a:r>
            <a:r>
              <a:rPr lang="en-US" dirty="0" smtClean="0">
                <a:solidFill>
                  <a:schemeClr val="tx1"/>
                </a:solidFill>
              </a:rPr>
              <a:t> set van 50.000 e-mails. </a:t>
            </a:r>
            <a:r>
              <a:rPr lang="en-US" dirty="0" err="1" smtClean="0">
                <a:solidFill>
                  <a:schemeClr val="tx1"/>
                </a:solidFill>
              </a:rPr>
              <a:t>Niet</a:t>
            </a:r>
            <a:r>
              <a:rPr lang="en-US" dirty="0" smtClean="0">
                <a:solidFill>
                  <a:schemeClr val="tx1"/>
                </a:solidFill>
              </a:rPr>
              <a:t> te </a:t>
            </a:r>
            <a:r>
              <a:rPr lang="en-US" dirty="0" err="1" smtClean="0">
                <a:solidFill>
                  <a:schemeClr val="tx1"/>
                </a:solidFill>
              </a:rPr>
              <a:t>vergelijken</a:t>
            </a:r>
            <a:r>
              <a:rPr lang="en-US" dirty="0" smtClean="0">
                <a:solidFill>
                  <a:schemeClr val="tx1"/>
                </a:solidFill>
              </a:rPr>
              <a:t> met </a:t>
            </a:r>
            <a:r>
              <a:rPr lang="en-US" dirty="0" err="1" smtClean="0">
                <a:solidFill>
                  <a:schemeClr val="tx1"/>
                </a:solidFill>
              </a:rPr>
              <a:t>persoonlijke</a:t>
            </a:r>
            <a:r>
              <a:rPr lang="en-US" dirty="0" smtClean="0">
                <a:solidFill>
                  <a:schemeClr val="tx1"/>
                </a:solidFill>
              </a:rPr>
              <a:t> e-mails </a:t>
            </a:r>
            <a:r>
              <a:rPr lang="en-US" dirty="0" err="1" smtClean="0">
                <a:solidFill>
                  <a:schemeClr val="tx1"/>
                </a:solidFill>
              </a:rPr>
              <a:t>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dus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niet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genoeg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trainingsdata</a:t>
            </a:r>
            <a:r>
              <a:rPr lang="en-US" dirty="0" smtClean="0">
                <a:solidFill>
                  <a:schemeClr val="tx1"/>
                </a:solidFill>
              </a:rPr>
              <a:t> om </a:t>
            </a:r>
            <a:r>
              <a:rPr lang="en-US" dirty="0" err="1" smtClean="0">
                <a:solidFill>
                  <a:schemeClr val="tx1"/>
                </a:solidFill>
              </a:rPr>
              <a:t>goede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normale</a:t>
            </a:r>
            <a:r>
              <a:rPr lang="en-US" dirty="0" smtClean="0">
                <a:solidFill>
                  <a:schemeClr val="tx1"/>
                </a:solidFill>
              </a:rPr>
              <a:t> e-mails </a:t>
            </a:r>
            <a:r>
              <a:rPr lang="en-US" dirty="0" err="1" smtClean="0">
                <a:solidFill>
                  <a:schemeClr val="tx1"/>
                </a:solidFill>
              </a:rPr>
              <a:t>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uit</a:t>
            </a:r>
            <a:r>
              <a:rPr lang="en-US" dirty="0" smtClean="0">
                <a:solidFill>
                  <a:schemeClr val="tx1"/>
                </a:solidFill>
              </a:rPr>
              <a:t> te </a:t>
            </a:r>
            <a:r>
              <a:rPr lang="en-US" dirty="0" err="1" smtClean="0">
                <a:solidFill>
                  <a:schemeClr val="tx1"/>
                </a:solidFill>
              </a:rPr>
              <a:t>halen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</a:rPr>
              <a:t>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dus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ook</a:t>
            </a:r>
            <a:r>
              <a:rPr lang="en-US" dirty="0" smtClean="0">
                <a:solidFill>
                  <a:schemeClr val="tx1"/>
                </a:solidFill>
              </a:rPr>
              <a:t>: hoe </a:t>
            </a:r>
            <a:r>
              <a:rPr lang="en-US" dirty="0" err="1" smtClean="0">
                <a:solidFill>
                  <a:schemeClr val="tx1"/>
                </a:solidFill>
              </a:rPr>
              <a:t>generaliseerbaar</a:t>
            </a:r>
            <a:r>
              <a:rPr lang="en-US" dirty="0" smtClean="0">
                <a:solidFill>
                  <a:schemeClr val="tx1"/>
                </a:solidFill>
              </a:rPr>
              <a:t> is het model </a:t>
            </a:r>
            <a:r>
              <a:rPr lang="en-US" dirty="0" err="1" smtClean="0">
                <a:solidFill>
                  <a:schemeClr val="tx1"/>
                </a:solidFill>
              </a:rPr>
              <a:t>naar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andere</a:t>
            </a:r>
            <a:r>
              <a:rPr lang="en-US" dirty="0" smtClean="0">
                <a:solidFill>
                  <a:schemeClr val="tx1"/>
                </a:solidFill>
              </a:rPr>
              <a:t> datasets?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Thresholds </a:t>
            </a:r>
            <a:r>
              <a:rPr lang="en-US" dirty="0" err="1">
                <a:solidFill>
                  <a:schemeClr val="tx1"/>
                </a:solidFill>
              </a:rPr>
              <a:t>verschuiven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bij</a:t>
            </a:r>
            <a:r>
              <a:rPr lang="en-US" dirty="0">
                <a:solidFill>
                  <a:schemeClr val="tx1"/>
                </a:solidFill>
              </a:rPr>
              <a:t> MN-Bayes </a:t>
            </a:r>
            <a:r>
              <a:rPr lang="en-US" dirty="0" err="1">
                <a:solidFill>
                  <a:schemeClr val="tx1"/>
                </a:solidFill>
              </a:rPr>
              <a:t>modelen</a:t>
            </a:r>
            <a:r>
              <a:rPr lang="en-US" dirty="0">
                <a:solidFill>
                  <a:schemeClr val="tx1"/>
                </a:solidFill>
              </a:rPr>
              <a:t> (AUC)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</a:rPr>
              <a:t>Creëren</a:t>
            </a:r>
            <a:r>
              <a:rPr lang="en-US" dirty="0" smtClean="0">
                <a:solidFill>
                  <a:schemeClr val="tx1"/>
                </a:solidFill>
              </a:rPr>
              <a:t> van extra features, </a:t>
            </a:r>
            <a:r>
              <a:rPr lang="en-US" dirty="0" err="1" smtClean="0">
                <a:solidFill>
                  <a:schemeClr val="tx1"/>
                </a:solidFill>
              </a:rPr>
              <a:t>onderscheid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tussen</a:t>
            </a:r>
            <a:r>
              <a:rPr lang="en-US" dirty="0" smtClean="0">
                <a:solidFill>
                  <a:schemeClr val="tx1"/>
                </a:solidFill>
              </a:rPr>
              <a:t> subject </a:t>
            </a:r>
            <a:r>
              <a:rPr lang="en-US" dirty="0" err="1" smtClean="0">
                <a:solidFill>
                  <a:schemeClr val="tx1"/>
                </a:solidFill>
              </a:rPr>
              <a:t>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overige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tekst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hoofdletters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tellen</a:t>
            </a:r>
            <a:r>
              <a:rPr lang="en-US" dirty="0" smtClean="0">
                <a:solidFill>
                  <a:schemeClr val="tx1"/>
                </a:solidFill>
              </a:rPr>
              <a:t> etc.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Ensemble / voting classifier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23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373</Words>
  <Application>Microsoft Office PowerPoint</Application>
  <PresentationFormat>Widescreen</PresentationFormat>
  <Paragraphs>96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Open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bol.com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 van den Oord</dc:creator>
  <cp:lastModifiedBy>Sander van den Oord</cp:lastModifiedBy>
  <cp:revision>62</cp:revision>
  <dcterms:created xsi:type="dcterms:W3CDTF">2016-07-13T19:51:16Z</dcterms:created>
  <dcterms:modified xsi:type="dcterms:W3CDTF">2016-07-14T13:07:05Z</dcterms:modified>
</cp:coreProperties>
</file>