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56" r:id="rId3"/>
    <p:sldId id="257" r:id="rId4"/>
    <p:sldId id="260" r:id="rId5"/>
    <p:sldId id="262" r:id="rId6"/>
    <p:sldId id="264" r:id="rId7"/>
    <p:sldId id="258" r:id="rId8"/>
    <p:sldId id="259" r:id="rId9"/>
    <p:sldId id="266" r:id="rId10"/>
    <p:sldId id="267" r:id="rId11"/>
    <p:sldId id="265" r:id="rId12"/>
    <p:sldId id="269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865"/>
  </p:normalViewPr>
  <p:slideViewPr>
    <p:cSldViewPr snapToGrid="0" snapToObjects="1">
      <p:cViewPr>
        <p:scale>
          <a:sx n="100" d="100"/>
          <a:sy n="100" d="100"/>
        </p:scale>
        <p:origin x="90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A08F2-BB89-A243-B58E-EF977EF4C386}" type="datetimeFigureOut">
              <a:t>25/01/2021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B101C-A8DC-374B-816A-E743FC59D6B0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1164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461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but also easy way to access api’s, scheduling using Airflow, webscraping with beautifulsoup, scrapy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969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grote voordeel: 1 library die ergens heel erg goed in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1927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jupyter notebook for commenting and interactive data analysis, IDE is handier for writing production code, although Microsoft also makes it a lot easier to use Visual Studio as a notebook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6973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pandas mostly excels in data wrangling and analysis. Visualization could also be done in PowerBI or Tableau. I use SQL to get data and pandas to wrangle.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7721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pandas series are just one column of your data, they are 1 dimensional</a:t>
            </a:r>
          </a:p>
          <a:p>
            <a:endParaRPr lang="en-NL"/>
          </a:p>
          <a:p>
            <a:r>
              <a:rPr lang="en-NL"/>
              <a:t>columns can contain mixed datatypes</a:t>
            </a:r>
          </a:p>
          <a:p>
            <a:endParaRPr lang="en-NL"/>
          </a:p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4711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pandas series are just one column of your data, they are 1 dimensional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140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95A9-4A7F-5F43-9EF2-EA5797CE4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91275-C3A2-FE44-A129-5BC55CDF0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9D2EF-EE6A-B341-8851-71362354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25/01/2021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11A09-FAC5-E346-B3EA-6F488D6F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8098D-D00B-824C-987B-5DF0C006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313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FCE9-3441-7F47-AB3E-5A7782E4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E8DC5-18DC-BA4A-AB73-669839C0F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0B06A-AE77-534F-B546-F8D50528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25/01/2021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CE858-3C99-4941-9143-7347E54B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1F6C-2053-AB4C-8C31-E55A6D24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096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A8E97-3697-024A-8CE2-8EBFC3A12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4D3A5-98A8-7E44-AF67-9DF46CDBF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03934-0CFB-2F4B-A15C-3ECB2ABE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25/01/2021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5681-9E40-084F-AABA-6BCA894C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178FA-12DE-E349-96D4-49CD9ECB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547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F3ED-7F5D-DD44-B653-B96E6CAC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BB3B-8CB2-054D-AF6A-E4C5E59D2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BAC3-52A2-FD47-BC71-F5B13759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25/01/2021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544A-9DD0-164B-86CD-2B480D3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0344-8783-5F4E-80A1-4D4A152E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619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DAD6-5AA4-7B40-B0DA-4BE073D2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E71C-5E9E-7E46-8E49-68DDBF85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086A5-1754-9A44-9657-98D3A5E5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25/01/2021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D43FA-1AD7-5D4B-AA77-C00E905A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D697A-2E32-334E-A0C9-C7BE2CE4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912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74BA-6D90-BA4C-AFD7-45911218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18D7-EFBC-B543-991E-92F419BE8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81EA9-58E6-6D42-B835-55213233E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C5606-6FFB-744B-B432-272651A0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25/01/2021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1F360-A06C-134C-B24F-9182BCE2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6A4B1-C583-2D4B-8B58-355062ED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744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DF1A-1F99-2044-B4A3-BF72C7D9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77C8C-F44A-4645-8580-AFFC5B64A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454FA-76D1-5346-8236-2C756286B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6807B-7615-694C-911C-9438045B5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DE03B-81A3-F743-8F08-9AA13B97D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569B88-8930-BF4C-89CD-CD62C5D7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25/01/2021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FE1EE-8E64-1848-8B7B-B3BC9001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DDEB4-40D0-BF45-B2C7-C4BDE81A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420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F47D-756C-5F47-88B0-738A4BAE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0C4A5-A469-8743-A032-4FC90479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25/01/2021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174D5-B3D1-CE4E-9EA1-DD4FAD52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2E827-86A6-F640-9A93-A0FBCDAD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871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4F9FC-1E1D-0B42-A409-A2EE5494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25/01/2021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93C31-14D6-8F40-9330-38F55B3E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1ADB4-C278-BA4A-A362-96702F5C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765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1389-FDC2-7B48-9331-293BD0AC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03D1-E88D-0A4E-8430-FEF447E59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AB0AE-F844-6E4F-8510-C32A794BF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0E45-E78D-414B-A56A-A8BE858F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25/01/2021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5BBC5-17E3-154C-874E-73938E28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FD947-DFC0-1041-9AC0-2A04BE76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743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FAFC-A1A9-294C-A396-28EEF916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E1AAA-CB4C-324F-A664-6EC5CAF59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79FEA-D25A-234C-A283-4D14B8FEC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01C1F-A538-554C-AF7D-C0A2B363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25/01/2021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97E32-040A-2E44-A379-229F5E6B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CE933-63A7-224A-ADBC-056B2512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06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FCC58-1D78-C04D-8003-158396B7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3CBF6-3870-E24D-BEB7-1A65CCFF0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401C5-08CD-C84F-904E-A0E5DBBB3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B5CFB-66E7-284C-9A5B-718B2335AB36}" type="datetimeFigureOut">
              <a:t>25/01/2021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602C-7D0D-F743-A032-BC5C8FB35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04742-E163-A742-A5C8-EF2914C2C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41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Wat we gaan doen de komende 2 dagen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r>
              <a:rPr lang="en-NL" sz="2600"/>
              <a:t>Introductie: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100"/>
              <a:t>waar werk je nu,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100"/>
              <a:t>met welke software,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100"/>
              <a:t>gebruik je nu Python,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100"/>
              <a:t>en: wat wil je vandaag leren</a:t>
            </a:r>
          </a:p>
          <a:p>
            <a:pPr marL="0" indent="0">
              <a:buNone/>
            </a:pPr>
            <a:endParaRPr lang="en-NL" sz="2500"/>
          </a:p>
          <a:p>
            <a:r>
              <a:rPr lang="en-NL" sz="2600"/>
              <a:t>Highover uitleg Python, Pandas en belangrijkste Python data libraries</a:t>
            </a:r>
          </a:p>
          <a:p>
            <a:r>
              <a:rPr lang="en-NL" sz="2600"/>
              <a:t>Intro Jupyter Notebook + Python refresher + opstarten VM</a:t>
            </a:r>
          </a:p>
          <a:p>
            <a:r>
              <a:rPr lang="en-NL" sz="2600"/>
              <a:t>Data inlezen   				---&gt; pd.read_csv()</a:t>
            </a:r>
          </a:p>
          <a:p>
            <a:r>
              <a:rPr lang="en-NL" sz="2600"/>
              <a:t>Data inspectie 				---&gt; df.info()   df.head()    df.describe()</a:t>
            </a:r>
          </a:p>
          <a:p>
            <a:r>
              <a:rPr lang="en-NL" sz="2600"/>
              <a:t>Data selectie 				---&gt; df[df.column == ‘value’]   df.loc[df.column == ‘value’, :]</a:t>
            </a:r>
          </a:p>
          <a:p>
            <a:r>
              <a:rPr lang="en-NL" sz="2600"/>
              <a:t>Data wrangling 	                                   	---&gt; df[‘column’].fillna()  of df.drop_duplicates()</a:t>
            </a:r>
          </a:p>
          <a:p>
            <a:r>
              <a:rPr lang="en-NL" sz="2600"/>
              <a:t>Data joinen   		                 		 ---&gt; df.merge(df2)</a:t>
            </a:r>
          </a:p>
          <a:p>
            <a:r>
              <a:rPr lang="en-NL" sz="2600"/>
              <a:t>Data visualisatie 	                     		</a:t>
            </a:r>
            <a:r>
              <a:rPr lang="en-NL" sz="2600">
                <a:sym typeface="Wingdings" pitchFamily="2" charset="2"/>
              </a:rPr>
              <a:t>---&gt; </a:t>
            </a:r>
            <a:r>
              <a:rPr lang="en-NL" sz="2600"/>
              <a:t>df.plot()</a:t>
            </a:r>
          </a:p>
          <a:p>
            <a:r>
              <a:rPr lang="en-NL" sz="2600"/>
              <a:t>Eigen functies toepassen              		-</a:t>
            </a:r>
            <a:r>
              <a:rPr lang="en-NL" sz="2600">
                <a:sym typeface="Wingdings" pitchFamily="2" charset="2"/>
              </a:rPr>
              <a:t>--&gt; </a:t>
            </a:r>
            <a:r>
              <a:rPr lang="en-NL" sz="2600"/>
              <a:t>df.apply(my_own_function)</a:t>
            </a:r>
          </a:p>
          <a:p>
            <a:r>
              <a:rPr lang="en-NL" sz="2600"/>
              <a:t>Installeren Jupyter + Python + Pandas	-</a:t>
            </a:r>
            <a:r>
              <a:rPr lang="en-NL" sz="2600">
                <a:sym typeface="Wingdings" pitchFamily="2" charset="2"/>
              </a:rPr>
              <a:t>--&gt; pip install pandas</a:t>
            </a:r>
            <a:endParaRPr lang="en-NL" sz="2600"/>
          </a:p>
          <a:p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237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89BA12-C726-A842-A5F4-20EBD6F99509}"/>
              </a:ext>
            </a:extLst>
          </p:cNvPr>
          <p:cNvSpPr/>
          <p:nvPr/>
        </p:nvSpPr>
        <p:spPr>
          <a:xfrm>
            <a:off x="6897919" y="1901369"/>
            <a:ext cx="4840504" cy="4838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1828AE-5574-C14E-9CC2-15205B96045C}"/>
              </a:ext>
            </a:extLst>
          </p:cNvPr>
          <p:cNvSpPr/>
          <p:nvPr/>
        </p:nvSpPr>
        <p:spPr>
          <a:xfrm>
            <a:off x="435427" y="1901370"/>
            <a:ext cx="4840504" cy="4838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63A18-D894-FF42-A3CF-D81F0CB8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/>
              <a:t>So my advice is: only focus on these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BE37FEB-4068-7849-B48A-BFC661116E64}"/>
              </a:ext>
            </a:extLst>
          </p:cNvPr>
          <p:cNvSpPr/>
          <p:nvPr/>
        </p:nvSpPr>
        <p:spPr>
          <a:xfrm>
            <a:off x="769257" y="2119085"/>
            <a:ext cx="42091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STATIC PLOTTING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17E8403-B738-424E-B6D5-752827693347}"/>
              </a:ext>
            </a:extLst>
          </p:cNvPr>
          <p:cNvSpPr/>
          <p:nvPr/>
        </p:nvSpPr>
        <p:spPr>
          <a:xfrm>
            <a:off x="7213600" y="2119084"/>
            <a:ext cx="42091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INTERACTIVE PLOTTING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06054F4-B789-3E47-9289-3EF05404C167}"/>
              </a:ext>
            </a:extLst>
          </p:cNvPr>
          <p:cNvSpPr/>
          <p:nvPr/>
        </p:nvSpPr>
        <p:spPr>
          <a:xfrm>
            <a:off x="1988456" y="3812949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Matplotlib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9F9B856-E690-DC47-8B21-875974C2DA33}"/>
              </a:ext>
            </a:extLst>
          </p:cNvPr>
          <p:cNvSpPr/>
          <p:nvPr/>
        </p:nvSpPr>
        <p:spPr>
          <a:xfrm>
            <a:off x="769257" y="5168787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Seaborn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1BF929F-F7E7-7B46-A249-20543D5CE3C7}"/>
              </a:ext>
            </a:extLst>
          </p:cNvPr>
          <p:cNvSpPr/>
          <p:nvPr/>
        </p:nvSpPr>
        <p:spPr>
          <a:xfrm>
            <a:off x="3207657" y="5168786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Pandas plotting</a:t>
            </a:r>
          </a:p>
          <a:p>
            <a:pPr algn="ctr"/>
            <a:r>
              <a:rPr lang="en-NL">
                <a:solidFill>
                  <a:schemeClr val="tx1"/>
                </a:solidFill>
              </a:rPr>
              <a:t>df.plot()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8D8AA26-A088-FA4A-BFD8-69B20285BE7D}"/>
              </a:ext>
            </a:extLst>
          </p:cNvPr>
          <p:cNvSpPr/>
          <p:nvPr/>
        </p:nvSpPr>
        <p:spPr>
          <a:xfrm>
            <a:off x="7213599" y="3816804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Plotly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9F361CF-44BE-D247-A0CA-45DFA7FC17B1}"/>
              </a:ext>
            </a:extLst>
          </p:cNvPr>
          <p:cNvSpPr/>
          <p:nvPr/>
        </p:nvSpPr>
        <p:spPr>
          <a:xfrm>
            <a:off x="9651998" y="3812949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Bokeh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4B8F932-65C0-364C-A1F8-065FC81624F1}"/>
              </a:ext>
            </a:extLst>
          </p:cNvPr>
          <p:cNvSpPr/>
          <p:nvPr/>
        </p:nvSpPr>
        <p:spPr>
          <a:xfrm>
            <a:off x="7213599" y="5168785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Plotly Express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15A7820-65D8-A14E-8E3F-BA4ABE5F3D4A}"/>
              </a:ext>
            </a:extLst>
          </p:cNvPr>
          <p:cNvSpPr/>
          <p:nvPr/>
        </p:nvSpPr>
        <p:spPr>
          <a:xfrm>
            <a:off x="9651999" y="5168785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hvPlot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5021F4-308D-674F-A809-986678EEC2FA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1654629" y="4553178"/>
            <a:ext cx="1219199" cy="6156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B3B61C-5960-2C43-AA68-365281AC531C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873828" y="4553178"/>
            <a:ext cx="1219201" cy="6156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9CC23E-C945-7141-9F86-4E3951FD223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2873828" y="2859314"/>
            <a:ext cx="1" cy="9536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CCB25D-9827-E44C-85B4-8546030450D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8098971" y="2859313"/>
            <a:ext cx="1219201" cy="9574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A5E321-77E3-DC4A-A990-B34AC963D47C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8098971" y="4557033"/>
            <a:ext cx="0" cy="6117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642BE9-05E2-3B41-8204-80E2B59480FB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9318172" y="2859313"/>
            <a:ext cx="1219198" cy="9536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61CF21-4703-E04E-8F50-9D28559BEC4F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0537370" y="4553178"/>
            <a:ext cx="1" cy="6156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lotly - Wikipedia">
            <a:extLst>
              <a:ext uri="{FF2B5EF4-FFF2-40B4-BE49-F238E27FC236}">
                <a16:creationId xmlns:a16="http://schemas.microsoft.com/office/drawing/2014/main" id="{5257B108-9086-864A-AD1B-DEFB47CF3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113" y="6092307"/>
            <a:ext cx="1756229" cy="5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vPlot 0.7.0 documentation">
            <a:extLst>
              <a:ext uri="{FF2B5EF4-FFF2-40B4-BE49-F238E27FC236}">
                <a16:creationId xmlns:a16="http://schemas.microsoft.com/office/drawing/2014/main" id="{DD961E71-3DF6-0F4B-8679-DB7B2C767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597" y="6122421"/>
            <a:ext cx="1567545" cy="48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200A321B-48E5-4245-8232-20DC34855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534" y="6026232"/>
            <a:ext cx="1440989" cy="582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4" name="Picture 10" descr="seaborn: statistical data visualization — seaborn 0.11.1 documentation">
            <a:extLst>
              <a:ext uri="{FF2B5EF4-FFF2-40B4-BE49-F238E27FC236}">
                <a16:creationId xmlns:a16="http://schemas.microsoft.com/office/drawing/2014/main" id="{9E658D67-A7D2-6547-8108-60398FF58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61" y="6083773"/>
            <a:ext cx="1770739" cy="50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47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63A18-D894-FF42-A3CF-D81F0CB8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/>
              <a:t>How groupby() works</a:t>
            </a:r>
          </a:p>
        </p:txBody>
      </p:sp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6B6FDF8-3F40-AA43-8EAC-15638AAD8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95" y="1916615"/>
            <a:ext cx="10296361" cy="471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8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5679-4635-8D4A-9122-A34E64C4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0946"/>
          </a:xfrm>
        </p:spPr>
        <p:txBody>
          <a:bodyPr/>
          <a:lstStyle/>
          <a:p>
            <a:pPr algn="ctr"/>
            <a:r>
              <a:rPr lang="en-US"/>
              <a:t>Joining tables with df.merge()</a:t>
            </a:r>
            <a:endParaRPr lang="en-NL"/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51575A50-8DBA-9D48-B45E-816768855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775611"/>
            <a:ext cx="2859316" cy="1524969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64B65442-3C39-B94E-B10E-BB788DAB0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5" y="2365559"/>
            <a:ext cx="11713029" cy="2324375"/>
          </a:xfrm>
          <a:prstGeom prst="rect">
            <a:avLst/>
          </a:prstGeom>
        </p:spPr>
      </p:pic>
      <p:pic>
        <p:nvPicPr>
          <p:cNvPr id="19" name="Picture 18" descr="Table&#10;&#10;Description automatically generated with medium confidence">
            <a:extLst>
              <a:ext uri="{FF2B5EF4-FFF2-40B4-BE49-F238E27FC236}">
                <a16:creationId xmlns:a16="http://schemas.microsoft.com/office/drawing/2014/main" id="{92FDE4AF-DE66-4647-AC97-B831C957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595" y="1004976"/>
            <a:ext cx="1718128" cy="1171451"/>
          </a:xfrm>
          <a:prstGeom prst="rect">
            <a:avLst/>
          </a:prstGeom>
        </p:spPr>
      </p:pic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B944551A-D74F-284E-83DC-B4913095F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754914"/>
            <a:ext cx="2631876" cy="1020728"/>
          </a:xfrm>
          <a:prstGeom prst="rect">
            <a:avLst/>
          </a:prstGeom>
        </p:spPr>
      </p:pic>
      <p:pic>
        <p:nvPicPr>
          <p:cNvPr id="30" name="Picture 29" descr="Table&#10;&#10;Description automatically generated">
            <a:extLst>
              <a:ext uri="{FF2B5EF4-FFF2-40B4-BE49-F238E27FC236}">
                <a16:creationId xmlns:a16="http://schemas.microsoft.com/office/drawing/2014/main" id="{86FACDFA-550A-D247-8C22-1BDFCB08D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755821"/>
            <a:ext cx="2360740" cy="1114550"/>
          </a:xfrm>
          <a:prstGeom prst="rect">
            <a:avLst/>
          </a:prstGeom>
        </p:spPr>
      </p:pic>
      <p:pic>
        <p:nvPicPr>
          <p:cNvPr id="32" name="Picture 31" descr="Table&#10;&#10;Description automatically generated">
            <a:extLst>
              <a:ext uri="{FF2B5EF4-FFF2-40B4-BE49-F238E27FC236}">
                <a16:creationId xmlns:a16="http://schemas.microsoft.com/office/drawing/2014/main" id="{89CCCCD2-BEB3-5247-AF84-0F1A03AD5E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1360" y="4754914"/>
            <a:ext cx="2571363" cy="1114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EF50AA4-FC45-0043-BB69-17FA310964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7321" y="4689934"/>
            <a:ext cx="2795193" cy="148761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DA5F37D-6241-5140-82DD-CE6DCB978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7321" y="6439807"/>
            <a:ext cx="2897700" cy="11348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45236B5-891A-4441-A5EB-A0A2C42EA8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1360" y="6452324"/>
            <a:ext cx="2571363" cy="10097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A2A76C6-5018-FB46-B031-AB9B451E94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6452837"/>
            <a:ext cx="2360740" cy="10045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000BAA9-1193-454D-A8DB-33E79C8D8F0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5999" y="6439807"/>
            <a:ext cx="2631876" cy="11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2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6F465-9DE2-D246-B562-24C196A6B2F5}"/>
              </a:ext>
            </a:extLst>
          </p:cNvPr>
          <p:cNvSpPr txBox="1"/>
          <p:nvPr/>
        </p:nvSpPr>
        <p:spPr>
          <a:xfrm>
            <a:off x="603938" y="640081"/>
            <a:ext cx="2608655" cy="525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2C2C2C"/>
                </a:solidFill>
                <a:latin typeface="+mj-lt"/>
                <a:ea typeface="+mj-ea"/>
                <a:cs typeface="+mj-cs"/>
              </a:rPr>
              <a:t>Twee wegen die naar Python leiden</a:t>
            </a: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D3F121-50F4-AB4E-B6AD-8A44B417D09C}"/>
              </a:ext>
            </a:extLst>
          </p:cNvPr>
          <p:cNvSpPr/>
          <p:nvPr/>
        </p:nvSpPr>
        <p:spPr>
          <a:xfrm>
            <a:off x="5123542" y="1083782"/>
            <a:ext cx="1944915" cy="5684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Data Science / Data Engineering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028D48-9D05-FB47-92E7-D55C77AB2E71}"/>
              </a:ext>
            </a:extLst>
          </p:cNvPr>
          <p:cNvSpPr/>
          <p:nvPr/>
        </p:nvSpPr>
        <p:spPr>
          <a:xfrm>
            <a:off x="8611932" y="1100691"/>
            <a:ext cx="2207643" cy="5684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Backend Web Development</a:t>
            </a:r>
          </a:p>
        </p:txBody>
      </p:sp>
      <p:pic>
        <p:nvPicPr>
          <p:cNvPr id="21" name="Picture 20" descr="Text, map&#10;&#10;Description automatically generated">
            <a:extLst>
              <a:ext uri="{FF2B5EF4-FFF2-40B4-BE49-F238E27FC236}">
                <a16:creationId xmlns:a16="http://schemas.microsoft.com/office/drawing/2014/main" id="{2F429831-F587-D841-AD9D-A16BBA925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575" y="1711375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5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36F465-9DE2-D246-B562-24C196A6B2F5}"/>
              </a:ext>
            </a:extLst>
          </p:cNvPr>
          <p:cNvSpPr txBox="1"/>
          <p:nvPr/>
        </p:nvSpPr>
        <p:spPr>
          <a:xfrm>
            <a:off x="645859" y="640081"/>
            <a:ext cx="3494341" cy="379348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>
                <a:latin typeface="+mj-lt"/>
                <a:ea typeface="+mj-ea"/>
                <a:cs typeface="+mj-cs"/>
              </a:rPr>
              <a:t>Python Data Science Libraries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0A5DDF88-DAD1-E345-86DF-FAADDBFB5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1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  <p:pic>
        <p:nvPicPr>
          <p:cNvPr id="2050" name="Picture 2" descr="Apache Airflow - Wikipedia">
            <a:extLst>
              <a:ext uri="{FF2B5EF4-FFF2-40B4-BE49-F238E27FC236}">
                <a16:creationId xmlns:a16="http://schemas.microsoft.com/office/drawing/2014/main" id="{0125145F-4612-7744-AD0F-1A8154A3B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902" y="3203878"/>
            <a:ext cx="1172577" cy="45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798E593-BE81-D84E-9C9A-113BE0F1C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074" y="804672"/>
            <a:ext cx="693926" cy="80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Unit Testing with PySpark. By David Illes, Vice President at… | by  Cambridge Spark | Cambridge Spark">
            <a:extLst>
              <a:ext uri="{FF2B5EF4-FFF2-40B4-BE49-F238E27FC236}">
                <a16:creationId xmlns:a16="http://schemas.microsoft.com/office/drawing/2014/main" id="{ABB51496-6CBC-BC40-BA06-D75D4A194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140" y="804672"/>
            <a:ext cx="1289050" cy="72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seaborn: statistical data visualization — seaborn 0.11.1 documentation">
            <a:extLst>
              <a:ext uri="{FF2B5EF4-FFF2-40B4-BE49-F238E27FC236}">
                <a16:creationId xmlns:a16="http://schemas.microsoft.com/office/drawing/2014/main" id="{1FD05B8E-F514-6446-9020-81F21A8B7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037" y="2644644"/>
            <a:ext cx="885370" cy="25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92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4B7-80C3-D443-8EFB-FFF4DF86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10899944" cy="1608328"/>
          </a:xfrm>
        </p:spPr>
        <p:txBody>
          <a:bodyPr>
            <a:normAutofit/>
          </a:bodyPr>
          <a:lstStyle/>
          <a:p>
            <a:r>
              <a:rPr lang="en-NL" sz="3600"/>
              <a:t>Jupyter Notebooks               vs          Visual Studio Code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84CA356-7F85-FD40-B3B6-4837AE989A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41" b="-3"/>
          <a:stretch/>
        </p:blipFill>
        <p:spPr>
          <a:xfrm>
            <a:off x="643128" y="3082753"/>
            <a:ext cx="4783038" cy="298421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284C0E4-3462-8442-8BFF-5F8225C5CC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13" r="-2" b="-2"/>
          <a:stretch/>
        </p:blipFill>
        <p:spPr>
          <a:xfrm>
            <a:off x="6765834" y="3082753"/>
            <a:ext cx="4783038" cy="298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1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4B7-80C3-D443-8EFB-FFF4DF86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10899944" cy="1608328"/>
          </a:xfrm>
        </p:spPr>
        <p:txBody>
          <a:bodyPr>
            <a:normAutofit/>
          </a:bodyPr>
          <a:lstStyle/>
          <a:p>
            <a:r>
              <a:rPr lang="en-NL" sz="3600"/>
              <a:t>Jupyter Notebooks tips and tricks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121E7-ABF1-1D4F-9FE2-C91E5F3BCB4A}"/>
              </a:ext>
            </a:extLst>
          </p:cNvPr>
          <p:cNvSpPr txBox="1"/>
          <p:nvPr/>
        </p:nvSpPr>
        <p:spPr>
          <a:xfrm>
            <a:off x="769257" y="2714171"/>
            <a:ext cx="105809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/>
              <a:t>Shift + Enter to run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/>
              <a:t>Tab completion</a:t>
            </a:r>
          </a:p>
          <a:p>
            <a:endParaRPr lang="en-NL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/>
              <a:t>Nieuwe cell: Escape gevolgd door a (above) of b (below) of dd (delete)</a:t>
            </a:r>
          </a:p>
          <a:p>
            <a:endParaRPr lang="en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/>
              <a:t>Shift Tab to see arguments and information about methods, functions or classes</a:t>
            </a:r>
          </a:p>
          <a:p>
            <a:endParaRPr lang="en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/>
              <a:t>Magic commands, such as 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/>
              <a:t>? or ?? to get extra help and info</a:t>
            </a:r>
          </a:p>
        </p:txBody>
      </p:sp>
    </p:spTree>
    <p:extLst>
      <p:ext uri="{BB962C8B-B14F-4D97-AF65-F5344CB8AC3E}">
        <p14:creationId xmlns:p14="http://schemas.microsoft.com/office/powerpoint/2010/main" val="248536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466B-06F5-B84D-A8D3-0B638E77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Wat is pandas?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F5F247A-2656-594C-A237-894E5FEE8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164" y="4066543"/>
            <a:ext cx="11905671" cy="2089825"/>
          </a:xfrm>
        </p:spPr>
      </p:pic>
      <p:pic>
        <p:nvPicPr>
          <p:cNvPr id="1026" name="Picture 2" descr="pandas (software) - Wikipedia">
            <a:extLst>
              <a:ext uri="{FF2B5EF4-FFF2-40B4-BE49-F238E27FC236}">
                <a16:creationId xmlns:a16="http://schemas.microsoft.com/office/drawing/2014/main" id="{A0C9A81B-8796-4048-8EF3-6CE8AA3CF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5986"/>
            <a:ext cx="60960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70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185AD-FE89-1B48-B35F-2A9219F7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Most important concept is a DataFrame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45D7D62E-AC53-D044-A987-565477589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784" r="1" b="6953"/>
          <a:stretch/>
        </p:blipFill>
        <p:spPr>
          <a:xfrm>
            <a:off x="932350" y="2055813"/>
            <a:ext cx="10349274" cy="39001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2223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185AD-FE89-1B48-B35F-2A9219F7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Example of a Pandas Series</a:t>
            </a:r>
          </a:p>
        </p:txBody>
      </p: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 descr="Table&#10;&#10;Description automatically generated with medium confidence">
            <a:extLst>
              <a:ext uri="{FF2B5EF4-FFF2-40B4-BE49-F238E27FC236}">
                <a16:creationId xmlns:a16="http://schemas.microsoft.com/office/drawing/2014/main" id="{1C3CE786-D82A-F447-A24F-8B84860D9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7215" y="1986871"/>
            <a:ext cx="6935756" cy="4045857"/>
          </a:xfrm>
        </p:spPr>
      </p:pic>
    </p:spTree>
    <p:extLst>
      <p:ext uri="{BB962C8B-B14F-4D97-AF65-F5344CB8AC3E}">
        <p14:creationId xmlns:p14="http://schemas.microsoft.com/office/powerpoint/2010/main" val="253073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63A18-D894-FF42-A3CF-D81F0CB8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/>
              <a:t>There are too many plotting packages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DEA112E-9883-2D4C-A588-CBB48AE23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55" y="1945715"/>
            <a:ext cx="8977703" cy="456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4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471</Words>
  <Application>Microsoft Macintosh PowerPoint</Application>
  <PresentationFormat>Widescreen</PresentationFormat>
  <Paragraphs>70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Wat we gaan doen de komende 2 dagen</vt:lpstr>
      <vt:lpstr>PowerPoint Presentation</vt:lpstr>
      <vt:lpstr>PowerPoint Presentation</vt:lpstr>
      <vt:lpstr>Jupyter Notebooks               vs          Visual Studio Code   </vt:lpstr>
      <vt:lpstr>Jupyter Notebooks tips and tricks</vt:lpstr>
      <vt:lpstr>Wat is pandas?</vt:lpstr>
      <vt:lpstr>Most important concept is a DataFrame</vt:lpstr>
      <vt:lpstr>Example of a Pandas Series</vt:lpstr>
      <vt:lpstr>There are too many plotting packages</vt:lpstr>
      <vt:lpstr>So my advice is: only focus on these</vt:lpstr>
      <vt:lpstr>How groupby() works</vt:lpstr>
      <vt:lpstr>Joining tables with df.merge()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van den Oord (Student)</dc:creator>
  <cp:lastModifiedBy>Sander van den Oord (Student)</cp:lastModifiedBy>
  <cp:revision>25</cp:revision>
  <dcterms:created xsi:type="dcterms:W3CDTF">2021-01-04T14:11:38Z</dcterms:created>
  <dcterms:modified xsi:type="dcterms:W3CDTF">2021-01-25T15:59:49Z</dcterms:modified>
</cp:coreProperties>
</file>