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72" r:id="rId2"/>
    <p:sldId id="263" r:id="rId3"/>
    <p:sldId id="275" r:id="rId4"/>
    <p:sldId id="277" r:id="rId5"/>
    <p:sldId id="273" r:id="rId6"/>
    <p:sldId id="270" r:id="rId7"/>
    <p:sldId id="271" r:id="rId8"/>
    <p:sldId id="256" r:id="rId9"/>
    <p:sldId id="257" r:id="rId10"/>
    <p:sldId id="278" r:id="rId11"/>
    <p:sldId id="274" r:id="rId12"/>
    <p:sldId id="260" r:id="rId13"/>
    <p:sldId id="262" r:id="rId14"/>
    <p:sldId id="279" r:id="rId15"/>
    <p:sldId id="264" r:id="rId16"/>
    <p:sldId id="258" r:id="rId17"/>
    <p:sldId id="259" r:id="rId18"/>
    <p:sldId id="280" r:id="rId19"/>
    <p:sldId id="266" r:id="rId20"/>
    <p:sldId id="267" r:id="rId21"/>
    <p:sldId id="281" r:id="rId22"/>
    <p:sldId id="265" r:id="rId23"/>
    <p:sldId id="282" r:id="rId24"/>
    <p:sldId id="269" r:id="rId25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5865"/>
  </p:normalViewPr>
  <p:slideViewPr>
    <p:cSldViewPr snapToGrid="0" snapToObjects="1">
      <p:cViewPr varScale="1">
        <p:scale>
          <a:sx n="104" d="100"/>
          <a:sy n="104" d="100"/>
        </p:scale>
        <p:origin x="8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7A08F2-BB89-A243-B58E-EF977EF4C386}" type="datetimeFigureOut">
              <a:t>28/01/2021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2B101C-A8DC-374B-816A-E743FC59D6B0}" type="slidenum"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1211646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L"/>
              <a:t>ik heb geprobeerd de cursus terug te brengen tot de bare essentials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2B101C-A8DC-374B-816A-E743FC59D6B0}" type="slidenum">
              <a:rPr lang="en-NL"/>
              <a:t>2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946129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L"/>
              <a:t>pandas series are just one column of your data, they are 1 dimensional</a:t>
            </a:r>
          </a:p>
          <a:p>
            <a:endParaRPr lang="en-NL"/>
          </a:p>
          <a:p>
            <a:r>
              <a:rPr lang="en-NL"/>
              <a:t>columns can contain mixed datatypes</a:t>
            </a:r>
          </a:p>
          <a:p>
            <a:endParaRPr lang="en-NL"/>
          </a:p>
          <a:p>
            <a:endParaRPr lang="en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2B101C-A8DC-374B-816A-E743FC59D6B0}" type="slidenum">
              <a:t>16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947113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L"/>
              <a:t>pandas series are just one column of your data, they are 1 dimensional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2B101C-A8DC-374B-816A-E743FC59D6B0}" type="slidenum">
              <a:t>17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614052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L"/>
              <a:t>ik heb geprobeerd de cursus terug te brengen tot de bare essentials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2B101C-A8DC-374B-816A-E743FC59D6B0}" type="slidenum">
              <a:rPr lang="en-NL"/>
              <a:t>18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658140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L"/>
              <a:t>ik heb geprobeerd de cursus terug te brengen tot de bare essentials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2B101C-A8DC-374B-816A-E743FC59D6B0}" type="slidenum">
              <a:rPr lang="en-NL"/>
              <a:t>21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9891954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L"/>
              <a:t>ik heb geprobeerd de cursus terug te brengen tot de bare essentials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2B101C-A8DC-374B-816A-E743FC59D6B0}" type="slidenum">
              <a:rPr lang="en-NL"/>
              <a:t>23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771237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L"/>
              <a:t>ik heb geprobeerd de cursus terug te brengen tot de bare essentials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2B101C-A8DC-374B-816A-E743FC59D6B0}" type="slidenum">
              <a:rPr lang="en-NL"/>
              <a:t>3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4881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L"/>
              <a:t>ik heb geprobeerd de cursus terug te brengen tot de bare essentials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2B101C-A8DC-374B-816A-E743FC59D6B0}" type="slidenum">
              <a:rPr lang="en-NL"/>
              <a:t>4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228453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L"/>
              <a:t>but also easy way to access api’s, scheduling using Airflow, webscraping with beautifulsoup, scrapy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2B101C-A8DC-374B-816A-E743FC59D6B0}" type="slidenum">
              <a:t>8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396986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L"/>
              <a:t>grote voordeel: 1 library die ergens heel erg goed in 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2B101C-A8DC-374B-816A-E743FC59D6B0}" type="slidenum">
              <a:t>9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819278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L"/>
              <a:t>ik heb geprobeerd de cursus terug te brengen tot de bare essentials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2B101C-A8DC-374B-816A-E743FC59D6B0}" type="slidenum">
              <a:rPr lang="en-NL"/>
              <a:t>10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9101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L"/>
              <a:t>jupyter notebook for commenting and interactive data analysis, IDE is handier for writing production code, although Microsoft also makes it a lot easier to use Visual Studio as a notebook environment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2B101C-A8DC-374B-816A-E743FC59D6B0}" type="slidenum">
              <a:rPr lang="en-NL"/>
              <a:t>12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8669730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L"/>
              <a:t>ik heb geprobeerd de cursus terug te brengen tot de bare essentials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2B101C-A8DC-374B-816A-E743FC59D6B0}" type="slidenum">
              <a:rPr lang="en-NL"/>
              <a:t>14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070298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L"/>
              <a:t>pandas mostly excels in data wrangling and analysis. Visualization could also be done in PowerBI or Tableau. I use SQL to get data and pandas to wrangle.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2B101C-A8DC-374B-816A-E743FC59D6B0}" type="slidenum">
              <a:rPr lang="en-NL"/>
              <a:t>15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377213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195A9-4A7F-5F43-9EF2-EA5797CE4C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091275-C3A2-FE44-A129-5BC55CDF03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B9D2EF-EE6A-B341-8851-71362354B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B5CFB-66E7-284C-9A5B-718B2335AB36}" type="datetimeFigureOut">
              <a:t>28/01/2021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E11A09-FAC5-E346-B3EA-6F488D6F2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D8098D-D00B-824C-987B-5DF0C0067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8891D-AE9C-D247-A2DA-CDA8EBE7248B}" type="slidenum"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73139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1FCE9-3441-7F47-AB3E-5A7782E43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1E8DC5-18DC-BA4A-AB73-669839C0F7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50B06A-AE77-534F-B546-F8D50528D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B5CFB-66E7-284C-9A5B-718B2335AB36}" type="datetimeFigureOut">
              <a:t>28/01/2021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5CE858-3C99-4941-9143-7347E54B7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9D1F6C-2053-AB4C-8C31-E55A6D243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8891D-AE9C-D247-A2DA-CDA8EBE7248B}" type="slidenum"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90967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FA8E97-3697-024A-8CE2-8EBFC3A126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64D3A5-98A8-7E44-AF67-9DF46CDBFF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D03934-0CFB-2F4B-A15C-3ECB2ABE7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B5CFB-66E7-284C-9A5B-718B2335AB36}" type="datetimeFigureOut">
              <a:t>28/01/2021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685681-9E40-084F-AABA-6BCA894CB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4178FA-12DE-E349-96D4-49CD9ECB2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8891D-AE9C-D247-A2DA-CDA8EBE7248B}" type="slidenum"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155477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4F3ED-7F5D-DD44-B653-B96E6CAC8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7ABB3B-8CB2-054D-AF6A-E4C5E59D2F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F0BAC3-52A2-FD47-BC71-F5B13759A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B5CFB-66E7-284C-9A5B-718B2335AB36}" type="datetimeFigureOut">
              <a:t>28/01/2021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C4544A-9DD0-164B-86CD-2B480D34B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230344-8783-5F4E-80A1-4D4A152EB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8891D-AE9C-D247-A2DA-CDA8EBE7248B}" type="slidenum"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46194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3DAD6-5AA4-7B40-B0DA-4BE073D20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73E71C-5E9E-7E46-8E49-68DDBF85CD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9086A5-1754-9A44-9657-98D3A5E5C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B5CFB-66E7-284C-9A5B-718B2335AB36}" type="datetimeFigureOut">
              <a:t>28/01/2021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D43FA-1AD7-5D4B-AA77-C00E905A1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2D697A-2E32-334E-A0C9-C7BE2CE44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8891D-AE9C-D247-A2DA-CDA8EBE7248B}" type="slidenum"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29128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574BA-6D90-BA4C-AFD7-459112183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E18D7-EFBC-B543-991E-92F419BE85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381EA9-58E6-6D42-B835-55213233E5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9C5606-6FFB-744B-B432-272651A07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B5CFB-66E7-284C-9A5B-718B2335AB36}" type="datetimeFigureOut">
              <a:t>28/01/2021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91F360-A06C-134C-B24F-9182BCE21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16A4B1-C583-2D4B-8B58-355062ED7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8891D-AE9C-D247-A2DA-CDA8EBE7248B}" type="slidenum"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17448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4DF1A-1F99-2044-B4A3-BF72C7D9E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E77C8C-F44A-4645-8580-AFFC5B64A9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5454FA-76D1-5346-8236-2C756286B4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D6807B-7615-694C-911C-9438045B50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BDE03B-81A3-F743-8F08-9AA13B97D4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569B88-8930-BF4C-89CD-CD62C5D71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B5CFB-66E7-284C-9A5B-718B2335AB36}" type="datetimeFigureOut">
              <a:t>28/01/2021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1FE1EE-8E64-1848-8B7B-B3BC90015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9DDEB4-40D0-BF45-B2C7-C4BDE81A6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8891D-AE9C-D247-A2DA-CDA8EBE7248B}" type="slidenum"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44203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6F47D-756C-5F47-88B0-738A4BAE0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F0C4A5-A469-8743-A032-4FC90479E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B5CFB-66E7-284C-9A5B-718B2335AB36}" type="datetimeFigureOut">
              <a:t>28/01/2021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A174D5-B3D1-CE4E-9EA1-DD4FAD527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12E827-86A6-F640-9A93-A0FBCDAD6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8891D-AE9C-D247-A2DA-CDA8EBE7248B}" type="slidenum"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958715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44F9FC-1E1D-0B42-A409-A2EE5494D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B5CFB-66E7-284C-9A5B-718B2335AB36}" type="datetimeFigureOut">
              <a:t>28/01/2021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293C31-14D6-8F40-9330-38F55B3EB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31ADB4-C278-BA4A-A362-96702F5CB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8891D-AE9C-D247-A2DA-CDA8EBE7248B}" type="slidenum"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417655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31389-FDC2-7B48-9331-293BD0AC8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C703D1-E88D-0A4E-8430-FEF447E592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7AB0AE-F844-6E4F-8510-C32A794BFF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3B0E45-E78D-414B-A56A-A8BE858F3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B5CFB-66E7-284C-9A5B-718B2335AB36}" type="datetimeFigureOut">
              <a:t>28/01/2021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85BBC5-17E3-154C-874E-73938E280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9FD947-DFC0-1041-9AC0-2A04BE764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8891D-AE9C-D247-A2DA-CDA8EBE7248B}" type="slidenum"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957439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FFAFC-A1A9-294C-A396-28EEF916A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2E1AAA-CB4C-324F-A664-6EC5CAF590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D79FEA-D25A-234C-A283-4D14B8FECC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101C1F-A538-554C-AF7D-C0A2B363C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B5CFB-66E7-284C-9A5B-718B2335AB36}" type="datetimeFigureOut">
              <a:t>28/01/2021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497E32-040A-2E44-A379-229F5E6B9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2CE933-63A7-224A-ADBC-056B25120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8891D-AE9C-D247-A2DA-CDA8EBE7248B}" type="slidenum"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65061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4FCC58-1D78-C04D-8003-158396B7D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63CBF6-3870-E24D-BEB7-1A65CCFF07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401C5-08CD-C84F-904E-A0E5DBBB36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B5CFB-66E7-284C-9A5B-718B2335AB36}" type="datetimeFigureOut">
              <a:t>28/01/2021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C9602C-7D0D-F743-A032-BC5C8FB354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D04742-E163-A742-A5C8-EF2914C2C3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38891D-AE9C-D247-A2DA-CDA8EBE7248B}" type="slidenum"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34145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BE3BFC1-A4A9-0A4A-A2FE-E1EC7999A20A}"/>
              </a:ext>
            </a:extLst>
          </p:cNvPr>
          <p:cNvSpPr/>
          <p:nvPr/>
        </p:nvSpPr>
        <p:spPr>
          <a:xfrm>
            <a:off x="2206171" y="1960621"/>
            <a:ext cx="7779657" cy="3759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C5AA6A-CC8E-F349-AFE8-C16A1DCEB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643966"/>
          </a:xfrm>
          <a:solidFill>
            <a:schemeClr val="bg1"/>
          </a:solidFill>
        </p:spPr>
        <p:txBody>
          <a:bodyPr/>
          <a:lstStyle/>
          <a:p>
            <a:pPr algn="ctr"/>
            <a:r>
              <a:rPr lang="en-NL"/>
              <a:t>PYTHON / PANDAS FOR DATA ANALYSIS</a:t>
            </a:r>
          </a:p>
        </p:txBody>
      </p:sp>
      <p:pic>
        <p:nvPicPr>
          <p:cNvPr id="5" name="Content Placeholder 4" descr="Text&#10;&#10;Description automatically generated with low confidence">
            <a:extLst>
              <a:ext uri="{FF2B5EF4-FFF2-40B4-BE49-F238E27FC236}">
                <a16:creationId xmlns:a16="http://schemas.microsoft.com/office/drawing/2014/main" id="{992A7576-6444-7941-8A38-3F087E7010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53600" y="6036476"/>
            <a:ext cx="2350283" cy="698104"/>
          </a:xfrm>
        </p:spPr>
      </p:pic>
      <p:pic>
        <p:nvPicPr>
          <p:cNvPr id="7" name="Picture 6" descr="Graphical user interface, application&#10;&#10;Description automatically generated with medium confidence">
            <a:extLst>
              <a:ext uri="{FF2B5EF4-FFF2-40B4-BE49-F238E27FC236}">
                <a16:creationId xmlns:a16="http://schemas.microsoft.com/office/drawing/2014/main" id="{97EBB5C9-E089-D44D-9C0F-371B68F00A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9749" y="2608321"/>
            <a:ext cx="6032500" cy="24638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C7A3176-1D8F-6F42-B3E3-2F758CEFBC7C}"/>
              </a:ext>
            </a:extLst>
          </p:cNvPr>
          <p:cNvSpPr txBox="1"/>
          <p:nvPr/>
        </p:nvSpPr>
        <p:spPr>
          <a:xfrm>
            <a:off x="3945165" y="6385528"/>
            <a:ext cx="430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/>
              <a:t>Sander van den Oord - Data Scientist </a:t>
            </a:r>
          </a:p>
        </p:txBody>
      </p:sp>
    </p:spTree>
    <p:extLst>
      <p:ext uri="{BB962C8B-B14F-4D97-AF65-F5344CB8AC3E}">
        <p14:creationId xmlns:p14="http://schemas.microsoft.com/office/powerpoint/2010/main" val="7078932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2C562-6C8A-EA4C-AA34-115B8EFE2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chemeClr val="bg1"/>
          </a:solidFill>
        </p:spPr>
        <p:txBody>
          <a:bodyPr/>
          <a:lstStyle/>
          <a:p>
            <a:pPr algn="ctr"/>
            <a:r>
              <a:rPr lang="en-NL"/>
              <a:t>Jupyter Notebooks +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3BE97-E656-F74F-9B05-8B879B054C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3771" y="1843314"/>
            <a:ext cx="10570029" cy="4775200"/>
          </a:xfrm>
          <a:solidFill>
            <a:schemeClr val="bg1"/>
          </a:solidFill>
        </p:spPr>
        <p:txBody>
          <a:bodyPr>
            <a:normAutofit/>
          </a:bodyPr>
          <a:lstStyle/>
          <a:p>
            <a:endParaRPr lang="en-NL" sz="2400"/>
          </a:p>
          <a:p>
            <a:endParaRPr lang="en-NL" sz="2400"/>
          </a:p>
          <a:p>
            <a:endParaRPr lang="en-NL" sz="2400"/>
          </a:p>
          <a:p>
            <a:endParaRPr lang="en-NL" sz="2400"/>
          </a:p>
          <a:p>
            <a:r>
              <a:rPr lang="en-NL" sz="2400"/>
              <a:t>Intro Jupyter Notebook</a:t>
            </a:r>
          </a:p>
          <a:p>
            <a:r>
              <a:rPr lang="en-NL" sz="2400"/>
              <a:t>Python refresher</a:t>
            </a:r>
          </a:p>
          <a:p>
            <a:r>
              <a:rPr lang="en-NL" sz="2400"/>
              <a:t>opstarten VM</a:t>
            </a:r>
          </a:p>
          <a:p>
            <a:endParaRPr lang="en-NL" sz="2400"/>
          </a:p>
          <a:p>
            <a:pPr marL="0" indent="0">
              <a:buNone/>
            </a:pPr>
            <a:endParaRPr lang="en-NL" sz="2400"/>
          </a:p>
          <a:p>
            <a:pPr marL="0" indent="0">
              <a:buNone/>
            </a:pPr>
            <a:endParaRPr lang="en-NL" sz="2500"/>
          </a:p>
          <a:p>
            <a:pPr marL="0" indent="0">
              <a:buNone/>
            </a:pPr>
            <a:endParaRPr lang="en-NL"/>
          </a:p>
          <a:p>
            <a:pPr lvl="1">
              <a:buFont typeface="Courier New" panose="02070309020205020404" pitchFamily="49" charset="0"/>
              <a:buChar char="o"/>
            </a:pPr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044076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B9C69-F2B0-E049-BB65-E08141333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NL"/>
              <a:t>Python data types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5E6EB53-EEB2-7543-A9D7-2205F32D2D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4348" y="1825625"/>
            <a:ext cx="9463303" cy="4351338"/>
          </a:xfrm>
        </p:spPr>
      </p:pic>
    </p:spTree>
    <p:extLst>
      <p:ext uri="{BB962C8B-B14F-4D97-AF65-F5344CB8AC3E}">
        <p14:creationId xmlns:p14="http://schemas.microsoft.com/office/powerpoint/2010/main" val="23653061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2D4B7-80C3-D443-8EFB-FFF4DF86F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8" y="338328"/>
            <a:ext cx="10899944" cy="1608328"/>
          </a:xfrm>
        </p:spPr>
        <p:txBody>
          <a:bodyPr>
            <a:normAutofit/>
          </a:bodyPr>
          <a:lstStyle/>
          <a:p>
            <a:r>
              <a:rPr lang="en-NL" sz="3600"/>
              <a:t>Jupyter Notebooks               or          Visual Studio Code  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AAE9118-0436-4488-AC4A-C14DF6A7B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2211010"/>
            <a:ext cx="12192002" cy="464699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ounded Rectangle 26">
            <a:extLst>
              <a:ext uri="{FF2B5EF4-FFF2-40B4-BE49-F238E27FC236}">
                <a16:creationId xmlns:a16="http://schemas.microsoft.com/office/drawing/2014/main" id="{48AADC38-41AB-482C-B8C3-6B9CD91B6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2426035"/>
            <a:ext cx="11548872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384CA356-7F85-FD40-B3B6-4837AE989AA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9841" b="-3"/>
          <a:stretch/>
        </p:blipFill>
        <p:spPr>
          <a:xfrm>
            <a:off x="643128" y="3082753"/>
            <a:ext cx="4783038" cy="2984218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1284C0E4-3462-8442-8BFF-5F8225C5CC9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013" r="-2" b="-2"/>
          <a:stretch/>
        </p:blipFill>
        <p:spPr>
          <a:xfrm>
            <a:off x="6765834" y="3082753"/>
            <a:ext cx="4783038" cy="2984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3123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2D4B7-80C3-D443-8EFB-FFF4DF86F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8" y="338328"/>
            <a:ext cx="10899944" cy="1608328"/>
          </a:xfrm>
        </p:spPr>
        <p:txBody>
          <a:bodyPr>
            <a:normAutofit/>
          </a:bodyPr>
          <a:lstStyle/>
          <a:p>
            <a:pPr algn="ctr"/>
            <a:r>
              <a:rPr lang="en-NL" sz="3600"/>
              <a:t>Jupyter Notebooks tips and tricks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AAE9118-0436-4488-AC4A-C14DF6A7B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2211010"/>
            <a:ext cx="12192002" cy="464699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ounded Rectangle 26">
            <a:extLst>
              <a:ext uri="{FF2B5EF4-FFF2-40B4-BE49-F238E27FC236}">
                <a16:creationId xmlns:a16="http://schemas.microsoft.com/office/drawing/2014/main" id="{48AADC38-41AB-482C-B8C3-6B9CD91B6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2426035"/>
            <a:ext cx="11548872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D121E7-ABF1-1D4F-9FE2-C91E5F3BCB4A}"/>
              </a:ext>
            </a:extLst>
          </p:cNvPr>
          <p:cNvSpPr txBox="1"/>
          <p:nvPr/>
        </p:nvSpPr>
        <p:spPr>
          <a:xfrm>
            <a:off x="769257" y="2714171"/>
            <a:ext cx="1058091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/>
              <a:t>Shift + Enter to run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L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/>
              <a:t>Tab completion</a:t>
            </a:r>
          </a:p>
          <a:p>
            <a:endParaRPr lang="en-NL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NL"/>
              <a:t>Nieuwe cell: Escape gevolgd door a (above) of b (below) of dd (delete)</a:t>
            </a:r>
          </a:p>
          <a:p>
            <a:endParaRPr lang="en-NL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/>
              <a:t>Shift Tab to see arguments and information about methods, functions or classes</a:t>
            </a:r>
          </a:p>
          <a:p>
            <a:endParaRPr lang="en-NL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/>
              <a:t>Magic commands, such as 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L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/>
              <a:t>? or ?? to get extra help and info</a:t>
            </a:r>
          </a:p>
        </p:txBody>
      </p:sp>
    </p:spTree>
    <p:extLst>
      <p:ext uri="{BB962C8B-B14F-4D97-AF65-F5344CB8AC3E}">
        <p14:creationId xmlns:p14="http://schemas.microsoft.com/office/powerpoint/2010/main" val="24853661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2C562-6C8A-EA4C-AA34-115B8EFE2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chemeClr val="bg1"/>
          </a:solidFill>
        </p:spPr>
        <p:txBody>
          <a:bodyPr/>
          <a:lstStyle/>
          <a:p>
            <a:pPr algn="ctr"/>
            <a:r>
              <a:rPr lang="en-NL"/>
              <a:t>Pandas Introductie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3BE97-E656-F74F-9B05-8B879B054C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3771" y="1843314"/>
            <a:ext cx="10570029" cy="4775200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endParaRPr lang="en-NL" sz="2400"/>
          </a:p>
          <a:p>
            <a:pPr marL="0" indent="0">
              <a:buNone/>
            </a:pPr>
            <a:endParaRPr lang="en-NL" sz="2400"/>
          </a:p>
          <a:p>
            <a:r>
              <a:rPr lang="en-NL" sz="2400"/>
              <a:t>Data inlezen   	---&gt; pd.read_csv()</a:t>
            </a:r>
          </a:p>
          <a:p>
            <a:r>
              <a:rPr lang="en-NL" sz="2400"/>
              <a:t>Data inspectie 	---&gt; df.info()   df.head()    df.describe()</a:t>
            </a:r>
          </a:p>
          <a:p>
            <a:r>
              <a:rPr lang="en-NL" sz="2400"/>
              <a:t>Data selectie 	---&gt; df[df.column == ‘value’]   df.loc[df.column == ‘value’, :]</a:t>
            </a:r>
          </a:p>
          <a:p>
            <a:r>
              <a:rPr lang="en-NL" sz="2400"/>
              <a:t>Data wrangling 	---&gt; df[‘column’].fillna()   df.drop_duplicates()</a:t>
            </a:r>
          </a:p>
          <a:p>
            <a:r>
              <a:rPr lang="en-NL" sz="2400"/>
              <a:t>Data joinen                ---&gt; df.merge(df2, how=‘inner’, on=‘column_name’)</a:t>
            </a:r>
          </a:p>
          <a:p>
            <a:r>
              <a:rPr lang="en-NL" sz="2400"/>
              <a:t>Data visualisatie       </a:t>
            </a:r>
            <a:r>
              <a:rPr lang="en-NL" sz="2400">
                <a:sym typeface="Wingdings" pitchFamily="2" charset="2"/>
              </a:rPr>
              <a:t>---&gt; </a:t>
            </a:r>
            <a:r>
              <a:rPr lang="en-NL" sz="2400"/>
              <a:t>px.scatter(df, x, y)</a:t>
            </a:r>
          </a:p>
          <a:p>
            <a:endParaRPr lang="en-NL" sz="2400"/>
          </a:p>
          <a:p>
            <a:pPr marL="0" indent="0">
              <a:buNone/>
            </a:pPr>
            <a:endParaRPr lang="en-NL" sz="2400"/>
          </a:p>
          <a:p>
            <a:pPr marL="0" indent="0">
              <a:buNone/>
            </a:pPr>
            <a:endParaRPr lang="en-NL" sz="2500"/>
          </a:p>
          <a:p>
            <a:pPr marL="0" indent="0">
              <a:buNone/>
            </a:pPr>
            <a:endParaRPr lang="en-NL"/>
          </a:p>
          <a:p>
            <a:pPr lvl="1">
              <a:buFont typeface="Courier New" panose="02070309020205020404" pitchFamily="49" charset="0"/>
              <a:buChar char="o"/>
            </a:pPr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669664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C466B-06F5-B84D-A8D3-0B638E77F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  <a:solidFill>
            <a:schemeClr val="bg1"/>
          </a:solidFill>
        </p:spPr>
        <p:txBody>
          <a:bodyPr/>
          <a:lstStyle/>
          <a:p>
            <a:pPr algn="ctr"/>
            <a:r>
              <a:rPr lang="en-NL"/>
              <a:t>Wat is Pandas?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9F5F247A-2656-594C-A237-894E5FEE87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3164" y="4066543"/>
            <a:ext cx="11905671" cy="2089825"/>
          </a:xfrm>
        </p:spPr>
      </p:pic>
      <p:pic>
        <p:nvPicPr>
          <p:cNvPr id="1026" name="Picture 2" descr="pandas (software) - Wikipedia">
            <a:extLst>
              <a:ext uri="{FF2B5EF4-FFF2-40B4-BE49-F238E27FC236}">
                <a16:creationId xmlns:a16="http://schemas.microsoft.com/office/drawing/2014/main" id="{A0C9A81B-8796-4048-8EF3-6CE8AA3CF1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15986"/>
            <a:ext cx="6096000" cy="246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97053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35D61A1-8484-4749-8AD0-A3455E075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1185AD-FE89-1B48-B35F-2A9219F7E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690688"/>
          </a:xfr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/>
              <a:t>Most important concept is a DataFrame</a:t>
            </a:r>
          </a:p>
        </p:txBody>
      </p:sp>
      <p:sp>
        <p:nvSpPr>
          <p:cNvPr id="12" name="Rounded Rectangle 5">
            <a:extLst>
              <a:ext uri="{FF2B5EF4-FFF2-40B4-BE49-F238E27FC236}">
                <a16:creationId xmlns:a16="http://schemas.microsoft.com/office/drawing/2014/main" id="{1447903E-2B66-479D-959B-F2EBB2CC9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28801"/>
            <a:ext cx="10515600" cy="436245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Graphical user interface, application, table&#10;&#10;Description automatically generated">
            <a:extLst>
              <a:ext uri="{FF2B5EF4-FFF2-40B4-BE49-F238E27FC236}">
                <a16:creationId xmlns:a16="http://schemas.microsoft.com/office/drawing/2014/main" id="{45D7D62E-AC53-D044-A987-5654775898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2784" r="1" b="6953"/>
          <a:stretch/>
        </p:blipFill>
        <p:spPr>
          <a:xfrm>
            <a:off x="932350" y="2055813"/>
            <a:ext cx="10349274" cy="3900143"/>
          </a:xfrm>
          <a:prstGeom prst="rect">
            <a:avLst/>
          </a:prstGeom>
          <a:effectLst/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BFD795B-564A-3343-85B7-FC84E768D458}"/>
              </a:ext>
            </a:extLst>
          </p:cNvPr>
          <p:cNvSpPr/>
          <p:nvPr/>
        </p:nvSpPr>
        <p:spPr>
          <a:xfrm>
            <a:off x="6874476" y="5955956"/>
            <a:ext cx="5185624" cy="8391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L"/>
              <a:t>All calculations are done vectorized.</a:t>
            </a:r>
          </a:p>
          <a:p>
            <a:pPr algn="ctr"/>
            <a:r>
              <a:rPr lang="en-NL"/>
              <a:t>Don’t use for loops with pandas!!!</a:t>
            </a:r>
          </a:p>
        </p:txBody>
      </p:sp>
    </p:spTree>
    <p:extLst>
      <p:ext uri="{BB962C8B-B14F-4D97-AF65-F5344CB8AC3E}">
        <p14:creationId xmlns:p14="http://schemas.microsoft.com/office/powerpoint/2010/main" val="23222392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D35D61A1-8484-4749-8AD0-A3455E075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1185AD-FE89-1B48-B35F-2A9219F7E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/>
              <a:t>Example of a Pandas Series</a:t>
            </a:r>
          </a:p>
        </p:txBody>
      </p:sp>
      <p:sp>
        <p:nvSpPr>
          <p:cNvPr id="19" name="Rounded Rectangle 5">
            <a:extLst>
              <a:ext uri="{FF2B5EF4-FFF2-40B4-BE49-F238E27FC236}">
                <a16:creationId xmlns:a16="http://schemas.microsoft.com/office/drawing/2014/main" id="{1447903E-2B66-479D-959B-F2EBB2CC9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28801"/>
            <a:ext cx="10515600" cy="436245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Content Placeholder 17" descr="Table&#10;&#10;Description automatically generated with medium confidence">
            <a:extLst>
              <a:ext uri="{FF2B5EF4-FFF2-40B4-BE49-F238E27FC236}">
                <a16:creationId xmlns:a16="http://schemas.microsoft.com/office/drawing/2014/main" id="{1C3CE786-D82A-F447-A24F-8B84860D9E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87215" y="1986871"/>
            <a:ext cx="6935756" cy="4045857"/>
          </a:xfrm>
        </p:spPr>
      </p:pic>
    </p:spTree>
    <p:extLst>
      <p:ext uri="{BB962C8B-B14F-4D97-AF65-F5344CB8AC3E}">
        <p14:creationId xmlns:p14="http://schemas.microsoft.com/office/powerpoint/2010/main" val="25307352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2C562-6C8A-EA4C-AA34-115B8EFE2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chemeClr val="bg1"/>
          </a:solidFill>
        </p:spPr>
        <p:txBody>
          <a:bodyPr/>
          <a:lstStyle/>
          <a:p>
            <a:pPr algn="ctr"/>
            <a:r>
              <a:rPr lang="en-NL"/>
              <a:t>Plotting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3BE97-E656-F74F-9B05-8B879B054C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3771" y="1843314"/>
            <a:ext cx="10570029" cy="4775200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endParaRPr lang="en-NL" sz="2400"/>
          </a:p>
          <a:p>
            <a:pPr marL="0" indent="0">
              <a:buNone/>
            </a:pPr>
            <a:endParaRPr lang="en-NL" sz="2400"/>
          </a:p>
          <a:p>
            <a:r>
              <a:rPr lang="en-NL"/>
              <a:t>Data visualisatie       </a:t>
            </a:r>
          </a:p>
          <a:p>
            <a:pPr marL="0" indent="0">
              <a:buNone/>
            </a:pPr>
            <a:endParaRPr lang="en-NL">
              <a:sym typeface="Wingdings" pitchFamily="2" charset="2"/>
            </a:endParaRPr>
          </a:p>
          <a:p>
            <a:pPr marL="0" indent="0">
              <a:buNone/>
            </a:pPr>
            <a:r>
              <a:rPr lang="en-NL">
                <a:sym typeface="Wingdings" pitchFamily="2" charset="2"/>
              </a:rPr>
              <a:t>---&gt; </a:t>
            </a:r>
            <a:r>
              <a:rPr lang="en-NL"/>
              <a:t>px.scatter(df, x, y)</a:t>
            </a:r>
          </a:p>
          <a:p>
            <a:pPr marL="0" indent="0">
              <a:buNone/>
            </a:pPr>
            <a:r>
              <a:rPr lang="en-NL">
                <a:sym typeface="Wingdings" pitchFamily="2" charset="2"/>
              </a:rPr>
              <a:t>---&gt; </a:t>
            </a:r>
            <a:r>
              <a:rPr lang="en-US"/>
              <a:t>sns.scatterplot(df, x, y)</a:t>
            </a:r>
            <a:endParaRPr lang="en-NL"/>
          </a:p>
          <a:p>
            <a:pPr marL="0" indent="0">
              <a:buNone/>
            </a:pPr>
            <a:endParaRPr lang="en-NL" sz="2400"/>
          </a:p>
          <a:p>
            <a:pPr marL="0" indent="0">
              <a:buNone/>
            </a:pPr>
            <a:endParaRPr lang="en-NL" sz="2500"/>
          </a:p>
          <a:p>
            <a:pPr marL="0" indent="0">
              <a:buNone/>
            </a:pPr>
            <a:endParaRPr lang="en-NL"/>
          </a:p>
          <a:p>
            <a:pPr lvl="1">
              <a:buFont typeface="Courier New" panose="02070309020205020404" pitchFamily="49" charset="0"/>
              <a:buChar char="o"/>
            </a:pPr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9508886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163A18-D894-FF42-A3CF-D81F0CB8B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200"/>
              <a:t>There are too many plotting packages</a:t>
            </a: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CDEA112E-9883-2D4C-A588-CBB48AE23B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3555" y="1945715"/>
            <a:ext cx="8977703" cy="4564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740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2C562-6C8A-EA4C-AA34-115B8EFE2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1325563"/>
          </a:xfrm>
          <a:solidFill>
            <a:schemeClr val="bg1"/>
          </a:solidFill>
        </p:spPr>
        <p:txBody>
          <a:bodyPr/>
          <a:lstStyle/>
          <a:p>
            <a:pPr algn="ctr"/>
            <a:r>
              <a:rPr lang="en-NL"/>
              <a:t>Wat we gaan doen de komende 2 dagen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3BE97-E656-F74F-9B05-8B879B054C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3771" y="1843314"/>
            <a:ext cx="10570029" cy="4775200"/>
          </a:xfrm>
          <a:solidFill>
            <a:schemeClr val="bg1"/>
          </a:solidFill>
        </p:spPr>
        <p:txBody>
          <a:bodyPr>
            <a:normAutofit fontScale="70000" lnSpcReduction="20000"/>
          </a:bodyPr>
          <a:lstStyle/>
          <a:p>
            <a:r>
              <a:rPr lang="en-NL" sz="2600"/>
              <a:t>Introductie: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NL" sz="2300"/>
              <a:t>waar werk je nu,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NL" sz="2300"/>
              <a:t>met welke software,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NL" sz="2300"/>
              <a:t>gebruik je nu Python,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NL" sz="2300"/>
              <a:t>en: wat wil je vandaag leren</a:t>
            </a:r>
          </a:p>
          <a:p>
            <a:pPr marL="0" indent="0">
              <a:buNone/>
            </a:pPr>
            <a:endParaRPr lang="en-NL" sz="2500"/>
          </a:p>
          <a:p>
            <a:r>
              <a:rPr lang="en-NL" sz="2600"/>
              <a:t>Highover uitleg Python, Pandas en belangrijkste Python data libraries</a:t>
            </a:r>
          </a:p>
          <a:p>
            <a:r>
              <a:rPr lang="en-NL" sz="2600"/>
              <a:t>Intro Jupyter Notebook + Python refresher + opstarten VM</a:t>
            </a:r>
          </a:p>
          <a:p>
            <a:r>
              <a:rPr lang="en-NL" sz="2600"/>
              <a:t>Data inlezen   				---&gt; pd.read_csv()</a:t>
            </a:r>
          </a:p>
          <a:p>
            <a:r>
              <a:rPr lang="en-NL" sz="2600"/>
              <a:t>Data inspectie 				---&gt; df.info()   df.head()    df.describe()</a:t>
            </a:r>
          </a:p>
          <a:p>
            <a:r>
              <a:rPr lang="en-NL" sz="2600"/>
              <a:t>Data selectie 				---&gt; df[df.column == ‘value’]   df.loc[df.column == ‘value’, :]</a:t>
            </a:r>
          </a:p>
          <a:p>
            <a:r>
              <a:rPr lang="en-NL" sz="2600"/>
              <a:t>Data wrangling 	                                   	---&gt; df[‘column’].fillna()  of df.drop_duplicates()</a:t>
            </a:r>
          </a:p>
          <a:p>
            <a:r>
              <a:rPr lang="en-NL" sz="2600"/>
              <a:t>Data joinen   		                 		---&gt; df.merge(df2)</a:t>
            </a:r>
          </a:p>
          <a:p>
            <a:r>
              <a:rPr lang="en-NL" sz="2600"/>
              <a:t>Data visualisatie 	                     		</a:t>
            </a:r>
            <a:r>
              <a:rPr lang="en-NL" sz="2600">
                <a:sym typeface="Wingdings" pitchFamily="2" charset="2"/>
              </a:rPr>
              <a:t>---&gt; </a:t>
            </a:r>
            <a:r>
              <a:rPr lang="en-NL" sz="2600"/>
              <a:t>px.scatter(df, x, y)</a:t>
            </a:r>
          </a:p>
          <a:p>
            <a:r>
              <a:rPr lang="en-NL" sz="2600"/>
              <a:t>Eigen functies toepassen              		-</a:t>
            </a:r>
            <a:r>
              <a:rPr lang="en-NL" sz="2600">
                <a:sym typeface="Wingdings" pitchFamily="2" charset="2"/>
              </a:rPr>
              <a:t>--&gt; </a:t>
            </a:r>
            <a:r>
              <a:rPr lang="en-NL" sz="2600"/>
              <a:t>df.apply(my_own_function)</a:t>
            </a:r>
          </a:p>
          <a:p>
            <a:r>
              <a:rPr lang="en-NL" sz="2600"/>
              <a:t>Installeren Jupyter + Python + Pandas	-</a:t>
            </a:r>
            <a:r>
              <a:rPr lang="en-NL" sz="2600">
                <a:sym typeface="Wingdings" pitchFamily="2" charset="2"/>
              </a:rPr>
              <a:t>--&gt; pip install pandas</a:t>
            </a:r>
            <a:endParaRPr lang="en-NL" sz="2600"/>
          </a:p>
          <a:p>
            <a:endParaRPr lang="en-NL"/>
          </a:p>
          <a:p>
            <a:pPr lvl="1">
              <a:buFont typeface="Courier New" panose="02070309020205020404" pitchFamily="49" charset="0"/>
              <a:buChar char="o"/>
            </a:pPr>
            <a:endParaRPr lang="en-NL"/>
          </a:p>
          <a:p>
            <a:pPr lvl="1">
              <a:buFont typeface="Courier New" panose="02070309020205020404" pitchFamily="49" charset="0"/>
              <a:buChar char="o"/>
            </a:pPr>
            <a:endParaRPr lang="en-NL"/>
          </a:p>
          <a:p>
            <a:pPr lvl="1">
              <a:buFont typeface="Courier New" panose="02070309020205020404" pitchFamily="49" charset="0"/>
              <a:buChar char="o"/>
            </a:pPr>
            <a:endParaRPr lang="en-NL"/>
          </a:p>
          <a:p>
            <a:pPr lvl="1">
              <a:buFont typeface="Courier New" panose="02070309020205020404" pitchFamily="49" charset="0"/>
              <a:buChar char="o"/>
            </a:pPr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123736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689BA12-C726-A842-A5F4-20EBD6F99509}"/>
              </a:ext>
            </a:extLst>
          </p:cNvPr>
          <p:cNvSpPr/>
          <p:nvPr/>
        </p:nvSpPr>
        <p:spPr>
          <a:xfrm>
            <a:off x="6897919" y="1901369"/>
            <a:ext cx="4840504" cy="48386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61828AE-5574-C14E-9CC2-15205B96045C}"/>
              </a:ext>
            </a:extLst>
          </p:cNvPr>
          <p:cNvSpPr/>
          <p:nvPr/>
        </p:nvSpPr>
        <p:spPr>
          <a:xfrm>
            <a:off x="435427" y="1901370"/>
            <a:ext cx="4840504" cy="48386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163A18-D894-FF42-A3CF-D81F0CB8B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200"/>
              <a:t>So my advice is: only focus on these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BE37FEB-4068-7849-B48A-BFC661116E64}"/>
              </a:ext>
            </a:extLst>
          </p:cNvPr>
          <p:cNvSpPr/>
          <p:nvPr/>
        </p:nvSpPr>
        <p:spPr>
          <a:xfrm>
            <a:off x="769257" y="2119085"/>
            <a:ext cx="4209143" cy="74022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>
                <a:solidFill>
                  <a:schemeClr val="tx1"/>
                </a:solidFill>
              </a:rPr>
              <a:t>STATIC PLOTTING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917E8403-B738-424E-B6D5-752827693347}"/>
              </a:ext>
            </a:extLst>
          </p:cNvPr>
          <p:cNvSpPr/>
          <p:nvPr/>
        </p:nvSpPr>
        <p:spPr>
          <a:xfrm>
            <a:off x="7213600" y="2119084"/>
            <a:ext cx="4209143" cy="74022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>
                <a:solidFill>
                  <a:schemeClr val="tx1"/>
                </a:solidFill>
              </a:rPr>
              <a:t>INTERACTIVE PLOTTING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606054F4-B789-3E47-9289-3EF05404C167}"/>
              </a:ext>
            </a:extLst>
          </p:cNvPr>
          <p:cNvSpPr/>
          <p:nvPr/>
        </p:nvSpPr>
        <p:spPr>
          <a:xfrm>
            <a:off x="1988456" y="3812949"/>
            <a:ext cx="1770743" cy="74022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>
                <a:solidFill>
                  <a:schemeClr val="tx1"/>
                </a:solidFill>
              </a:rPr>
              <a:t>Matplotlib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B9F9B856-E690-DC47-8B21-875974C2DA33}"/>
              </a:ext>
            </a:extLst>
          </p:cNvPr>
          <p:cNvSpPr/>
          <p:nvPr/>
        </p:nvSpPr>
        <p:spPr>
          <a:xfrm>
            <a:off x="769257" y="5168787"/>
            <a:ext cx="1770743" cy="74022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>
                <a:solidFill>
                  <a:schemeClr val="tx1"/>
                </a:solidFill>
              </a:rPr>
              <a:t>Seaborn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71BF929F-F7E7-7B46-A249-20543D5CE3C7}"/>
              </a:ext>
            </a:extLst>
          </p:cNvPr>
          <p:cNvSpPr/>
          <p:nvPr/>
        </p:nvSpPr>
        <p:spPr>
          <a:xfrm>
            <a:off x="3207657" y="5168786"/>
            <a:ext cx="1770743" cy="74022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>
                <a:solidFill>
                  <a:schemeClr val="tx1"/>
                </a:solidFill>
              </a:rPr>
              <a:t>Pandas plotting</a:t>
            </a:r>
          </a:p>
          <a:p>
            <a:pPr algn="ctr"/>
            <a:r>
              <a:rPr lang="en-NL">
                <a:solidFill>
                  <a:schemeClr val="tx1"/>
                </a:solidFill>
              </a:rPr>
              <a:t>df.plot()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18D8AA26-A088-FA4A-BFD8-69B20285BE7D}"/>
              </a:ext>
            </a:extLst>
          </p:cNvPr>
          <p:cNvSpPr/>
          <p:nvPr/>
        </p:nvSpPr>
        <p:spPr>
          <a:xfrm>
            <a:off x="7213599" y="3816804"/>
            <a:ext cx="1770743" cy="74022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>
                <a:solidFill>
                  <a:schemeClr val="tx1"/>
                </a:solidFill>
              </a:rPr>
              <a:t>Plotly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B9F361CF-44BE-D247-A0CA-45DFA7FC17B1}"/>
              </a:ext>
            </a:extLst>
          </p:cNvPr>
          <p:cNvSpPr/>
          <p:nvPr/>
        </p:nvSpPr>
        <p:spPr>
          <a:xfrm>
            <a:off x="9651998" y="3812949"/>
            <a:ext cx="1770743" cy="74022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>
                <a:solidFill>
                  <a:schemeClr val="tx1"/>
                </a:solidFill>
              </a:rPr>
              <a:t>Bokeh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C4B8F932-65C0-364C-A1F8-065FC81624F1}"/>
              </a:ext>
            </a:extLst>
          </p:cNvPr>
          <p:cNvSpPr/>
          <p:nvPr/>
        </p:nvSpPr>
        <p:spPr>
          <a:xfrm>
            <a:off x="7213599" y="5168785"/>
            <a:ext cx="1770743" cy="74022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>
                <a:solidFill>
                  <a:schemeClr val="tx1"/>
                </a:solidFill>
              </a:rPr>
              <a:t>Plotly Express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115A7820-65D8-A14E-8E3F-BA4ABE5F3D4A}"/>
              </a:ext>
            </a:extLst>
          </p:cNvPr>
          <p:cNvSpPr/>
          <p:nvPr/>
        </p:nvSpPr>
        <p:spPr>
          <a:xfrm>
            <a:off x="9651999" y="5168785"/>
            <a:ext cx="1770743" cy="74022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>
                <a:solidFill>
                  <a:schemeClr val="tx1"/>
                </a:solidFill>
              </a:rPr>
              <a:t>hvPlot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95021F4-308D-674F-A809-986678EEC2FA}"/>
              </a:ext>
            </a:extLst>
          </p:cNvPr>
          <p:cNvCxnSpPr>
            <a:stCxn id="8" idx="2"/>
            <a:endCxn id="11" idx="0"/>
          </p:cNvCxnSpPr>
          <p:nvPr/>
        </p:nvCxnSpPr>
        <p:spPr>
          <a:xfrm flipH="1">
            <a:off x="1654629" y="4553178"/>
            <a:ext cx="1219199" cy="61560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2B3B61C-5960-2C43-AA68-365281AC531C}"/>
              </a:ext>
            </a:extLst>
          </p:cNvPr>
          <p:cNvCxnSpPr>
            <a:cxnSpLocks/>
            <a:stCxn id="8" idx="2"/>
            <a:endCxn id="12" idx="0"/>
          </p:cNvCxnSpPr>
          <p:nvPr/>
        </p:nvCxnSpPr>
        <p:spPr>
          <a:xfrm>
            <a:off x="2873828" y="4553178"/>
            <a:ext cx="1219201" cy="61560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E9CC23E-C945-7141-9F86-4E3951FD2235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 flipH="1">
            <a:off x="2873828" y="2859314"/>
            <a:ext cx="1" cy="95363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DCCB25D-9827-E44C-85B4-8546030450D4}"/>
              </a:ext>
            </a:extLst>
          </p:cNvPr>
          <p:cNvCxnSpPr>
            <a:cxnSpLocks/>
            <a:stCxn id="7" idx="2"/>
            <a:endCxn id="13" idx="0"/>
          </p:cNvCxnSpPr>
          <p:nvPr/>
        </p:nvCxnSpPr>
        <p:spPr>
          <a:xfrm flipH="1">
            <a:off x="8098971" y="2859313"/>
            <a:ext cx="1219201" cy="95749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DA5E321-77E3-DC4A-A990-B34AC963D47C}"/>
              </a:ext>
            </a:extLst>
          </p:cNvPr>
          <p:cNvCxnSpPr>
            <a:cxnSpLocks/>
            <a:stCxn id="13" idx="2"/>
            <a:endCxn id="15" idx="0"/>
          </p:cNvCxnSpPr>
          <p:nvPr/>
        </p:nvCxnSpPr>
        <p:spPr>
          <a:xfrm>
            <a:off x="8098971" y="4557033"/>
            <a:ext cx="0" cy="61175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0642BE9-05E2-3B41-8204-80E2B59480FB}"/>
              </a:ext>
            </a:extLst>
          </p:cNvPr>
          <p:cNvCxnSpPr>
            <a:cxnSpLocks/>
            <a:stCxn id="7" idx="2"/>
            <a:endCxn id="14" idx="0"/>
          </p:cNvCxnSpPr>
          <p:nvPr/>
        </p:nvCxnSpPr>
        <p:spPr>
          <a:xfrm>
            <a:off x="9318172" y="2859313"/>
            <a:ext cx="1219198" cy="95363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961CF21-4703-E04E-8F50-9D28559BEC4F}"/>
              </a:ext>
            </a:extLst>
          </p:cNvPr>
          <p:cNvCxnSpPr>
            <a:cxnSpLocks/>
            <a:stCxn id="14" idx="2"/>
            <a:endCxn id="16" idx="0"/>
          </p:cNvCxnSpPr>
          <p:nvPr/>
        </p:nvCxnSpPr>
        <p:spPr>
          <a:xfrm>
            <a:off x="10537370" y="4553178"/>
            <a:ext cx="1" cy="61560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Plotly - Wikipedia">
            <a:extLst>
              <a:ext uri="{FF2B5EF4-FFF2-40B4-BE49-F238E27FC236}">
                <a16:creationId xmlns:a16="http://schemas.microsoft.com/office/drawing/2014/main" id="{5257B108-9086-864A-AD1B-DEFB47CF36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8113" y="6092307"/>
            <a:ext cx="1756229" cy="58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vPlot 0.7.0 documentation">
            <a:extLst>
              <a:ext uri="{FF2B5EF4-FFF2-40B4-BE49-F238E27FC236}">
                <a16:creationId xmlns:a16="http://schemas.microsoft.com/office/drawing/2014/main" id="{DD961E71-3DF6-0F4B-8679-DB7B2C767F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3597" y="6122421"/>
            <a:ext cx="1567545" cy="486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andas (software) - Wikipedia">
            <a:extLst>
              <a:ext uri="{FF2B5EF4-FFF2-40B4-BE49-F238E27FC236}">
                <a16:creationId xmlns:a16="http://schemas.microsoft.com/office/drawing/2014/main" id="{200A321B-48E5-4245-8232-20DC348555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2534" y="6026232"/>
            <a:ext cx="1440989" cy="58240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034" name="Picture 10" descr="seaborn: statistical data visualization — seaborn 0.11.1 documentation">
            <a:extLst>
              <a:ext uri="{FF2B5EF4-FFF2-40B4-BE49-F238E27FC236}">
                <a16:creationId xmlns:a16="http://schemas.microsoft.com/office/drawing/2014/main" id="{9E658D67-A7D2-6547-8108-60398FF584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261" y="6083773"/>
            <a:ext cx="1770739" cy="50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54772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2C562-6C8A-EA4C-AA34-115B8EFE2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chemeClr val="bg1"/>
          </a:solidFill>
        </p:spPr>
        <p:txBody>
          <a:bodyPr/>
          <a:lstStyle/>
          <a:p>
            <a:pPr algn="ctr"/>
            <a:r>
              <a:rPr lang="en-NL"/>
              <a:t>Data aggregation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3BE97-E656-F74F-9B05-8B879B054C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3771" y="1843314"/>
            <a:ext cx="10570029" cy="4775200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endParaRPr lang="en-NL" sz="2400"/>
          </a:p>
          <a:p>
            <a:pPr marL="0" indent="0">
              <a:buNone/>
            </a:pPr>
            <a:endParaRPr lang="en-NL" sz="2400"/>
          </a:p>
          <a:p>
            <a:r>
              <a:rPr lang="en-NL"/>
              <a:t>Using groupby to aggregate:</a:t>
            </a:r>
          </a:p>
          <a:p>
            <a:pPr marL="0" indent="0">
              <a:buNone/>
            </a:pPr>
            <a:endParaRPr lang="en-NL"/>
          </a:p>
          <a:p>
            <a:pPr marL="0" indent="0">
              <a:buNone/>
            </a:pPr>
            <a:r>
              <a:rPr lang="en-NL"/>
              <a:t>---&gt; </a:t>
            </a:r>
            <a:r>
              <a:rPr lang="en-US"/>
              <a:t>df.groupby(['startYear'])[['averageRating']].mean()</a:t>
            </a:r>
            <a:endParaRPr lang="en-NL"/>
          </a:p>
          <a:p>
            <a:pPr marL="0" indent="0">
              <a:buNone/>
            </a:pPr>
            <a:endParaRPr lang="en-NL"/>
          </a:p>
          <a:p>
            <a:pPr lvl="1">
              <a:buFont typeface="Courier New" panose="02070309020205020404" pitchFamily="49" charset="0"/>
              <a:buChar char="o"/>
            </a:pPr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209643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163A18-D894-FF42-A3CF-D81F0CB8B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200"/>
              <a:t>How groupby() works</a:t>
            </a:r>
          </a:p>
        </p:txBody>
      </p:sp>
      <p:pic>
        <p:nvPicPr>
          <p:cNvPr id="9" name="Picture 8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06B6FDF8-3F40-AA43-8EAC-15638AAD83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295" y="1916615"/>
            <a:ext cx="10296361" cy="4715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8858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2C562-6C8A-EA4C-AA34-115B8EFE2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chemeClr val="bg1"/>
          </a:solidFill>
        </p:spPr>
        <p:txBody>
          <a:bodyPr/>
          <a:lstStyle/>
          <a:p>
            <a:pPr algn="ctr"/>
            <a:r>
              <a:rPr lang="en-NL"/>
              <a:t>Joining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3BE97-E656-F74F-9B05-8B879B054C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3771" y="1843314"/>
            <a:ext cx="10570029" cy="4775200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endParaRPr lang="en-NL" sz="2400"/>
          </a:p>
          <a:p>
            <a:pPr marL="0" indent="0">
              <a:buNone/>
            </a:pPr>
            <a:endParaRPr lang="en-NL" sz="2400"/>
          </a:p>
          <a:p>
            <a:r>
              <a:rPr lang="en-NL"/>
              <a:t>Using df.merge() to join tables:</a:t>
            </a:r>
          </a:p>
          <a:p>
            <a:pPr marL="0" indent="0">
              <a:buNone/>
            </a:pPr>
            <a:endParaRPr lang="en-NL"/>
          </a:p>
          <a:p>
            <a:pPr marL="0" indent="0">
              <a:buNone/>
            </a:pPr>
            <a:r>
              <a:rPr lang="en-NL"/>
              <a:t>---&gt; </a:t>
            </a:r>
            <a:r>
              <a:rPr lang="en-US"/>
              <a:t>df.merge(df2, how=‘inner’, on=‘mutual_column’)</a:t>
            </a:r>
            <a:endParaRPr lang="en-NL"/>
          </a:p>
          <a:p>
            <a:pPr marL="0" indent="0">
              <a:buNone/>
            </a:pPr>
            <a:endParaRPr lang="en-NL"/>
          </a:p>
          <a:p>
            <a:pPr lvl="1">
              <a:buFont typeface="Courier New" panose="02070309020205020404" pitchFamily="49" charset="0"/>
              <a:buChar char="o"/>
            </a:pPr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776998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75679-4635-8D4A-9122-A34E64C4B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60946"/>
          </a:xfrm>
        </p:spPr>
        <p:txBody>
          <a:bodyPr/>
          <a:lstStyle/>
          <a:p>
            <a:pPr algn="ctr"/>
            <a:r>
              <a:rPr lang="en-US"/>
              <a:t>Joining tables with df.merge()</a:t>
            </a:r>
            <a:endParaRPr lang="en-NL"/>
          </a:p>
        </p:txBody>
      </p:sp>
      <p:pic>
        <p:nvPicPr>
          <p:cNvPr id="15" name="Picture 14" descr="Table&#10;&#10;Description automatically generated">
            <a:extLst>
              <a:ext uri="{FF2B5EF4-FFF2-40B4-BE49-F238E27FC236}">
                <a16:creationId xmlns:a16="http://schemas.microsoft.com/office/drawing/2014/main" id="{51575A50-8DBA-9D48-B45E-816768855A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775611"/>
            <a:ext cx="2859316" cy="1524969"/>
          </a:xfrm>
          <a:prstGeom prst="rect">
            <a:avLst/>
          </a:prstGeom>
        </p:spPr>
      </p:pic>
      <p:pic>
        <p:nvPicPr>
          <p:cNvPr id="17" name="Picture 16" descr="Diagram&#10;&#10;Description automatically generated">
            <a:extLst>
              <a:ext uri="{FF2B5EF4-FFF2-40B4-BE49-F238E27FC236}">
                <a16:creationId xmlns:a16="http://schemas.microsoft.com/office/drawing/2014/main" id="{64B65442-3C39-B94E-B10E-BB788DAB0F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485" y="2365559"/>
            <a:ext cx="11713029" cy="2324375"/>
          </a:xfrm>
          <a:prstGeom prst="rect">
            <a:avLst/>
          </a:prstGeom>
        </p:spPr>
      </p:pic>
      <p:pic>
        <p:nvPicPr>
          <p:cNvPr id="19" name="Picture 18" descr="Table&#10;&#10;Description automatically generated with medium confidence">
            <a:extLst>
              <a:ext uri="{FF2B5EF4-FFF2-40B4-BE49-F238E27FC236}">
                <a16:creationId xmlns:a16="http://schemas.microsoft.com/office/drawing/2014/main" id="{92FDE4AF-DE66-4647-AC97-B831C957AA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4595" y="1004976"/>
            <a:ext cx="1718128" cy="1171451"/>
          </a:xfrm>
          <a:prstGeom prst="rect">
            <a:avLst/>
          </a:prstGeom>
        </p:spPr>
      </p:pic>
      <p:pic>
        <p:nvPicPr>
          <p:cNvPr id="21" name="Picture 20" descr="Table&#10;&#10;Description automatically generated">
            <a:extLst>
              <a:ext uri="{FF2B5EF4-FFF2-40B4-BE49-F238E27FC236}">
                <a16:creationId xmlns:a16="http://schemas.microsoft.com/office/drawing/2014/main" id="{B944551A-D74F-284E-83DC-B4913095FB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5999" y="4754914"/>
            <a:ext cx="2631876" cy="1020728"/>
          </a:xfrm>
          <a:prstGeom prst="rect">
            <a:avLst/>
          </a:prstGeom>
        </p:spPr>
      </p:pic>
      <p:pic>
        <p:nvPicPr>
          <p:cNvPr id="30" name="Picture 29" descr="Table&#10;&#10;Description automatically generated">
            <a:extLst>
              <a:ext uri="{FF2B5EF4-FFF2-40B4-BE49-F238E27FC236}">
                <a16:creationId xmlns:a16="http://schemas.microsoft.com/office/drawing/2014/main" id="{86FACDFA-550A-D247-8C22-1BDFCB08D4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4755821"/>
            <a:ext cx="2360740" cy="1114550"/>
          </a:xfrm>
          <a:prstGeom prst="rect">
            <a:avLst/>
          </a:prstGeom>
        </p:spPr>
      </p:pic>
      <p:pic>
        <p:nvPicPr>
          <p:cNvPr id="32" name="Picture 31" descr="Table&#10;&#10;Description automatically generated">
            <a:extLst>
              <a:ext uri="{FF2B5EF4-FFF2-40B4-BE49-F238E27FC236}">
                <a16:creationId xmlns:a16="http://schemas.microsoft.com/office/drawing/2014/main" id="{89CCCCD2-BEB3-5247-AF84-0F1A03AD5ED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71360" y="4754914"/>
            <a:ext cx="2571363" cy="111455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2EF50AA4-FC45-0043-BB69-17FA310964C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57321" y="4689934"/>
            <a:ext cx="2795193" cy="148761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EDA5F37D-6241-5140-82DD-CE6DCB978C1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157321" y="6439807"/>
            <a:ext cx="2897700" cy="11348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B45236B5-891A-4441-A5EB-A0A2C42EA80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871360" y="6452324"/>
            <a:ext cx="2571363" cy="10097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7A2A76C6-5018-FB46-B031-AB9B451E94A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0" y="6452837"/>
            <a:ext cx="2360740" cy="100457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C000BAA9-1193-454D-A8DB-33E79C8D8F0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095999" y="6439807"/>
            <a:ext cx="2631876" cy="115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028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2C562-6C8A-EA4C-AA34-115B8EFE2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1325563"/>
          </a:xfrm>
          <a:solidFill>
            <a:schemeClr val="bg1"/>
          </a:solidFill>
        </p:spPr>
        <p:txBody>
          <a:bodyPr/>
          <a:lstStyle/>
          <a:p>
            <a:pPr algn="ctr"/>
            <a:r>
              <a:rPr lang="en-NL"/>
              <a:t>Introductie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3BE97-E656-F74F-9B05-8B879B054C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3771" y="1843314"/>
            <a:ext cx="10570029" cy="4775200"/>
          </a:xfrm>
          <a:solidFill>
            <a:schemeClr val="bg1"/>
          </a:solidFill>
        </p:spPr>
        <p:txBody>
          <a:bodyPr>
            <a:normAutofit/>
          </a:bodyPr>
          <a:lstStyle/>
          <a:p>
            <a:endParaRPr lang="en-NL" sz="2600"/>
          </a:p>
          <a:p>
            <a:endParaRPr lang="en-NL" sz="2600"/>
          </a:p>
          <a:p>
            <a:endParaRPr lang="en-NL" sz="2600"/>
          </a:p>
          <a:p>
            <a:r>
              <a:rPr lang="en-NL" sz="2600"/>
              <a:t>Introductie: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NL" sz="2300"/>
              <a:t>waar werk je nu,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NL" sz="2300"/>
              <a:t>met welke software,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NL" sz="2300"/>
              <a:t>gebruik je nu Python,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NL" sz="2300"/>
              <a:t>en: wat wil je vandaag leren</a:t>
            </a:r>
          </a:p>
          <a:p>
            <a:pPr marL="0" indent="0">
              <a:buNone/>
            </a:pPr>
            <a:endParaRPr lang="en-NL" sz="2500"/>
          </a:p>
          <a:p>
            <a:pPr marL="0" indent="0">
              <a:buNone/>
            </a:pPr>
            <a:endParaRPr lang="en-NL"/>
          </a:p>
          <a:p>
            <a:pPr lvl="1">
              <a:buFont typeface="Courier New" panose="02070309020205020404" pitchFamily="49" charset="0"/>
              <a:buChar char="o"/>
            </a:pPr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761222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2C562-6C8A-EA4C-AA34-115B8EFE2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1325563"/>
          </a:xfrm>
          <a:solidFill>
            <a:schemeClr val="bg1"/>
          </a:solidFill>
        </p:spPr>
        <p:txBody>
          <a:bodyPr/>
          <a:lstStyle/>
          <a:p>
            <a:pPr algn="ctr"/>
            <a:r>
              <a:rPr lang="en-NL"/>
              <a:t>Highover uitleg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3BE97-E656-F74F-9B05-8B879B054C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3771" y="1843314"/>
            <a:ext cx="10570029" cy="4775200"/>
          </a:xfrm>
          <a:solidFill>
            <a:schemeClr val="bg1"/>
          </a:solidFill>
        </p:spPr>
        <p:txBody>
          <a:bodyPr>
            <a:normAutofit/>
          </a:bodyPr>
          <a:lstStyle/>
          <a:p>
            <a:endParaRPr lang="en-NL" sz="2400"/>
          </a:p>
          <a:p>
            <a:endParaRPr lang="en-NL" sz="2400"/>
          </a:p>
          <a:p>
            <a:endParaRPr lang="en-NL" sz="2400"/>
          </a:p>
          <a:p>
            <a:endParaRPr lang="en-NL" sz="2400"/>
          </a:p>
          <a:p>
            <a:r>
              <a:rPr lang="en-NL" sz="2400"/>
              <a:t>Highover uitleg: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NL" sz="2000"/>
              <a:t>Python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NL" sz="2000"/>
              <a:t>Pandas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NL" sz="2000"/>
              <a:t>en belangrijkste Python data libraries</a:t>
            </a:r>
          </a:p>
          <a:p>
            <a:endParaRPr lang="en-NL" sz="2400"/>
          </a:p>
          <a:p>
            <a:pPr marL="0" indent="0">
              <a:buNone/>
            </a:pPr>
            <a:endParaRPr lang="en-NL" sz="2400"/>
          </a:p>
          <a:p>
            <a:pPr marL="0" indent="0">
              <a:buNone/>
            </a:pPr>
            <a:endParaRPr lang="en-NL" sz="2500"/>
          </a:p>
          <a:p>
            <a:pPr marL="0" indent="0">
              <a:buNone/>
            </a:pPr>
            <a:endParaRPr lang="en-NL"/>
          </a:p>
          <a:p>
            <a:pPr lvl="1">
              <a:buFont typeface="Courier New" panose="02070309020205020404" pitchFamily="49" charset="0"/>
              <a:buChar char="o"/>
            </a:pPr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63178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5209A-0C9B-4A42-ABE6-6C5A9CEB6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532238"/>
          </a:xfrm>
          <a:solidFill>
            <a:schemeClr val="bg1"/>
          </a:solidFill>
        </p:spPr>
        <p:txBody>
          <a:bodyPr/>
          <a:lstStyle/>
          <a:p>
            <a:r>
              <a:rPr lang="en-NL"/>
              <a:t>Python is eating the world</a:t>
            </a:r>
          </a:p>
        </p:txBody>
      </p:sp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679BC395-9075-024C-8B09-DF3B11C499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6734" y="1677344"/>
            <a:ext cx="8118531" cy="4921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415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5209A-0C9B-4A42-ABE6-6C5A9CEB6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532238"/>
          </a:xfrm>
          <a:solidFill>
            <a:schemeClr val="bg1"/>
          </a:solidFill>
        </p:spPr>
        <p:txBody>
          <a:bodyPr/>
          <a:lstStyle/>
          <a:p>
            <a:r>
              <a:rPr lang="en-NL"/>
              <a:t>Why is it handy to know some python / pandas?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70B87F-8D1E-F04B-9D7C-D2C77F873A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3333"/>
            <a:ext cx="10515600" cy="4351338"/>
          </a:xfrm>
          <a:solidFill>
            <a:schemeClr val="bg1"/>
          </a:solidFill>
        </p:spPr>
        <p:txBody>
          <a:bodyPr>
            <a:normAutofit fontScale="92500" lnSpcReduction="10000"/>
          </a:bodyPr>
          <a:lstStyle/>
          <a:p>
            <a:r>
              <a:rPr lang="en-NL"/>
              <a:t>veel gebruikt voor data analysis en machine learning</a:t>
            </a:r>
          </a:p>
          <a:p>
            <a:r>
              <a:rPr lang="en-NL"/>
              <a:t>steeds vaker ingezet voor data engineering: pandas en python zijn zeer flexibel voor data wrangling</a:t>
            </a:r>
          </a:p>
          <a:p>
            <a:r>
              <a:rPr lang="en-NL"/>
              <a:t>als je de pandas API enigszins kent, dan helpt dat bijv. ook weer met databricks / pyspark</a:t>
            </a:r>
          </a:p>
          <a:p>
            <a:r>
              <a:rPr lang="en-NL"/>
              <a:t>steeds groter Python data ecosystem, bijv. scheduling met Airflow</a:t>
            </a:r>
          </a:p>
          <a:p>
            <a:r>
              <a:rPr lang="en-NL"/>
              <a:t>makkelijk om met python API’s aan te spreken</a:t>
            </a:r>
          </a:p>
          <a:p>
            <a:r>
              <a:rPr lang="en-NL"/>
              <a:t>websites scrapen</a:t>
            </a:r>
          </a:p>
          <a:p>
            <a:r>
              <a:rPr lang="en-NL"/>
              <a:t>zeer leesbare code (relatief)</a:t>
            </a:r>
          </a:p>
          <a:p>
            <a:r>
              <a:rPr lang="en-NL"/>
              <a:t>en hopelijk: leuk om wat nieuws te leren </a:t>
            </a:r>
          </a:p>
          <a:p>
            <a:endParaRPr lang="en-NL"/>
          </a:p>
          <a:p>
            <a:endParaRPr lang="en-NL"/>
          </a:p>
          <a:p>
            <a:endParaRPr lang="en-NL"/>
          </a:p>
          <a:p>
            <a:pPr marL="0" indent="0">
              <a:buNone/>
            </a:pPr>
            <a:endParaRPr lang="en-NL"/>
          </a:p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818774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5209A-0C9B-4A42-ABE6-6C5A9CEB6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532238"/>
          </a:xfrm>
          <a:solidFill>
            <a:schemeClr val="bg1"/>
          </a:solidFill>
        </p:spPr>
        <p:txBody>
          <a:bodyPr/>
          <a:lstStyle/>
          <a:p>
            <a:r>
              <a:rPr lang="en-NL"/>
              <a:t>Main disadvantages of python / pandas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70B87F-8D1E-F04B-9D7C-D2C77F873A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3333"/>
            <a:ext cx="10515600" cy="4351338"/>
          </a:xfrm>
          <a:solidFill>
            <a:schemeClr val="bg1"/>
          </a:solidFill>
        </p:spPr>
        <p:txBody>
          <a:bodyPr>
            <a:normAutofit/>
          </a:bodyPr>
          <a:lstStyle/>
          <a:p>
            <a:endParaRPr lang="en-NL"/>
          </a:p>
          <a:p>
            <a:r>
              <a:rPr lang="en-NL"/>
              <a:t>pandas doet alles in-memory, dus voor gedistribueerde oplossingen heb je bijv. Spark of Dask nodig</a:t>
            </a:r>
          </a:p>
          <a:p>
            <a:endParaRPr lang="en-NL"/>
          </a:p>
          <a:p>
            <a:r>
              <a:rPr lang="en-NL"/>
              <a:t>higher-level language: gebouwd bovenop C. Omdat het higher-level is, is het ook langzamer</a:t>
            </a:r>
          </a:p>
          <a:p>
            <a:pPr marL="0" indent="0">
              <a:buNone/>
            </a:pPr>
            <a:endParaRPr lang="en-NL"/>
          </a:p>
          <a:p>
            <a:r>
              <a:rPr lang="en-NL"/>
              <a:t>niet geschikt voor mobile development</a:t>
            </a:r>
          </a:p>
          <a:p>
            <a:endParaRPr lang="en-NL"/>
          </a:p>
          <a:p>
            <a:endParaRPr lang="en-NL"/>
          </a:p>
          <a:p>
            <a:endParaRPr lang="en-NL"/>
          </a:p>
          <a:p>
            <a:pPr marL="0" indent="0">
              <a:buNone/>
            </a:pPr>
            <a:endParaRPr lang="en-NL"/>
          </a:p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6002648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5">
            <a:extLst>
              <a:ext uri="{FF2B5EF4-FFF2-40B4-BE49-F238E27FC236}">
                <a16:creationId xmlns:a16="http://schemas.microsoft.com/office/drawing/2014/main" id="{BEE73255-8084-4DF9-BB0B-15EAC92E2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36F465-9DE2-D246-B562-24C196A6B2F5}"/>
              </a:ext>
            </a:extLst>
          </p:cNvPr>
          <p:cNvSpPr txBox="1"/>
          <p:nvPr/>
        </p:nvSpPr>
        <p:spPr>
          <a:xfrm>
            <a:off x="603938" y="640081"/>
            <a:ext cx="2608655" cy="52577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>
                <a:solidFill>
                  <a:srgbClr val="2C2C2C"/>
                </a:solidFill>
                <a:latin typeface="+mj-lt"/>
                <a:ea typeface="+mj-ea"/>
                <a:cs typeface="+mj-cs"/>
              </a:rPr>
              <a:t>Twee wegen die naar Python leiden</a:t>
            </a:r>
          </a:p>
        </p:txBody>
      </p:sp>
      <p:sp>
        <p:nvSpPr>
          <p:cNvPr id="18" name="Rounded Rectangle 9">
            <a:extLst>
              <a:ext uri="{FF2B5EF4-FFF2-40B4-BE49-F238E27FC236}">
                <a16:creationId xmlns:a16="http://schemas.microsoft.com/office/drawing/2014/main" id="{67048353-8981-459A-9BC6-9711CE462E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80067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9D3F121-50F4-AB4E-B6AD-8A44B417D09C}"/>
              </a:ext>
            </a:extLst>
          </p:cNvPr>
          <p:cNvSpPr/>
          <p:nvPr/>
        </p:nvSpPr>
        <p:spPr>
          <a:xfrm>
            <a:off x="5123542" y="1083782"/>
            <a:ext cx="1944915" cy="56841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L"/>
              <a:t>Data Science / Data Engineering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C028D48-9D05-FB47-92E7-D55C77AB2E71}"/>
              </a:ext>
            </a:extLst>
          </p:cNvPr>
          <p:cNvSpPr/>
          <p:nvPr/>
        </p:nvSpPr>
        <p:spPr>
          <a:xfrm>
            <a:off x="8611932" y="1100691"/>
            <a:ext cx="2207643" cy="56841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L"/>
              <a:t>Backend Web Development</a:t>
            </a:r>
          </a:p>
        </p:txBody>
      </p:sp>
      <p:pic>
        <p:nvPicPr>
          <p:cNvPr id="21" name="Picture 20" descr="Text, map&#10;&#10;Description automatically generated">
            <a:extLst>
              <a:ext uri="{FF2B5EF4-FFF2-40B4-BE49-F238E27FC236}">
                <a16:creationId xmlns:a16="http://schemas.microsoft.com/office/drawing/2014/main" id="{2F429831-F587-D841-AD9D-A16BBA9258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9575" y="1711375"/>
            <a:ext cx="635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1568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36F465-9DE2-D246-B562-24C196A6B2F5}"/>
              </a:ext>
            </a:extLst>
          </p:cNvPr>
          <p:cNvSpPr txBox="1"/>
          <p:nvPr/>
        </p:nvSpPr>
        <p:spPr>
          <a:xfrm>
            <a:off x="645859" y="640081"/>
            <a:ext cx="3494341" cy="3793488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600">
                <a:latin typeface="+mj-lt"/>
                <a:ea typeface="+mj-ea"/>
                <a:cs typeface="+mj-cs"/>
              </a:rPr>
              <a:t>Python Data Science Libraries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1FC7D98-7B8B-402A-90FC-F027482F21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926" y="0"/>
            <a:ext cx="756607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28">
            <a:extLst>
              <a:ext uri="{FF2B5EF4-FFF2-40B4-BE49-F238E27FC236}">
                <a16:creationId xmlns:a16="http://schemas.microsoft.com/office/drawing/2014/main" id="{AD7356EA-285B-4E5D-8FEC-104659A4F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5903" y="640091"/>
            <a:ext cx="6266120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picture containing diagram&#10;&#10;Description automatically generated">
            <a:extLst>
              <a:ext uri="{FF2B5EF4-FFF2-40B4-BE49-F238E27FC236}">
                <a16:creationId xmlns:a16="http://schemas.microsoft.com/office/drawing/2014/main" id="{0A5DDF88-DAD1-E345-86DF-FAADDBFB57F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11"/>
          <a:stretch/>
        </p:blipFill>
        <p:spPr>
          <a:xfrm>
            <a:off x="5441735" y="804672"/>
            <a:ext cx="5934456" cy="5248656"/>
          </a:xfrm>
          <a:prstGeom prst="rect">
            <a:avLst/>
          </a:prstGeom>
          <a:effectLst/>
        </p:spPr>
      </p:pic>
      <p:pic>
        <p:nvPicPr>
          <p:cNvPr id="2050" name="Picture 2" descr="Apache Airflow - Wikipedia">
            <a:extLst>
              <a:ext uri="{FF2B5EF4-FFF2-40B4-BE49-F238E27FC236}">
                <a16:creationId xmlns:a16="http://schemas.microsoft.com/office/drawing/2014/main" id="{0125145F-4612-7744-AD0F-1A8154A3BB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9902" y="3203878"/>
            <a:ext cx="1172577" cy="450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C798E593-BE81-D84E-9C9A-113BE0F1C2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2074" y="804672"/>
            <a:ext cx="693926" cy="807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Unit Testing with PySpark. By David Illes, Vice President at… | by  Cambridge Spark | Cambridge Spark">
            <a:extLst>
              <a:ext uri="{FF2B5EF4-FFF2-40B4-BE49-F238E27FC236}">
                <a16:creationId xmlns:a16="http://schemas.microsoft.com/office/drawing/2014/main" id="{ABB51496-6CBC-BC40-BA06-D75D4A194F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7140" y="804672"/>
            <a:ext cx="1289050" cy="724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seaborn: statistical data visualization — seaborn 0.11.1 documentation">
            <a:extLst>
              <a:ext uri="{FF2B5EF4-FFF2-40B4-BE49-F238E27FC236}">
                <a16:creationId xmlns:a16="http://schemas.microsoft.com/office/drawing/2014/main" id="{1FD05B8E-F514-6446-9020-81F21A8B7D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9037" y="2644644"/>
            <a:ext cx="885370" cy="252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29286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959</TotalTime>
  <Words>954</Words>
  <Application>Microsoft Macintosh PowerPoint</Application>
  <PresentationFormat>Widescreen</PresentationFormat>
  <Paragraphs>178</Paragraphs>
  <Slides>24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Courier New</vt:lpstr>
      <vt:lpstr>Office Theme</vt:lpstr>
      <vt:lpstr>PYTHON / PANDAS FOR DATA ANALYSIS</vt:lpstr>
      <vt:lpstr>Wat we gaan doen de komende 2 dagen</vt:lpstr>
      <vt:lpstr>Introductie</vt:lpstr>
      <vt:lpstr>Highover uitleg</vt:lpstr>
      <vt:lpstr>Python is eating the world</vt:lpstr>
      <vt:lpstr>Why is it handy to know some python / pandas?</vt:lpstr>
      <vt:lpstr>Main disadvantages of python / pandas</vt:lpstr>
      <vt:lpstr>PowerPoint Presentation</vt:lpstr>
      <vt:lpstr>PowerPoint Presentation</vt:lpstr>
      <vt:lpstr>Jupyter Notebooks + Python</vt:lpstr>
      <vt:lpstr>Python data types</vt:lpstr>
      <vt:lpstr>Jupyter Notebooks               or          Visual Studio Code   </vt:lpstr>
      <vt:lpstr>Jupyter Notebooks tips and tricks</vt:lpstr>
      <vt:lpstr>Pandas Introductie</vt:lpstr>
      <vt:lpstr>Wat is Pandas?</vt:lpstr>
      <vt:lpstr>Most important concept is a DataFrame</vt:lpstr>
      <vt:lpstr>Example of a Pandas Series</vt:lpstr>
      <vt:lpstr>Plotting</vt:lpstr>
      <vt:lpstr>There are too many plotting packages</vt:lpstr>
      <vt:lpstr>So my advice is: only focus on these</vt:lpstr>
      <vt:lpstr>Data aggregation</vt:lpstr>
      <vt:lpstr>How groupby() works</vt:lpstr>
      <vt:lpstr>Joining tables</vt:lpstr>
      <vt:lpstr>Joining tables with df.merge()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Sander van den Oord (Student)</dc:creator>
  <cp:lastModifiedBy>Sander van den Oord (Student)</cp:lastModifiedBy>
  <cp:revision>56</cp:revision>
  <dcterms:created xsi:type="dcterms:W3CDTF">2021-01-04T14:11:38Z</dcterms:created>
  <dcterms:modified xsi:type="dcterms:W3CDTF">2021-01-28T17:54:48Z</dcterms:modified>
</cp:coreProperties>
</file>