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2" r:id="rId2"/>
    <p:sldId id="263" r:id="rId3"/>
    <p:sldId id="275" r:id="rId4"/>
    <p:sldId id="277" r:id="rId5"/>
    <p:sldId id="273" r:id="rId6"/>
    <p:sldId id="270" r:id="rId7"/>
    <p:sldId id="271" r:id="rId8"/>
    <p:sldId id="256" r:id="rId9"/>
    <p:sldId id="257" r:id="rId10"/>
    <p:sldId id="278" r:id="rId11"/>
    <p:sldId id="274" r:id="rId12"/>
    <p:sldId id="260" r:id="rId13"/>
    <p:sldId id="262" r:id="rId14"/>
    <p:sldId id="279" r:id="rId15"/>
    <p:sldId id="264" r:id="rId16"/>
    <p:sldId id="258" r:id="rId17"/>
    <p:sldId id="259" r:id="rId18"/>
    <p:sldId id="280" r:id="rId19"/>
    <p:sldId id="266" r:id="rId20"/>
    <p:sldId id="267" r:id="rId21"/>
    <p:sldId id="281" r:id="rId22"/>
    <p:sldId id="265" r:id="rId23"/>
    <p:sldId id="282" r:id="rId24"/>
    <p:sldId id="269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65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26/01/2021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581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9195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1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284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2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26/01/2021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3BFC1-A4A9-0A4A-A2FE-E1EC7999A20A}"/>
              </a:ext>
            </a:extLst>
          </p:cNvPr>
          <p:cNvSpPr/>
          <p:nvPr/>
        </p:nvSpPr>
        <p:spPr>
          <a:xfrm>
            <a:off x="2206171" y="1960621"/>
            <a:ext cx="7779657" cy="375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5AA6A-CC8E-F349-AFE8-C16A1DC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396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PYTHON / PANDAS FOR DATA ANALYSIS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92A7576-6444-7941-8A38-3F087E701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0" y="6036476"/>
            <a:ext cx="2350283" cy="698104"/>
          </a:xfr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7EBB5C9-E089-D44D-9C0F-371B68F0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9" y="2608321"/>
            <a:ext cx="6032500" cy="246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A3176-1D8F-6F42-B3E3-2F758CEFBC7C}"/>
              </a:ext>
            </a:extLst>
          </p:cNvPr>
          <p:cNvSpPr txBox="1"/>
          <p:nvPr/>
        </p:nvSpPr>
        <p:spPr>
          <a:xfrm>
            <a:off x="3945165" y="6385528"/>
            <a:ext cx="43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/>
              <a:t>Sander van den Oord -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7078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Jupyter Notebooks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Intro Jupyter Notebook</a:t>
            </a:r>
          </a:p>
          <a:p>
            <a:r>
              <a:rPr lang="en-NL" sz="2400"/>
              <a:t>Python refresher</a:t>
            </a:r>
          </a:p>
          <a:p>
            <a:r>
              <a:rPr lang="en-NL" sz="2400"/>
              <a:t>opstarten VM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44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9C69-F2B0-E049-BB65-E0814133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Python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EB53-EEB2-7543-A9D7-2205F32D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8" y="1825625"/>
            <a:ext cx="9463303" cy="4351338"/>
          </a:xfrm>
        </p:spPr>
      </p:pic>
    </p:spTree>
    <p:extLst>
      <p:ext uri="{BB962C8B-B14F-4D97-AF65-F5344CB8AC3E}">
        <p14:creationId xmlns:p14="http://schemas.microsoft.com/office/powerpoint/2010/main" val="236530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pPr algn="ctr"/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Tab completion</a:t>
            </a:r>
          </a:p>
          <a:p>
            <a:endParaRPr lang="en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/>
              <a:t>Nieuwe cell: Escape gevolgd door a (above) of b (below) of dd (delete)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Tab to see arguments and information about methods, functions or classes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Pandas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 sz="2400"/>
              <a:t>Data inlezen   	---&gt; pd.read_csv()</a:t>
            </a:r>
          </a:p>
          <a:p>
            <a:r>
              <a:rPr lang="en-NL" sz="2400"/>
              <a:t>Data inspectie 	---&gt; df.info()   df.head()    df.describe()</a:t>
            </a:r>
          </a:p>
          <a:p>
            <a:r>
              <a:rPr lang="en-NL" sz="2400"/>
              <a:t>Data selectie 	---&gt; df[df.column == ‘value’]   df.loc[df.column == ‘value’, :]</a:t>
            </a:r>
          </a:p>
          <a:p>
            <a:r>
              <a:rPr lang="en-NL" sz="2400"/>
              <a:t>Data wrangling 	---&gt; df[‘column’].fillna()   df.drop_duplicates()</a:t>
            </a:r>
          </a:p>
          <a:p>
            <a:r>
              <a:rPr lang="en-NL" sz="2400"/>
              <a:t>Data joinen                ---&gt; df.merge(df2, how=‘inner’, on=‘column_name’)</a:t>
            </a:r>
          </a:p>
          <a:p>
            <a:r>
              <a:rPr lang="en-NL" sz="2400"/>
              <a:t>Data visualisatie       </a:t>
            </a:r>
            <a:r>
              <a:rPr lang="en-NL" sz="2400">
                <a:sym typeface="Wingdings" pitchFamily="2" charset="2"/>
              </a:rPr>
              <a:t>---&gt; </a:t>
            </a:r>
            <a:r>
              <a:rPr lang="en-NL" sz="2400"/>
              <a:t>px.scatter(df, x, y)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69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Data visualisatie       </a:t>
            </a:r>
          </a:p>
          <a:p>
            <a:pPr marL="0" indent="0">
              <a:buNone/>
            </a:pPr>
            <a:endParaRPr lang="en-NL">
              <a:sym typeface="Wingdings" pitchFamily="2" charset="2"/>
            </a:endParaRP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NL"/>
              <a:t>px.scatter(df, x, y)</a:t>
            </a: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US"/>
              <a:t>sns.scatterplot(data=df, x, y)</a:t>
            </a:r>
            <a:endParaRPr lang="en-NL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88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There are too many plotting packages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EA112E-9883-2D4C-A588-CBB48AE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945715"/>
            <a:ext cx="8977703" cy="4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	---&gt; pd.read_csv()</a:t>
            </a:r>
          </a:p>
          <a:p>
            <a:r>
              <a:rPr lang="en-NL" sz="2600"/>
              <a:t>Data inspectie 				---&gt; df.info()   df.head()    df.describe()</a:t>
            </a:r>
          </a:p>
          <a:p>
            <a:r>
              <a:rPr lang="en-NL" sz="2600"/>
              <a:t>Data selectie 				---&gt; df[df.column == ‘value’]   df.loc[df.column == ‘value’, :]</a:t>
            </a:r>
          </a:p>
          <a:p>
            <a:r>
              <a:rPr lang="en-NL" sz="2600"/>
              <a:t>Data wrangling 	                                   	---&gt; df[‘column’].fillna()  of df.drop_duplicates()</a:t>
            </a:r>
          </a:p>
          <a:p>
            <a:r>
              <a:rPr lang="en-NL" sz="2600"/>
              <a:t>Data joinen   		                 		---&gt; df.merge(df2)</a:t>
            </a:r>
          </a:p>
          <a:p>
            <a:r>
              <a:rPr lang="en-NL" sz="2600"/>
              <a:t>Data visualisatie 	                     	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px.scatter(df, x, y)</a:t>
            </a:r>
          </a:p>
          <a:p>
            <a:r>
              <a:rPr lang="en-NL" sz="2600"/>
              <a:t>Eigen functies toepassen              	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r>
              <a:rPr lang="en-NL" sz="2600"/>
              <a:t>Installeren Jupyter + Python + Pandas	-</a:t>
            </a:r>
            <a:r>
              <a:rPr lang="en-NL" sz="2600">
                <a:sym typeface="Wingdings" pitchFamily="2" charset="2"/>
              </a:rPr>
              <a:t>--&gt; pip install pandas</a:t>
            </a:r>
            <a:endParaRPr lang="en-NL" sz="2600"/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89BA12-C726-A842-A5F4-20EBD6F99509}"/>
              </a:ext>
            </a:extLst>
          </p:cNvPr>
          <p:cNvSpPr/>
          <p:nvPr/>
        </p:nvSpPr>
        <p:spPr>
          <a:xfrm>
            <a:off x="6897919" y="1901369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1828AE-5574-C14E-9CC2-15205B96045C}"/>
              </a:ext>
            </a:extLst>
          </p:cNvPr>
          <p:cNvSpPr/>
          <p:nvPr/>
        </p:nvSpPr>
        <p:spPr>
          <a:xfrm>
            <a:off x="435427" y="1901370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So my advice is: only focus on these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37FEB-4068-7849-B48A-BFC661116E64}"/>
              </a:ext>
            </a:extLst>
          </p:cNvPr>
          <p:cNvSpPr/>
          <p:nvPr/>
        </p:nvSpPr>
        <p:spPr>
          <a:xfrm>
            <a:off x="769257" y="2119085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STATIC PLOTTING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7E8403-B738-424E-B6D5-752827693347}"/>
              </a:ext>
            </a:extLst>
          </p:cNvPr>
          <p:cNvSpPr/>
          <p:nvPr/>
        </p:nvSpPr>
        <p:spPr>
          <a:xfrm>
            <a:off x="7213600" y="2119084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INTERACTIVE PLOTTING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6054F4-B789-3E47-9289-3EF05404C167}"/>
              </a:ext>
            </a:extLst>
          </p:cNvPr>
          <p:cNvSpPr/>
          <p:nvPr/>
        </p:nvSpPr>
        <p:spPr>
          <a:xfrm>
            <a:off x="1988456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F9B856-E690-DC47-8B21-875974C2DA33}"/>
              </a:ext>
            </a:extLst>
          </p:cNvPr>
          <p:cNvSpPr/>
          <p:nvPr/>
        </p:nvSpPr>
        <p:spPr>
          <a:xfrm>
            <a:off x="769257" y="5168787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BF929F-F7E7-7B46-A249-20543D5CE3C7}"/>
              </a:ext>
            </a:extLst>
          </p:cNvPr>
          <p:cNvSpPr/>
          <p:nvPr/>
        </p:nvSpPr>
        <p:spPr>
          <a:xfrm>
            <a:off x="3207657" y="5168786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Pandas plotting</a:t>
            </a:r>
          </a:p>
          <a:p>
            <a:pPr algn="ctr"/>
            <a:r>
              <a:rPr lang="en-NL">
                <a:solidFill>
                  <a:schemeClr val="tx1"/>
                </a:solidFill>
              </a:rPr>
              <a:t>df.plot()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D8AA26-A088-FA4A-BFD8-69B20285BE7D}"/>
              </a:ext>
            </a:extLst>
          </p:cNvPr>
          <p:cNvSpPr/>
          <p:nvPr/>
        </p:nvSpPr>
        <p:spPr>
          <a:xfrm>
            <a:off x="7213599" y="3816804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F361CF-44BE-D247-A0CA-45DFA7FC17B1}"/>
              </a:ext>
            </a:extLst>
          </p:cNvPr>
          <p:cNvSpPr/>
          <p:nvPr/>
        </p:nvSpPr>
        <p:spPr>
          <a:xfrm>
            <a:off x="9651998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Bokeh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B8F932-65C0-364C-A1F8-065FC81624F1}"/>
              </a:ext>
            </a:extLst>
          </p:cNvPr>
          <p:cNvSpPr/>
          <p:nvPr/>
        </p:nvSpPr>
        <p:spPr>
          <a:xfrm>
            <a:off x="72135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 Express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5A7820-65D8-A14E-8E3F-BA4ABE5F3D4A}"/>
              </a:ext>
            </a:extLst>
          </p:cNvPr>
          <p:cNvSpPr/>
          <p:nvPr/>
        </p:nvSpPr>
        <p:spPr>
          <a:xfrm>
            <a:off x="96519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hvPlot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021F4-308D-674F-A809-986678EEC2F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654629" y="4553178"/>
            <a:ext cx="1219199" cy="615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3B61C-5960-2C43-AA68-365281AC53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873828" y="4553178"/>
            <a:ext cx="1219201" cy="615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CC23E-C945-7141-9F86-4E3951FD22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73828" y="2859314"/>
            <a:ext cx="1" cy="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CB25D-9827-E44C-85B4-8546030450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98971" y="2859313"/>
            <a:ext cx="1219201" cy="957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A5E321-77E3-DC4A-A990-B34AC963D4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8971" y="4557033"/>
            <a:ext cx="0" cy="611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642BE9-05E2-3B41-8204-80E2B59480F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18172" y="2859313"/>
            <a:ext cx="1219198" cy="95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CF21-4703-E04E-8F50-9D28559BE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537370" y="4553178"/>
            <a:ext cx="1" cy="615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otly - Wikipedia">
            <a:extLst>
              <a:ext uri="{FF2B5EF4-FFF2-40B4-BE49-F238E27FC236}">
                <a16:creationId xmlns:a16="http://schemas.microsoft.com/office/drawing/2014/main" id="{5257B108-9086-864A-AD1B-DEFB47CF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6092307"/>
            <a:ext cx="1756229" cy="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vPlot 0.7.0 documentation">
            <a:extLst>
              <a:ext uri="{FF2B5EF4-FFF2-40B4-BE49-F238E27FC236}">
                <a16:creationId xmlns:a16="http://schemas.microsoft.com/office/drawing/2014/main" id="{DD961E71-3DF6-0F4B-8679-DB7B2C76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7" y="6122421"/>
            <a:ext cx="1567545" cy="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0A321B-48E5-4245-8232-20DC3485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34" y="6026232"/>
            <a:ext cx="1440989" cy="5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9E658D67-A7D2-6547-8108-60398FF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1" y="6083773"/>
            <a:ext cx="1770739" cy="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groupby to aggregate: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df.groupby(['startYear'])[['averageRating']].mean()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9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How groupby() works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B6FDF8-3F40-AA43-8EAC-15638AA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5" y="1916615"/>
            <a:ext cx="10296361" cy="47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df.merg() to join tables: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df.merge(df2, how=‘inner’, on=‘mutual_column’)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69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679-4635-8D4A-9122-A34E64C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946"/>
          </a:xfrm>
        </p:spPr>
        <p:txBody>
          <a:bodyPr/>
          <a:lstStyle/>
          <a:p>
            <a:pPr algn="ctr"/>
            <a:r>
              <a:rPr lang="en-US"/>
              <a:t>Joining tables with df.merge()</a:t>
            </a:r>
            <a:endParaRPr lang="en-NL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575A50-8DBA-9D48-B45E-81676885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75611"/>
            <a:ext cx="2859316" cy="152496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4B65442-3C39-B94E-B10E-BB788DAB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365559"/>
            <a:ext cx="11713029" cy="2324375"/>
          </a:xfrm>
          <a:prstGeom prst="rect">
            <a:avLst/>
          </a:prstGeom>
        </p:spPr>
      </p:pic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FDE4AF-DE66-4647-AC97-B831C957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95" y="1004976"/>
            <a:ext cx="1718128" cy="117145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944551A-D74F-284E-83DC-B4913095F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754914"/>
            <a:ext cx="2631876" cy="1020728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86FACDFA-550A-D247-8C22-1BDFCB08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5821"/>
            <a:ext cx="2360740" cy="111455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89CCCCD2-BEB3-5247-AF84-0F1A03AD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60" y="4754914"/>
            <a:ext cx="2571363" cy="1114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F50AA4-FC45-0043-BB69-17FA31096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321" y="4689934"/>
            <a:ext cx="2795193" cy="1487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A5F37D-6241-5140-82DD-CE6DCB978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7321" y="6439807"/>
            <a:ext cx="2897700" cy="1134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5236B5-891A-4441-A5EB-A0A2C42EA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360" y="6452324"/>
            <a:ext cx="2571363" cy="1009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2A76C6-5018-FB46-B031-AB9B451E9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52837"/>
            <a:ext cx="2360740" cy="1004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00BAA9-1193-454D-A8DB-33E79C8D8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9" y="6439807"/>
            <a:ext cx="2631876" cy="1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600"/>
          </a:p>
          <a:p>
            <a:endParaRPr lang="en-NL" sz="2600"/>
          </a:p>
          <a:p>
            <a:endParaRPr lang="en-NL" sz="2600"/>
          </a:p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2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Highover uitleg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Highover uitleg: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Pandas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en belangrijkste Python data libraries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31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Python is eating the world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79BC395-9075-024C-8B09-DF3B11C4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34" y="1677344"/>
            <a:ext cx="8118531" cy="4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Why is it handy to know some python /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NL"/>
              <a:t>veel gebruikt voor data analysis en machine learning</a:t>
            </a:r>
          </a:p>
          <a:p>
            <a:r>
              <a:rPr lang="en-NL"/>
              <a:t>steeds vaker ingezet voor data engineering: pandas en python zijn zeer flexibel voor data wrangling</a:t>
            </a:r>
          </a:p>
          <a:p>
            <a:r>
              <a:rPr lang="en-NL"/>
              <a:t>als je de pandas API enigszins kent, dan helpt dat bijv. ook weer met databricks / pyspark</a:t>
            </a:r>
          </a:p>
          <a:p>
            <a:r>
              <a:rPr lang="en-NL"/>
              <a:t>steeds groter Python data ecosystem, bijv. scheduling met Airflow</a:t>
            </a:r>
          </a:p>
          <a:p>
            <a:r>
              <a:rPr lang="en-NL"/>
              <a:t>makkelijk om met python API’s aan te spreken</a:t>
            </a:r>
          </a:p>
          <a:p>
            <a:r>
              <a:rPr lang="en-NL"/>
              <a:t>websites scrapen</a:t>
            </a:r>
          </a:p>
          <a:p>
            <a:r>
              <a:rPr lang="en-NL"/>
              <a:t>zeer leesbare code (relatief)</a:t>
            </a:r>
          </a:p>
          <a:p>
            <a:r>
              <a:rPr lang="en-NL"/>
              <a:t>en hopelijk: leuk om wat nieuws te leren 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87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Main disadvantages of python /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/>
          </a:p>
          <a:p>
            <a:r>
              <a:rPr lang="en-NL"/>
              <a:t>pandas doet alles in-memory, dus voor gedistribueerde oplossingen heb je bijv. Spark of Dask nodig</a:t>
            </a:r>
          </a:p>
          <a:p>
            <a:endParaRPr lang="en-NL"/>
          </a:p>
          <a:p>
            <a:r>
              <a:rPr lang="en-NL"/>
              <a:t>higher-level language: gebouwd bovenop C. Omdat het higher-level is, is het ook langzamer</a:t>
            </a:r>
          </a:p>
          <a:p>
            <a:pPr marL="0" indent="0">
              <a:buNone/>
            </a:pPr>
            <a:endParaRPr lang="en-NL"/>
          </a:p>
          <a:p>
            <a:r>
              <a:rPr lang="en-NL"/>
              <a:t>niet geschikt voor mobile development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2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0125145F-4612-7744-AD0F-1A8154A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02" y="3203878"/>
            <a:ext cx="1172577" cy="4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98E593-BE81-D84E-9C9A-113BE0F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74" y="804672"/>
            <a:ext cx="69392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ABB51496-6CBC-BC40-BA06-D75D4A19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0" y="804672"/>
            <a:ext cx="1289050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1FD05B8E-F514-6446-9020-81F21A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7" y="2644644"/>
            <a:ext cx="885370" cy="2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943</Words>
  <Application>Microsoft Macintosh PowerPoint</Application>
  <PresentationFormat>Widescreen</PresentationFormat>
  <Paragraphs>176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PYTHON / PANDAS FOR DATA ANALYSIS</vt:lpstr>
      <vt:lpstr>Wat we gaan doen de komende 2 dagen</vt:lpstr>
      <vt:lpstr>Introductie</vt:lpstr>
      <vt:lpstr>Highover uitleg</vt:lpstr>
      <vt:lpstr>Python is eating the world</vt:lpstr>
      <vt:lpstr>Why is it handy to know some python / pandas?</vt:lpstr>
      <vt:lpstr>Main disadvantages of python / pandas</vt:lpstr>
      <vt:lpstr>PowerPoint Presentation</vt:lpstr>
      <vt:lpstr>PowerPoint Presentation</vt:lpstr>
      <vt:lpstr>Jupyter Notebooks + Python</vt:lpstr>
      <vt:lpstr>Python data types</vt:lpstr>
      <vt:lpstr>Jupyter Notebooks               vs          Visual Studio Code   </vt:lpstr>
      <vt:lpstr>Jupyter Notebooks tips and tricks</vt:lpstr>
      <vt:lpstr>Pandas Introductie</vt:lpstr>
      <vt:lpstr>Wat is Pandas?</vt:lpstr>
      <vt:lpstr>Most important concept is a DataFrame</vt:lpstr>
      <vt:lpstr>Example of a Pandas Series</vt:lpstr>
      <vt:lpstr>Plotting</vt:lpstr>
      <vt:lpstr>There are too many plotting packages</vt:lpstr>
      <vt:lpstr>So my advice is: only focus on these</vt:lpstr>
      <vt:lpstr>Data aggregation</vt:lpstr>
      <vt:lpstr>How groupby() works</vt:lpstr>
      <vt:lpstr>Joining tables</vt:lpstr>
      <vt:lpstr>Joining tables with df.merge()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53</cp:revision>
  <dcterms:created xsi:type="dcterms:W3CDTF">2021-01-04T14:11:38Z</dcterms:created>
  <dcterms:modified xsi:type="dcterms:W3CDTF">2021-01-26T11:11:04Z</dcterms:modified>
</cp:coreProperties>
</file>