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644395"/>
            <a:ext cx="12191999" cy="3569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71372" y="973836"/>
            <a:ext cx="4908804" cy="4910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63391" y="2296031"/>
            <a:ext cx="5665216" cy="828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929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2121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929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2121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2121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08045" y="828801"/>
            <a:ext cx="5366384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2121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82673" y="2315077"/>
            <a:ext cx="8026653" cy="276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929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4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25.png"/><Relationship Id="rId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5" Type="http://schemas.openxmlformats.org/officeDocument/2006/relationships/image" Target="../media/image50.png"/><Relationship Id="rId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jpg"/><Relationship Id="rId7" Type="http://schemas.openxmlformats.org/officeDocument/2006/relationships/image" Target="../media/image7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jpg"/><Relationship Id="rId4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50.png"/><Relationship Id="rId9" Type="http://schemas.openxmlformats.org/officeDocument/2006/relationships/image" Target="../media/image9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97.png"/><Relationship Id="rId7" Type="http://schemas.openxmlformats.org/officeDocument/2006/relationships/image" Target="../media/image94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0.png"/><Relationship Id="rId11" Type="http://schemas.openxmlformats.org/officeDocument/2006/relationships/image" Target="../media/image102.png"/><Relationship Id="rId5" Type="http://schemas.openxmlformats.org/officeDocument/2006/relationships/image" Target="../media/image99.png"/><Relationship Id="rId10" Type="http://schemas.openxmlformats.org/officeDocument/2006/relationships/image" Target="../media/image101.png"/><Relationship Id="rId4" Type="http://schemas.openxmlformats.org/officeDocument/2006/relationships/image" Target="../media/image98.png"/><Relationship Id="rId9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10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14.jpg"/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119.jpg"/><Relationship Id="rId5" Type="http://schemas.openxmlformats.org/officeDocument/2006/relationships/image" Target="../media/image116.png"/><Relationship Id="rId10" Type="http://schemas.openxmlformats.org/officeDocument/2006/relationships/image" Target="../media/image118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18" Type="http://schemas.openxmlformats.org/officeDocument/2006/relationships/image" Target="../media/image151.png"/><Relationship Id="rId3" Type="http://schemas.openxmlformats.org/officeDocument/2006/relationships/image" Target="../media/image137.png"/><Relationship Id="rId7" Type="http://schemas.openxmlformats.org/officeDocument/2006/relationships/image" Target="../media/image25.png"/><Relationship Id="rId12" Type="http://schemas.openxmlformats.org/officeDocument/2006/relationships/image" Target="../media/image145.png"/><Relationship Id="rId17" Type="http://schemas.openxmlformats.org/officeDocument/2006/relationships/image" Target="../media/image150.png"/><Relationship Id="rId2" Type="http://schemas.openxmlformats.org/officeDocument/2006/relationships/image" Target="../media/image136.png"/><Relationship Id="rId16" Type="http://schemas.openxmlformats.org/officeDocument/2006/relationships/image" Target="../media/image149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44.png"/><Relationship Id="rId5" Type="http://schemas.openxmlformats.org/officeDocument/2006/relationships/image" Target="../media/image139.png"/><Relationship Id="rId15" Type="http://schemas.openxmlformats.org/officeDocument/2006/relationships/image" Target="../media/image148.png"/><Relationship Id="rId10" Type="http://schemas.openxmlformats.org/officeDocument/2006/relationships/image" Target="../media/image143.png"/><Relationship Id="rId19" Type="http://schemas.openxmlformats.org/officeDocument/2006/relationships/image" Target="../media/image152.png"/><Relationship Id="rId4" Type="http://schemas.openxmlformats.org/officeDocument/2006/relationships/image" Target="../media/image138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3" Type="http://schemas.openxmlformats.org/officeDocument/2006/relationships/image" Target="../media/image154.png"/><Relationship Id="rId7" Type="http://schemas.openxmlformats.org/officeDocument/2006/relationships/image" Target="../media/image25.png"/><Relationship Id="rId12" Type="http://schemas.openxmlformats.org/officeDocument/2006/relationships/image" Target="../media/image159.png"/><Relationship Id="rId2" Type="http://schemas.openxmlformats.org/officeDocument/2006/relationships/image" Target="../media/image136.png"/><Relationship Id="rId16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58.png"/><Relationship Id="rId5" Type="http://schemas.openxmlformats.org/officeDocument/2006/relationships/image" Target="../media/image139.png"/><Relationship Id="rId15" Type="http://schemas.openxmlformats.org/officeDocument/2006/relationships/image" Target="../media/image162.png"/><Relationship Id="rId10" Type="http://schemas.openxmlformats.org/officeDocument/2006/relationships/image" Target="../media/image157.png"/><Relationship Id="rId4" Type="http://schemas.openxmlformats.org/officeDocument/2006/relationships/image" Target="../media/image138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2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52955" y="0"/>
            <a:ext cx="4462272" cy="6857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20314" y="2528389"/>
            <a:ext cx="1527175" cy="1323340"/>
          </a:xfrm>
          <a:prstGeom prst="rect">
            <a:avLst/>
          </a:prstGeom>
        </p:spPr>
        <p:txBody>
          <a:bodyPr vert="horz" wrap="square" lIns="0" tIns="21462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89"/>
              </a:spcBef>
            </a:pPr>
            <a:r>
              <a:rPr sz="5050" spc="5" dirty="0">
                <a:solidFill>
                  <a:srgbClr val="F9FAFF"/>
                </a:solidFill>
              </a:rPr>
              <a:t>Sp</a:t>
            </a:r>
            <a:r>
              <a:rPr sz="5050" spc="-15" dirty="0">
                <a:solidFill>
                  <a:srgbClr val="F9FAFF"/>
                </a:solidFill>
              </a:rPr>
              <a:t>a</a:t>
            </a:r>
            <a:r>
              <a:rPr sz="5050" dirty="0">
                <a:solidFill>
                  <a:srgbClr val="F9FAFF"/>
                </a:solidFill>
              </a:rPr>
              <a:t>rk</a:t>
            </a:r>
            <a:endParaRPr sz="5050"/>
          </a:p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1700" b="0" spc="-5" dirty="0">
                <a:solidFill>
                  <a:srgbClr val="F9FAFF"/>
                </a:solidFill>
                <a:latin typeface="Calibri"/>
                <a:cs typeface="Calibri"/>
              </a:rPr>
              <a:t>Basics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37688" y="1598675"/>
            <a:ext cx="8033004" cy="4017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RDDs: Basic Building </a:t>
            </a:r>
            <a:r>
              <a:rPr spc="-5" dirty="0"/>
              <a:t>Blocks </a:t>
            </a:r>
            <a:r>
              <a:rPr dirty="0"/>
              <a:t>of</a:t>
            </a:r>
            <a:r>
              <a:rPr spc="40" dirty="0"/>
              <a:t> </a:t>
            </a:r>
            <a:r>
              <a:rPr dirty="0"/>
              <a:t>Spark</a:t>
            </a:r>
          </a:p>
        </p:txBody>
      </p:sp>
      <p:sp>
        <p:nvSpPr>
          <p:cNvPr id="4" name="object 4"/>
          <p:cNvSpPr txBox="1"/>
          <p:nvPr/>
        </p:nvSpPr>
        <p:spPr>
          <a:xfrm rot="10860000">
            <a:off x="3377900" y="751395"/>
            <a:ext cx="1741611" cy="160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60"/>
              </a:lnSpc>
            </a:pPr>
            <a:r>
              <a:rPr sz="12650" dirty="0">
                <a:solidFill>
                  <a:srgbClr val="121212"/>
                </a:solidFill>
                <a:latin typeface="Calibri"/>
                <a:cs typeface="Calibri"/>
              </a:rPr>
              <a:t>"</a:t>
            </a:r>
            <a:endParaRPr sz="126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60650" y="0"/>
            <a:ext cx="688917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844" y="1926335"/>
            <a:ext cx="3425952" cy="34259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1916" y="2121407"/>
            <a:ext cx="2855976" cy="2855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55946" y="2315077"/>
            <a:ext cx="5537200" cy="269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400"/>
              </a:lnSpc>
              <a:spcBef>
                <a:spcPts val="100"/>
              </a:spcBef>
            </a:pPr>
            <a:r>
              <a:rPr sz="2800" spc="5" dirty="0">
                <a:solidFill>
                  <a:srgbClr val="292929"/>
                </a:solidFill>
                <a:latin typeface="Calibri"/>
                <a:cs typeface="Calibri"/>
              </a:rPr>
              <a:t>RDD </a:t>
            </a:r>
            <a:r>
              <a:rPr sz="2800" spc="-10" dirty="0">
                <a:solidFill>
                  <a:srgbClr val="292929"/>
                </a:solidFill>
                <a:latin typeface="Calibri"/>
                <a:cs typeface="Calibri"/>
              </a:rPr>
              <a:t>are still </a:t>
            </a:r>
            <a:r>
              <a:rPr sz="2800" dirty="0">
                <a:solidFill>
                  <a:srgbClr val="292929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292929"/>
                </a:solidFill>
                <a:latin typeface="Calibri"/>
                <a:cs typeface="Calibri"/>
              </a:rPr>
              <a:t>fundamental </a:t>
            </a:r>
            <a:r>
              <a:rPr sz="2800" spc="-5" dirty="0">
                <a:solidFill>
                  <a:srgbClr val="292929"/>
                </a:solidFill>
                <a:latin typeface="Calibri"/>
                <a:cs typeface="Calibri"/>
              </a:rPr>
              <a:t>building  blocks </a:t>
            </a:r>
            <a:r>
              <a:rPr sz="28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2800" spc="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92929"/>
                </a:solidFill>
                <a:latin typeface="Calibri"/>
                <a:cs typeface="Calibri"/>
              </a:rPr>
              <a:t>Spark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5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2800" dirty="0">
                <a:solidFill>
                  <a:srgbClr val="292929"/>
                </a:solidFill>
                <a:latin typeface="Calibri"/>
                <a:cs typeface="Calibri"/>
              </a:rPr>
              <a:t>An RDD is a </a:t>
            </a:r>
            <a:r>
              <a:rPr sz="2800" spc="-5" dirty="0">
                <a:solidFill>
                  <a:srgbClr val="292929"/>
                </a:solidFill>
                <a:latin typeface="Calibri"/>
                <a:cs typeface="Calibri"/>
              </a:rPr>
              <a:t>collection </a:t>
            </a:r>
            <a:r>
              <a:rPr sz="2800" dirty="0">
                <a:solidFill>
                  <a:srgbClr val="292929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292929"/>
                </a:solidFill>
                <a:latin typeface="Calibri"/>
                <a:cs typeface="Calibri"/>
              </a:rPr>
              <a:t>entities</a:t>
            </a:r>
            <a:r>
              <a:rPr sz="2800" spc="8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92929"/>
                </a:solidFill>
                <a:latin typeface="Calibri"/>
                <a:cs typeface="Calibri"/>
              </a:rPr>
              <a:t>–</a:t>
            </a:r>
            <a:endParaRPr sz="28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855"/>
              </a:spcBef>
            </a:pPr>
            <a:r>
              <a:rPr sz="2800" spc="-20" dirty="0">
                <a:solidFill>
                  <a:srgbClr val="292929"/>
                </a:solidFill>
                <a:latin typeface="Calibri"/>
                <a:cs typeface="Calibri"/>
              </a:rPr>
              <a:t>rows,</a:t>
            </a:r>
            <a:r>
              <a:rPr sz="2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92929"/>
                </a:solidFill>
                <a:latin typeface="Calibri"/>
                <a:cs typeface="Calibri"/>
              </a:rPr>
              <a:t>records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37688" y="1598675"/>
            <a:ext cx="8033004" cy="4017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RDDs: Basic Building </a:t>
            </a:r>
            <a:r>
              <a:rPr spc="-5" dirty="0"/>
              <a:t>Blocks </a:t>
            </a:r>
            <a:r>
              <a:rPr dirty="0"/>
              <a:t>of</a:t>
            </a:r>
            <a:r>
              <a:rPr spc="40" dirty="0"/>
              <a:t> </a:t>
            </a:r>
            <a:r>
              <a:rPr dirty="0"/>
              <a:t>Spark</a:t>
            </a:r>
          </a:p>
        </p:txBody>
      </p:sp>
      <p:sp>
        <p:nvSpPr>
          <p:cNvPr id="4" name="object 4"/>
          <p:cNvSpPr txBox="1"/>
          <p:nvPr/>
        </p:nvSpPr>
        <p:spPr>
          <a:xfrm rot="10860000">
            <a:off x="3377900" y="751395"/>
            <a:ext cx="1741611" cy="160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60"/>
              </a:lnSpc>
            </a:pPr>
            <a:r>
              <a:rPr sz="12650" dirty="0">
                <a:solidFill>
                  <a:srgbClr val="121212"/>
                </a:solidFill>
                <a:latin typeface="Calibri"/>
                <a:cs typeface="Calibri"/>
              </a:rPr>
              <a:t>"</a:t>
            </a:r>
            <a:endParaRPr sz="126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60650" y="0"/>
            <a:ext cx="688917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844" y="1926335"/>
            <a:ext cx="3425952" cy="34259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1916" y="2121407"/>
            <a:ext cx="2855976" cy="2855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85720" marR="5080">
              <a:lnSpc>
                <a:spcPct val="125400"/>
              </a:lnSpc>
              <a:spcBef>
                <a:spcPts val="100"/>
              </a:spcBef>
            </a:pPr>
            <a:r>
              <a:rPr dirty="0"/>
              <a:t>All </a:t>
            </a:r>
            <a:r>
              <a:rPr spc="-10" dirty="0"/>
              <a:t>operations </a:t>
            </a:r>
            <a:r>
              <a:rPr dirty="0"/>
              <a:t>in Spark </a:t>
            </a:r>
            <a:r>
              <a:rPr spc="-10" dirty="0"/>
              <a:t>are performed  </a:t>
            </a:r>
            <a:r>
              <a:rPr dirty="0"/>
              <a:t>on </a:t>
            </a:r>
            <a:r>
              <a:rPr dirty="0">
                <a:solidFill>
                  <a:srgbClr val="FF0000"/>
                </a:solidFill>
              </a:rPr>
              <a:t>in-memory</a:t>
            </a:r>
            <a:r>
              <a:rPr spc="35" dirty="0">
                <a:solidFill>
                  <a:srgbClr val="FF0000"/>
                </a:solidFill>
              </a:rPr>
              <a:t> </a:t>
            </a:r>
            <a:r>
              <a:rPr spc="-5" dirty="0"/>
              <a:t>objects</a:t>
            </a:r>
          </a:p>
          <a:p>
            <a:pPr marL="2665730">
              <a:lnSpc>
                <a:spcPct val="100000"/>
              </a:lnSpc>
              <a:spcBef>
                <a:spcPts val="2515"/>
              </a:spcBef>
            </a:pPr>
            <a:r>
              <a:rPr spc="-50" dirty="0"/>
              <a:t>Two </a:t>
            </a:r>
            <a:r>
              <a:rPr dirty="0"/>
              <a:t>types of</a:t>
            </a:r>
            <a:r>
              <a:rPr spc="80" dirty="0"/>
              <a:t> </a:t>
            </a:r>
            <a:r>
              <a:rPr dirty="0"/>
              <a:t>methods:</a:t>
            </a:r>
          </a:p>
          <a:p>
            <a:pPr marL="3122930" indent="-457834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122930" algn="l"/>
                <a:tab pos="3123565" algn="l"/>
              </a:tabLst>
            </a:pPr>
            <a:r>
              <a:rPr sz="2400" dirty="0"/>
              <a:t>Action - </a:t>
            </a:r>
            <a:r>
              <a:rPr sz="2400" spc="-10" dirty="0"/>
              <a:t>Return</a:t>
            </a:r>
            <a:r>
              <a:rPr sz="2400" spc="-65" dirty="0"/>
              <a:t> </a:t>
            </a:r>
            <a:r>
              <a:rPr sz="2400" spc="-10" dirty="0"/>
              <a:t>value</a:t>
            </a:r>
            <a:endParaRPr sz="2400"/>
          </a:p>
          <a:p>
            <a:pPr marL="3122930" indent="-457834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122930" algn="l"/>
                <a:tab pos="3123565" algn="l"/>
              </a:tabLst>
            </a:pPr>
            <a:r>
              <a:rPr sz="2400" dirty="0"/>
              <a:t>Apply</a:t>
            </a:r>
            <a:r>
              <a:rPr sz="2400" spc="-15" dirty="0"/>
              <a:t> </a:t>
            </a:r>
            <a:r>
              <a:rPr sz="2400" spc="-25" dirty="0"/>
              <a:t>Transformation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4798" y="2614026"/>
            <a:ext cx="5111847" cy="2782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70070" y="825449"/>
            <a:ext cx="344424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10" dirty="0">
                <a:solidFill>
                  <a:srgbClr val="121212"/>
                </a:solidFill>
                <a:latin typeface="Calibri"/>
                <a:cs typeface="Calibri"/>
              </a:rPr>
              <a:t>Characteristics </a:t>
            </a:r>
            <a:r>
              <a:rPr sz="2800" b="1" dirty="0">
                <a:solidFill>
                  <a:srgbClr val="121212"/>
                </a:solidFill>
                <a:latin typeface="Calibri"/>
                <a:cs typeface="Calibri"/>
              </a:rPr>
              <a:t>of</a:t>
            </a:r>
            <a:r>
              <a:rPr sz="2800" b="1" spc="-10" dirty="0">
                <a:solidFill>
                  <a:srgbClr val="121212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121212"/>
                </a:solidFill>
                <a:latin typeface="Calibri"/>
                <a:cs typeface="Calibri"/>
              </a:rPr>
              <a:t>RDDs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6417" y="2275077"/>
            <a:ext cx="2372360" cy="641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b="1" spc="-10" dirty="0">
                <a:solidFill>
                  <a:srgbClr val="292929"/>
                </a:solidFill>
                <a:latin typeface="Arial"/>
                <a:cs typeface="Arial"/>
              </a:rPr>
              <a:t>Partitioned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250" dirty="0">
                <a:solidFill>
                  <a:srgbClr val="292929"/>
                </a:solidFill>
                <a:latin typeface="Arial"/>
                <a:cs typeface="Arial"/>
              </a:rPr>
              <a:t>Split across data nodes in</a:t>
            </a:r>
            <a:r>
              <a:rPr sz="1250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92929"/>
                </a:solidFill>
                <a:latin typeface="Arial"/>
                <a:cs typeface="Arial"/>
              </a:rPr>
              <a:t>cluster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73215" y="2219655"/>
            <a:ext cx="568960" cy="668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200" spc="5" dirty="0">
                <a:solidFill>
                  <a:srgbClr val="00C5CE"/>
                </a:solidFill>
              </a:rPr>
              <a:t>01</a:t>
            </a:r>
            <a:endParaRPr sz="4200"/>
          </a:p>
        </p:txBody>
      </p:sp>
      <p:sp>
        <p:nvSpPr>
          <p:cNvPr id="6" name="object 6"/>
          <p:cNvSpPr txBox="1"/>
          <p:nvPr/>
        </p:nvSpPr>
        <p:spPr>
          <a:xfrm>
            <a:off x="7146417" y="3645153"/>
            <a:ext cx="2916555" cy="641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b="1" spc="-10" dirty="0">
                <a:solidFill>
                  <a:srgbClr val="292929"/>
                </a:solidFill>
                <a:latin typeface="Arial"/>
                <a:cs typeface="Arial"/>
              </a:rPr>
              <a:t>Immutable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250" spc="5" dirty="0">
                <a:solidFill>
                  <a:srgbClr val="292929"/>
                </a:solidFill>
                <a:latin typeface="Arial"/>
                <a:cs typeface="Arial"/>
              </a:rPr>
              <a:t>RDDs, </a:t>
            </a:r>
            <a:r>
              <a:rPr sz="1250" dirty="0">
                <a:solidFill>
                  <a:srgbClr val="292929"/>
                </a:solidFill>
                <a:latin typeface="Arial"/>
                <a:cs typeface="Arial"/>
              </a:rPr>
              <a:t>once created, cannot be</a:t>
            </a:r>
            <a:r>
              <a:rPr sz="1250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92929"/>
                </a:solidFill>
                <a:latin typeface="Arial"/>
                <a:cs typeface="Arial"/>
              </a:rPr>
              <a:t>changed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3215" y="3590290"/>
            <a:ext cx="568960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b="1" spc="5" dirty="0">
                <a:solidFill>
                  <a:srgbClr val="00C5CE"/>
                </a:solidFill>
                <a:latin typeface="Calibri"/>
                <a:cs typeface="Calibri"/>
              </a:rPr>
              <a:t>02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55306" y="5015610"/>
            <a:ext cx="3211195" cy="641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b="1" spc="-10" dirty="0">
                <a:solidFill>
                  <a:srgbClr val="292929"/>
                </a:solidFill>
                <a:latin typeface="Arial"/>
                <a:cs typeface="Arial"/>
              </a:rPr>
              <a:t>Resilient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250" spc="5" dirty="0">
                <a:solidFill>
                  <a:srgbClr val="292929"/>
                </a:solidFill>
                <a:latin typeface="Arial"/>
                <a:cs typeface="Arial"/>
              </a:rPr>
              <a:t>Can </a:t>
            </a:r>
            <a:r>
              <a:rPr sz="1250" dirty="0">
                <a:solidFill>
                  <a:srgbClr val="292929"/>
                </a:solidFill>
                <a:latin typeface="Arial"/>
                <a:cs typeface="Arial"/>
              </a:rPr>
              <a:t>be reconstructed even if </a:t>
            </a:r>
            <a:r>
              <a:rPr sz="1250" spc="5" dirty="0">
                <a:solidFill>
                  <a:srgbClr val="292929"/>
                </a:solidFill>
                <a:latin typeface="Arial"/>
                <a:cs typeface="Arial"/>
              </a:rPr>
              <a:t>a </a:t>
            </a:r>
            <a:r>
              <a:rPr sz="1250" dirty="0">
                <a:solidFill>
                  <a:srgbClr val="292929"/>
                </a:solidFill>
                <a:latin typeface="Arial"/>
                <a:cs typeface="Arial"/>
              </a:rPr>
              <a:t>node</a:t>
            </a:r>
            <a:r>
              <a:rPr sz="1250" spc="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92929"/>
                </a:solidFill>
                <a:latin typeface="Arial"/>
                <a:cs typeface="Arial"/>
              </a:rPr>
              <a:t>crashes</a:t>
            </a:r>
            <a:endParaRPr sz="1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2359" y="4960747"/>
            <a:ext cx="568325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b="1" spc="5" dirty="0">
                <a:solidFill>
                  <a:srgbClr val="00C5CE"/>
                </a:solidFill>
                <a:latin typeface="Calibri"/>
                <a:cs typeface="Calibri"/>
              </a:rPr>
              <a:t>03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56147" y="0"/>
            <a:ext cx="693420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50007" y="2988564"/>
            <a:ext cx="1871471" cy="18547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69235" y="2948939"/>
            <a:ext cx="2011680" cy="19781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92323" y="3537178"/>
            <a:ext cx="1362455" cy="8687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28672" y="2988564"/>
            <a:ext cx="1897379" cy="1865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77108" y="3619880"/>
            <a:ext cx="999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9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Apache  Spark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RDD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2896" y="1130808"/>
            <a:ext cx="9918192" cy="2924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4816" y="4399788"/>
            <a:ext cx="624840" cy="624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5880" y="4550664"/>
            <a:ext cx="388619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60650" y="0"/>
            <a:ext cx="688917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67355" y="1298447"/>
            <a:ext cx="7129272" cy="24841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06214" y="374396"/>
            <a:ext cx="2413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  <a:latin typeface="Arial"/>
                <a:cs typeface="Arial"/>
              </a:rPr>
              <a:t>Partitioned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91767" y="5522976"/>
            <a:ext cx="624840" cy="624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22832" y="5675376"/>
            <a:ext cx="388619" cy="321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44954" y="4369053"/>
            <a:ext cx="8692515" cy="19202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0"/>
              </a:spcBef>
            </a:pPr>
            <a:r>
              <a:rPr sz="1700" b="1" spc="-15" dirty="0">
                <a:solidFill>
                  <a:srgbClr val="292929"/>
                </a:solidFill>
                <a:latin typeface="Calibri"/>
                <a:cs typeface="Calibri"/>
              </a:rPr>
              <a:t>Parallel</a:t>
            </a:r>
            <a:r>
              <a:rPr sz="1700" b="1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292929"/>
                </a:solidFill>
                <a:latin typeface="Calibri"/>
                <a:cs typeface="Calibri"/>
              </a:rPr>
              <a:t>processing</a:t>
            </a:r>
            <a:endParaRPr sz="1700">
              <a:latin typeface="Calibri"/>
              <a:cs typeface="Calibri"/>
            </a:endParaRPr>
          </a:p>
          <a:p>
            <a:pPr marL="15240" marR="5080">
              <a:lnSpc>
                <a:spcPct val="100800"/>
              </a:lnSpc>
              <a:spcBef>
                <a:spcPts val="1000"/>
              </a:spcBef>
            </a:pPr>
            <a:r>
              <a:rPr sz="1250" dirty="0">
                <a:solidFill>
                  <a:srgbClr val="292929"/>
                </a:solidFill>
                <a:latin typeface="Arial"/>
                <a:cs typeface="Arial"/>
              </a:rPr>
              <a:t>The main reason for the splitting of data across multiple nodes is parallelization. Data </a:t>
            </a:r>
            <a:r>
              <a:rPr sz="1250" spc="5" dirty="0">
                <a:solidFill>
                  <a:srgbClr val="292929"/>
                </a:solidFill>
                <a:latin typeface="Arial"/>
                <a:cs typeface="Arial"/>
              </a:rPr>
              <a:t>can </a:t>
            </a:r>
            <a:r>
              <a:rPr sz="1250" dirty="0">
                <a:solidFill>
                  <a:srgbClr val="292929"/>
                </a:solidFill>
                <a:latin typeface="Arial"/>
                <a:cs typeface="Arial"/>
              </a:rPr>
              <a:t>be processed in </a:t>
            </a:r>
            <a:r>
              <a:rPr sz="1250" spc="-5" dirty="0">
                <a:solidFill>
                  <a:srgbClr val="292929"/>
                </a:solidFill>
                <a:latin typeface="Arial"/>
                <a:cs typeface="Arial"/>
              </a:rPr>
              <a:t>parallel </a:t>
            </a:r>
            <a:r>
              <a:rPr sz="1250" dirty="0">
                <a:solidFill>
                  <a:srgbClr val="292929"/>
                </a:solidFill>
                <a:latin typeface="Arial"/>
                <a:cs typeface="Arial"/>
              </a:rPr>
              <a:t>on all of  these individual</a:t>
            </a:r>
            <a:r>
              <a:rPr sz="1250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92929"/>
                </a:solidFill>
                <a:latin typeface="Arial"/>
                <a:cs typeface="Arial"/>
              </a:rPr>
              <a:t>nodes.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700" b="1" spc="-15" dirty="0">
                <a:solidFill>
                  <a:srgbClr val="292929"/>
                </a:solidFill>
                <a:latin typeface="Calibri"/>
                <a:cs typeface="Calibri"/>
              </a:rPr>
              <a:t>Data stored </a:t>
            </a:r>
            <a:r>
              <a:rPr sz="1700" b="1" dirty="0">
                <a:solidFill>
                  <a:srgbClr val="292929"/>
                </a:solidFill>
                <a:latin typeface="Calibri"/>
                <a:cs typeface="Calibri"/>
              </a:rPr>
              <a:t>in </a:t>
            </a:r>
            <a:r>
              <a:rPr sz="1700" b="1" spc="-5" dirty="0">
                <a:solidFill>
                  <a:srgbClr val="292929"/>
                </a:solidFill>
                <a:latin typeface="Calibri"/>
                <a:cs typeface="Calibri"/>
              </a:rPr>
              <a:t>memory </a:t>
            </a:r>
            <a:r>
              <a:rPr sz="1700" b="1" spc="-10" dirty="0">
                <a:solidFill>
                  <a:srgbClr val="292929"/>
                </a:solidFill>
                <a:latin typeface="Calibri"/>
                <a:cs typeface="Calibri"/>
              </a:rPr>
              <a:t>for each </a:t>
            </a:r>
            <a:r>
              <a:rPr sz="1700" b="1" spc="-5" dirty="0">
                <a:solidFill>
                  <a:srgbClr val="292929"/>
                </a:solidFill>
                <a:latin typeface="Calibri"/>
                <a:cs typeface="Calibri"/>
              </a:rPr>
              <a:t>node in</a:t>
            </a:r>
            <a:r>
              <a:rPr sz="1700" b="1" spc="-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700" b="1" spc="-15" dirty="0">
                <a:solidFill>
                  <a:srgbClr val="292929"/>
                </a:solidFill>
                <a:latin typeface="Calibri"/>
                <a:cs typeface="Calibri"/>
              </a:rPr>
              <a:t>cluster</a:t>
            </a:r>
            <a:endParaRPr sz="1700">
              <a:latin typeface="Calibri"/>
              <a:cs typeface="Calibri"/>
            </a:endParaRPr>
          </a:p>
          <a:p>
            <a:pPr marL="12700" marR="140970">
              <a:lnSpc>
                <a:spcPct val="100800"/>
              </a:lnSpc>
              <a:spcBef>
                <a:spcPts val="1000"/>
              </a:spcBef>
            </a:pPr>
            <a:r>
              <a:rPr sz="1250" dirty="0">
                <a:solidFill>
                  <a:srgbClr val="292929"/>
                </a:solidFill>
                <a:latin typeface="Arial"/>
                <a:cs typeface="Arial"/>
              </a:rPr>
              <a:t>The most important thing about Spark is that the contents of this </a:t>
            </a:r>
            <a:r>
              <a:rPr sz="1250" spc="5" dirty="0">
                <a:solidFill>
                  <a:srgbClr val="292929"/>
                </a:solidFill>
                <a:latin typeface="Arial"/>
                <a:cs typeface="Arial"/>
              </a:rPr>
              <a:t>RDD </a:t>
            </a:r>
            <a:r>
              <a:rPr sz="1250" dirty="0">
                <a:solidFill>
                  <a:srgbClr val="292929"/>
                </a:solidFill>
                <a:latin typeface="Arial"/>
                <a:cs typeface="Arial"/>
              </a:rPr>
              <a:t>are kept entirely in memory across multiple cluster  nodes.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861804" y="1498091"/>
            <a:ext cx="542544" cy="5897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653016" y="2055876"/>
            <a:ext cx="1012190" cy="3251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75"/>
              </a:spcBef>
            </a:pPr>
            <a:r>
              <a:rPr sz="1800" dirty="0">
                <a:latin typeface="Calibri"/>
                <a:cs typeface="Calibri"/>
              </a:rPr>
              <a:t>Node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861804" y="2775204"/>
            <a:ext cx="542544" cy="5897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653016" y="3332988"/>
            <a:ext cx="1012190" cy="3251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80"/>
              </a:spcBef>
            </a:pPr>
            <a:r>
              <a:rPr sz="1800" dirty="0">
                <a:latin typeface="Calibri"/>
                <a:cs typeface="Calibri"/>
              </a:rPr>
              <a:t>Node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958" y="2038836"/>
            <a:ext cx="6737350" cy="221996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53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 RDD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cannot be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mutated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Only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two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types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operations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permitted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RDD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Transformation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Transform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another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RDD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Action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Request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05691" y="0"/>
            <a:ext cx="4686308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10143" y="3521964"/>
            <a:ext cx="3724655" cy="1074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55992" y="0"/>
            <a:ext cx="4636008" cy="6857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31834" y="3658870"/>
            <a:ext cx="3086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RDD:</a:t>
            </a:r>
            <a:r>
              <a:rPr sz="3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Immutable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54544" y="0"/>
            <a:ext cx="687403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87968" y="1472183"/>
            <a:ext cx="1972055" cy="2057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2521" y="374396"/>
            <a:ext cx="358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  <a:latin typeface="Arial"/>
                <a:cs typeface="Arial"/>
              </a:rPr>
              <a:t>RDD:</a:t>
            </a:r>
            <a:r>
              <a:rPr sz="3600"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0000"/>
                </a:solidFill>
                <a:latin typeface="Arial"/>
                <a:cs typeface="Arial"/>
              </a:rPr>
              <a:t>Immutable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6790" y="1949551"/>
            <a:ext cx="5555615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loaded in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RDD</a:t>
            </a:r>
            <a:endParaRPr sz="200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 user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may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define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chain of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transformations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on 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dataset.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54544" y="0"/>
            <a:ext cx="687403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85605" y="1595897"/>
            <a:ext cx="3666039" cy="19670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80617" y="3879596"/>
            <a:ext cx="26663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Example:</a:t>
            </a:r>
            <a:r>
              <a:rPr sz="2000" b="1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Transformation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809" y="4184751"/>
            <a:ext cx="3018155" cy="1397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95300" indent="-457834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494665" algn="l"/>
                <a:tab pos="495934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Load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49530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94665" algn="l"/>
                <a:tab pos="495934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Pick only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sz="1950" spc="15" baseline="25641" dirty="0">
                <a:solidFill>
                  <a:srgbClr val="404040"/>
                </a:solidFill>
                <a:latin typeface="Calibri"/>
                <a:cs typeface="Calibri"/>
              </a:rPr>
              <a:t>rd</a:t>
            </a:r>
            <a:r>
              <a:rPr sz="1950" spc="120" baseline="2564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column</a:t>
            </a:r>
            <a:endParaRPr sz="2000">
              <a:latin typeface="Calibri"/>
              <a:cs typeface="Calibri"/>
            </a:endParaRPr>
          </a:p>
          <a:p>
            <a:pPr marL="49530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94665" algn="l"/>
                <a:tab pos="495934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Sort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0344" y="5661531"/>
            <a:ext cx="5911610" cy="1053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5404" y="6111240"/>
            <a:ext cx="5843016" cy="5943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0644" y="5684380"/>
            <a:ext cx="5815583" cy="9572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48690" y="6194552"/>
            <a:ext cx="5477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Transformation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executed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only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when 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result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requested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22470" y="3744061"/>
            <a:ext cx="2193925" cy="18548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1300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Example:</a:t>
            </a:r>
            <a:r>
              <a:rPr sz="2000" b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Action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first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rows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count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Sum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79692" y="4454652"/>
            <a:ext cx="4370832" cy="1092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60435" y="4762500"/>
            <a:ext cx="2761487" cy="8687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39255" y="4494657"/>
            <a:ext cx="4256405" cy="9795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45220" y="4846446"/>
            <a:ext cx="2344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5825" marR="5080" indent="-87376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Request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result using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1811" y="612394"/>
            <a:ext cx="4748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  <a:latin typeface="Arial"/>
                <a:cs typeface="Arial"/>
              </a:rPr>
              <a:t>RDD: Lazy</a:t>
            </a:r>
            <a:r>
              <a:rPr sz="3600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000000"/>
                </a:solidFill>
                <a:latin typeface="Arial"/>
                <a:cs typeface="Arial"/>
              </a:rPr>
              <a:t>Evaluation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8042" y="2322042"/>
            <a:ext cx="693610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83820" indent="-28702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Spark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keeps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record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series of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transformations requested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user.</a:t>
            </a:r>
            <a:endParaRPr sz="200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groups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transformations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 an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efficient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way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when an Action  is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requested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54544" y="0"/>
            <a:ext cx="687403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52835" y="2157222"/>
            <a:ext cx="1606809" cy="17952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14415" y="947927"/>
            <a:ext cx="5800344" cy="2321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926330" cy="6856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4857" y="3380613"/>
            <a:ext cx="3487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solidFill>
                  <a:srgbClr val="FFFFFF"/>
                </a:solidFill>
                <a:latin typeface="Calibri"/>
                <a:cs typeface="Calibri"/>
              </a:rPr>
              <a:t>Lazy</a:t>
            </a:r>
            <a:r>
              <a:rPr sz="4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20" dirty="0">
                <a:solidFill>
                  <a:srgbClr val="FFFFFF"/>
                </a:solidFill>
                <a:latin typeface="Calibri"/>
                <a:cs typeface="Calibri"/>
              </a:rPr>
              <a:t>Evaluation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43371" y="3648455"/>
            <a:ext cx="5801868" cy="2321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49873" y="4089019"/>
            <a:ext cx="50349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groups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transformations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in an 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efficient 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way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when an Action is 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requested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81911" y="1923288"/>
            <a:ext cx="1252727" cy="13456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96736" y="1398523"/>
            <a:ext cx="486283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0" spc="-10" dirty="0">
                <a:solidFill>
                  <a:srgbClr val="404040"/>
                </a:solidFill>
                <a:latin typeface="Calibri"/>
                <a:cs typeface="Calibri"/>
              </a:rPr>
              <a:t>Spark </a:t>
            </a:r>
            <a:r>
              <a:rPr b="0" spc="-25" dirty="0">
                <a:solidFill>
                  <a:srgbClr val="404040"/>
                </a:solidFill>
                <a:latin typeface="Calibri"/>
                <a:cs typeface="Calibri"/>
              </a:rPr>
              <a:t>keeps </a:t>
            </a:r>
            <a:r>
              <a:rPr b="0" spc="-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b="0" spc="-25" dirty="0">
                <a:solidFill>
                  <a:srgbClr val="404040"/>
                </a:solidFill>
                <a:latin typeface="Calibri"/>
                <a:cs typeface="Calibri"/>
              </a:rPr>
              <a:t>record </a:t>
            </a:r>
            <a:r>
              <a:rPr b="0" spc="-5" dirty="0">
                <a:solidFill>
                  <a:srgbClr val="404040"/>
                </a:solidFill>
                <a:latin typeface="Calibri"/>
                <a:cs typeface="Calibri"/>
              </a:rPr>
              <a:t>of the </a:t>
            </a:r>
            <a:r>
              <a:rPr b="0" spc="-10" dirty="0">
                <a:solidFill>
                  <a:srgbClr val="404040"/>
                </a:solidFill>
                <a:latin typeface="Calibri"/>
                <a:cs typeface="Calibri"/>
              </a:rPr>
              <a:t>series  </a:t>
            </a:r>
            <a:r>
              <a:rPr b="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b="0" spc="-20" dirty="0">
                <a:solidFill>
                  <a:srgbClr val="404040"/>
                </a:solidFill>
                <a:latin typeface="Calibri"/>
                <a:cs typeface="Calibri"/>
              </a:rPr>
              <a:t>transformations requested </a:t>
            </a:r>
            <a:r>
              <a:rPr b="0" spc="-15" dirty="0">
                <a:solidFill>
                  <a:srgbClr val="404040"/>
                </a:solidFill>
                <a:latin typeface="Calibri"/>
                <a:cs typeface="Calibri"/>
              </a:rPr>
              <a:t>by  </a:t>
            </a:r>
            <a:r>
              <a:rPr b="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b="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b="0" spc="-65" dirty="0">
                <a:solidFill>
                  <a:srgbClr val="404040"/>
                </a:solidFill>
                <a:latin typeface="Calibri"/>
                <a:cs typeface="Calibri"/>
              </a:rPr>
              <a:t>user.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54544" y="0"/>
            <a:ext cx="687403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6828" y="2460701"/>
            <a:ext cx="61829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C00000"/>
                </a:solidFill>
              </a:rPr>
              <a:t>Transformation</a:t>
            </a:r>
            <a:r>
              <a:rPr sz="2000" spc="-15" dirty="0">
                <a:solidFill>
                  <a:srgbClr val="006FC0"/>
                </a:solidFill>
              </a:rPr>
              <a:t>: </a:t>
            </a:r>
            <a:r>
              <a:rPr sz="2000" spc="-25" dirty="0">
                <a:solidFill>
                  <a:srgbClr val="006FC0"/>
                </a:solidFill>
              </a:rPr>
              <a:t>Transform </a:t>
            </a:r>
            <a:r>
              <a:rPr sz="2000" dirty="0">
                <a:solidFill>
                  <a:srgbClr val="006FC0"/>
                </a:solidFill>
              </a:rPr>
              <a:t>the RDD </a:t>
            </a:r>
            <a:r>
              <a:rPr sz="2000" spc="-10" dirty="0">
                <a:solidFill>
                  <a:srgbClr val="006FC0"/>
                </a:solidFill>
              </a:rPr>
              <a:t>to </a:t>
            </a:r>
            <a:r>
              <a:rPr sz="2000" spc="-15" dirty="0">
                <a:solidFill>
                  <a:srgbClr val="006FC0"/>
                </a:solidFill>
              </a:rPr>
              <a:t>create </a:t>
            </a:r>
            <a:r>
              <a:rPr sz="2000" dirty="0">
                <a:solidFill>
                  <a:srgbClr val="006FC0"/>
                </a:solidFill>
              </a:rPr>
              <a:t>another</a:t>
            </a:r>
            <a:r>
              <a:rPr sz="2000" spc="-10" dirty="0">
                <a:solidFill>
                  <a:srgbClr val="006FC0"/>
                </a:solidFill>
              </a:rPr>
              <a:t> </a:t>
            </a:r>
            <a:r>
              <a:rPr sz="2000" dirty="0">
                <a:solidFill>
                  <a:srgbClr val="006FC0"/>
                </a:solidFill>
              </a:rPr>
              <a:t>RDD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669442" y="3136773"/>
            <a:ext cx="3300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Action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: 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Read 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data 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from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an</a:t>
            </a:r>
            <a:r>
              <a:rPr sz="2000"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RDD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05691" y="0"/>
            <a:ext cx="4686308" cy="6857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10143" y="3521964"/>
            <a:ext cx="3724655" cy="1074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55992" y="0"/>
            <a:ext cx="4636008" cy="68579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31834" y="3658870"/>
            <a:ext cx="3086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RDD:</a:t>
            </a:r>
            <a:r>
              <a:rPr sz="3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Immutable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887968" y="1472183"/>
            <a:ext cx="1972055" cy="2057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30596" y="917447"/>
            <a:ext cx="5800344" cy="1507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926330" cy="6856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66942" y="1062355"/>
            <a:ext cx="52514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tabLst>
                <a:tab pos="879475" algn="l"/>
                <a:tab pos="1766570" algn="l"/>
                <a:tab pos="2089785" algn="l"/>
                <a:tab pos="3069590" algn="l"/>
                <a:tab pos="3499485" algn="l"/>
                <a:tab pos="4091304" algn="l"/>
                <a:tab pos="4986020" algn="l"/>
              </a:tabLst>
            </a:pPr>
            <a:r>
              <a:rPr sz="2400" b="0" spc="-5" dirty="0">
                <a:solidFill>
                  <a:srgbClr val="404040"/>
                </a:solidFill>
                <a:latin typeface="Calibri"/>
                <a:cs typeface="Calibri"/>
              </a:rPr>
              <a:t>Spa</a:t>
            </a:r>
            <a:r>
              <a:rPr sz="2400" b="0" dirty="0">
                <a:solidFill>
                  <a:srgbClr val="404040"/>
                </a:solidFill>
                <a:latin typeface="Calibri"/>
                <a:cs typeface="Calibri"/>
              </a:rPr>
              <a:t>rk	</a:t>
            </a:r>
            <a:r>
              <a:rPr sz="2400" b="0" spc="-7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400" b="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b="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b="0" spc="-2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400" b="0" dirty="0">
                <a:solidFill>
                  <a:srgbClr val="404040"/>
                </a:solidFill>
                <a:latin typeface="Calibri"/>
                <a:cs typeface="Calibri"/>
              </a:rPr>
              <a:t>s	a	</a:t>
            </a:r>
            <a:r>
              <a:rPr sz="2400" b="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b="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b="0" spc="-1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b="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b="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b="0" dirty="0">
                <a:solidFill>
                  <a:srgbClr val="404040"/>
                </a:solidFill>
                <a:latin typeface="Calibri"/>
                <a:cs typeface="Calibri"/>
              </a:rPr>
              <a:t>d	</a:t>
            </a:r>
            <a:r>
              <a:rPr sz="2400" b="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b="0" dirty="0">
                <a:solidFill>
                  <a:srgbClr val="404040"/>
                </a:solidFill>
                <a:latin typeface="Calibri"/>
                <a:cs typeface="Calibri"/>
              </a:rPr>
              <a:t>f	the	</a:t>
            </a:r>
            <a:r>
              <a:rPr sz="2400" b="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b="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b="0" dirty="0">
                <a:solidFill>
                  <a:srgbClr val="404040"/>
                </a:solidFill>
                <a:latin typeface="Calibri"/>
                <a:cs typeface="Calibri"/>
              </a:rPr>
              <a:t>ries	</a:t>
            </a:r>
            <a:r>
              <a:rPr sz="2400" b="0" spc="-10" dirty="0">
                <a:solidFill>
                  <a:srgbClr val="404040"/>
                </a:solidFill>
                <a:latin typeface="Calibri"/>
                <a:cs typeface="Calibri"/>
              </a:rPr>
              <a:t>of  </a:t>
            </a:r>
            <a:r>
              <a:rPr sz="2400" b="0" spc="-15" dirty="0">
                <a:solidFill>
                  <a:srgbClr val="404040"/>
                </a:solidFill>
                <a:latin typeface="Calibri"/>
                <a:cs typeface="Calibri"/>
              </a:rPr>
              <a:t>transformations </a:t>
            </a:r>
            <a:r>
              <a:rPr sz="2400" b="0" spc="-10" dirty="0">
                <a:solidFill>
                  <a:srgbClr val="404040"/>
                </a:solidFill>
                <a:latin typeface="Calibri"/>
                <a:cs typeface="Calibri"/>
              </a:rPr>
              <a:t>requested by </a:t>
            </a:r>
            <a:r>
              <a:rPr sz="2400" b="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b="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9930" y="3715892"/>
            <a:ext cx="19589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FFFFFF"/>
                </a:solidFill>
                <a:latin typeface="Calibri"/>
                <a:cs typeface="Calibri"/>
              </a:rPr>
              <a:t>Resilient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30323" y="2424683"/>
            <a:ext cx="1248156" cy="1170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09335" y="2760726"/>
            <a:ext cx="3051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RDD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can be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 2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ways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9335" y="3065881"/>
            <a:ext cx="3113405" cy="940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Reading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Transforming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another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RDD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9335" y="4132579"/>
            <a:ext cx="4668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Every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RDD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keeps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track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where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came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81244" y="5096255"/>
            <a:ext cx="1133855" cy="1046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77633" y="5075682"/>
            <a:ext cx="3886200" cy="1089660"/>
          </a:xfrm>
          <a:custGeom>
            <a:avLst/>
            <a:gdLst/>
            <a:ahLst/>
            <a:cxnLst/>
            <a:rect l="l" t="t" r="r" b="b"/>
            <a:pathLst>
              <a:path w="3886200" h="1089660">
                <a:moveTo>
                  <a:pt x="544830" y="0"/>
                </a:moveTo>
                <a:lnTo>
                  <a:pt x="0" y="544830"/>
                </a:lnTo>
                <a:lnTo>
                  <a:pt x="544830" y="1089660"/>
                </a:lnTo>
                <a:lnTo>
                  <a:pt x="544830" y="817245"/>
                </a:lnTo>
                <a:lnTo>
                  <a:pt x="3886200" y="817245"/>
                </a:lnTo>
                <a:lnTo>
                  <a:pt x="3886200" y="272415"/>
                </a:lnTo>
                <a:lnTo>
                  <a:pt x="544830" y="272415"/>
                </a:lnTo>
                <a:lnTo>
                  <a:pt x="54483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77633" y="5075682"/>
            <a:ext cx="3886200" cy="1089660"/>
          </a:xfrm>
          <a:custGeom>
            <a:avLst/>
            <a:gdLst/>
            <a:ahLst/>
            <a:cxnLst/>
            <a:rect l="l" t="t" r="r" b="b"/>
            <a:pathLst>
              <a:path w="3886200" h="1089660">
                <a:moveTo>
                  <a:pt x="0" y="544830"/>
                </a:moveTo>
                <a:lnTo>
                  <a:pt x="544830" y="0"/>
                </a:lnTo>
                <a:lnTo>
                  <a:pt x="544830" y="272415"/>
                </a:lnTo>
                <a:lnTo>
                  <a:pt x="3886200" y="272415"/>
                </a:lnTo>
                <a:lnTo>
                  <a:pt x="3886200" y="817245"/>
                </a:lnTo>
                <a:lnTo>
                  <a:pt x="544830" y="817245"/>
                </a:lnTo>
                <a:lnTo>
                  <a:pt x="544830" y="1089660"/>
                </a:lnTo>
                <a:lnTo>
                  <a:pt x="0" y="544830"/>
                </a:lnTo>
                <a:close/>
              </a:path>
            </a:pathLst>
          </a:custGeom>
          <a:ln w="254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94752" y="5405424"/>
            <a:ext cx="2526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RDD’s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lineage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9365" y="1048004"/>
            <a:ext cx="41751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5" dirty="0">
                <a:latin typeface="Calibri"/>
                <a:cs typeface="Calibri"/>
              </a:rPr>
              <a:t>Why </a:t>
            </a:r>
            <a:r>
              <a:rPr b="0" spc="5" dirty="0">
                <a:latin typeface="Calibri"/>
                <a:cs typeface="Calibri"/>
              </a:rPr>
              <a:t>Map </a:t>
            </a:r>
            <a:r>
              <a:rPr b="0" spc="-5" dirty="0">
                <a:latin typeface="Calibri"/>
                <a:cs typeface="Calibri"/>
              </a:rPr>
              <a:t>reduce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introduced</a:t>
            </a:r>
          </a:p>
        </p:txBody>
      </p:sp>
      <p:sp>
        <p:nvSpPr>
          <p:cNvPr id="3" name="object 3"/>
          <p:cNvSpPr/>
          <p:nvPr/>
        </p:nvSpPr>
        <p:spPr>
          <a:xfrm>
            <a:off x="893063" y="2250948"/>
            <a:ext cx="713232" cy="713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0996" y="2429255"/>
            <a:ext cx="281940" cy="393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13585" y="2199894"/>
            <a:ext cx="3178810" cy="864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b="1" spc="-20" dirty="0">
                <a:solidFill>
                  <a:srgbClr val="121212"/>
                </a:solidFill>
                <a:latin typeface="Arial"/>
                <a:cs typeface="Arial"/>
              </a:rPr>
              <a:t>Tradition </a:t>
            </a:r>
            <a:r>
              <a:rPr sz="1700" b="1" spc="-10" dirty="0">
                <a:solidFill>
                  <a:srgbClr val="121212"/>
                </a:solidFill>
                <a:latin typeface="Arial"/>
                <a:cs typeface="Arial"/>
              </a:rPr>
              <a:t>system </a:t>
            </a:r>
            <a:r>
              <a:rPr sz="1700" b="1" dirty="0">
                <a:solidFill>
                  <a:srgbClr val="121212"/>
                </a:solidFill>
                <a:latin typeface="Arial"/>
                <a:cs typeface="Arial"/>
              </a:rPr>
              <a:t>were</a:t>
            </a:r>
            <a:r>
              <a:rPr sz="1700" b="1" spc="-10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121212"/>
                </a:solidFill>
                <a:latin typeface="Arial"/>
                <a:cs typeface="Arial"/>
              </a:rPr>
              <a:t>failing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ct val="126400"/>
              </a:lnSpc>
              <a:spcBef>
                <a:spcPts val="780"/>
              </a:spcBef>
            </a:pPr>
            <a:r>
              <a:rPr sz="1250" dirty="0">
                <a:solidFill>
                  <a:srgbClr val="292929"/>
                </a:solidFill>
                <a:latin typeface="Arial"/>
                <a:cs typeface="Arial"/>
              </a:rPr>
              <a:t>Centralized server to store and process data  which creates</a:t>
            </a:r>
            <a:r>
              <a:rPr sz="1250" spc="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92929"/>
                </a:solidFill>
                <a:latin typeface="Arial"/>
                <a:cs typeface="Arial"/>
              </a:rPr>
              <a:t>bottleneck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3063" y="3732276"/>
            <a:ext cx="713232" cy="7147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0996" y="3910584"/>
            <a:ext cx="281940" cy="393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13585" y="3681729"/>
            <a:ext cx="3413125" cy="864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b="1" spc="-5" dirty="0">
                <a:solidFill>
                  <a:srgbClr val="121212"/>
                </a:solidFill>
                <a:latin typeface="Arial"/>
                <a:cs typeface="Arial"/>
              </a:rPr>
              <a:t>Google </a:t>
            </a:r>
            <a:r>
              <a:rPr sz="1700" b="1" spc="-10" dirty="0">
                <a:solidFill>
                  <a:srgbClr val="121212"/>
                </a:solidFill>
                <a:latin typeface="Arial"/>
                <a:cs typeface="Arial"/>
              </a:rPr>
              <a:t>introduced Map</a:t>
            </a:r>
            <a:r>
              <a:rPr sz="1700" b="1" spc="-14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121212"/>
                </a:solidFill>
                <a:latin typeface="Arial"/>
                <a:cs typeface="Arial"/>
              </a:rPr>
              <a:t>Reduce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ct val="126400"/>
              </a:lnSpc>
              <a:spcBef>
                <a:spcPts val="780"/>
              </a:spcBef>
            </a:pPr>
            <a:r>
              <a:rPr sz="1250" dirty="0">
                <a:solidFill>
                  <a:srgbClr val="292929"/>
                </a:solidFill>
                <a:latin typeface="Arial"/>
                <a:cs typeface="Arial"/>
              </a:rPr>
              <a:t>Divide the task into small parts and assign them  to many</a:t>
            </a:r>
            <a:r>
              <a:rPr sz="1250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92929"/>
                </a:solidFill>
                <a:latin typeface="Arial"/>
                <a:cs typeface="Arial"/>
              </a:rPr>
              <a:t>computers</a:t>
            </a:r>
            <a:endParaRPr sz="12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943247"/>
            <a:ext cx="259079" cy="6203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63683" y="2573947"/>
            <a:ext cx="5420345" cy="18602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30596" y="1645920"/>
            <a:ext cx="5800344" cy="1505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926330" cy="6856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66942" y="1790445"/>
            <a:ext cx="52520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tabLst>
                <a:tab pos="975360" algn="l"/>
                <a:tab pos="1788160" algn="l"/>
                <a:tab pos="2200910" algn="l"/>
                <a:tab pos="2667635" algn="l"/>
                <a:tab pos="454850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	RDDs	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	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ec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truc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ed	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 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nodes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crash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9930" y="3715892"/>
            <a:ext cx="19589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FFFFFF"/>
                </a:solidFill>
                <a:latin typeface="Calibri"/>
                <a:cs typeface="Calibri"/>
              </a:rPr>
              <a:t>Resilient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30323" y="2424683"/>
            <a:ext cx="1248156" cy="1170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30596" y="3689603"/>
            <a:ext cx="5800344" cy="1505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66942" y="3833921"/>
            <a:ext cx="5254625" cy="94106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1030605" algn="l"/>
                <a:tab pos="1898014" algn="l"/>
                <a:tab pos="2365375" algn="l"/>
                <a:tab pos="2886710" algn="l"/>
                <a:tab pos="376809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Allows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RDDs	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be	Lazily	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instantiated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materialized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)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 accessing the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results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3181" y="2017134"/>
            <a:ext cx="6349505" cy="3406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3888" y="570991"/>
            <a:ext cx="8137525" cy="654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100" b="0" spc="-10" dirty="0">
                <a:solidFill>
                  <a:srgbClr val="000000"/>
                </a:solidFill>
                <a:latin typeface="Calibri Light"/>
                <a:cs typeface="Calibri Light"/>
              </a:rPr>
              <a:t>DataFrame: </a:t>
            </a:r>
            <a:r>
              <a:rPr sz="4100" b="0" spc="-15" dirty="0">
                <a:solidFill>
                  <a:srgbClr val="000000"/>
                </a:solidFill>
                <a:latin typeface="Calibri Light"/>
                <a:cs typeface="Calibri Light"/>
              </a:rPr>
              <a:t>Data </a:t>
            </a:r>
            <a:r>
              <a:rPr sz="4100" b="0" spc="10" dirty="0">
                <a:solidFill>
                  <a:srgbClr val="000000"/>
                </a:solidFill>
                <a:latin typeface="Calibri Light"/>
                <a:cs typeface="Calibri Light"/>
              </a:rPr>
              <a:t>in </a:t>
            </a:r>
            <a:r>
              <a:rPr sz="4100" b="0" spc="-30" dirty="0">
                <a:solidFill>
                  <a:srgbClr val="000000"/>
                </a:solidFill>
                <a:latin typeface="Calibri Light"/>
                <a:cs typeface="Calibri Light"/>
              </a:rPr>
              <a:t>Rows </a:t>
            </a:r>
            <a:r>
              <a:rPr sz="4100" b="0" spc="10" dirty="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4100" b="0" spc="5" dirty="0">
                <a:solidFill>
                  <a:srgbClr val="000000"/>
                </a:solidFill>
                <a:latin typeface="Calibri Light"/>
                <a:cs typeface="Calibri Light"/>
              </a:rPr>
              <a:t> Columns</a:t>
            </a:r>
            <a:endParaRPr sz="41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12351" y="3226307"/>
            <a:ext cx="1042228" cy="11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15516" y="4626609"/>
            <a:ext cx="456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5644" y="3703065"/>
            <a:ext cx="1737360" cy="238125"/>
          </a:xfrm>
          <a:custGeom>
            <a:avLst/>
            <a:gdLst/>
            <a:ahLst/>
            <a:cxnLst/>
            <a:rect l="l" t="t" r="r" b="b"/>
            <a:pathLst>
              <a:path w="1737360" h="238125">
                <a:moveTo>
                  <a:pt x="1499234" y="0"/>
                </a:moveTo>
                <a:lnTo>
                  <a:pt x="1499234" y="238124"/>
                </a:lnTo>
                <a:lnTo>
                  <a:pt x="1658069" y="158749"/>
                </a:lnTo>
                <a:lnTo>
                  <a:pt x="1538858" y="158749"/>
                </a:lnTo>
                <a:lnTo>
                  <a:pt x="1538858" y="79374"/>
                </a:lnTo>
                <a:lnTo>
                  <a:pt x="1657900" y="79374"/>
                </a:lnTo>
                <a:lnTo>
                  <a:pt x="1499234" y="0"/>
                </a:lnTo>
                <a:close/>
              </a:path>
              <a:path w="1737360" h="238125">
                <a:moveTo>
                  <a:pt x="1499234" y="79374"/>
                </a:moveTo>
                <a:lnTo>
                  <a:pt x="0" y="79374"/>
                </a:lnTo>
                <a:lnTo>
                  <a:pt x="0" y="158749"/>
                </a:lnTo>
                <a:lnTo>
                  <a:pt x="1499234" y="158749"/>
                </a:lnTo>
                <a:lnTo>
                  <a:pt x="1499234" y="79374"/>
                </a:lnTo>
                <a:close/>
              </a:path>
              <a:path w="1737360" h="238125">
                <a:moveTo>
                  <a:pt x="1657900" y="79374"/>
                </a:moveTo>
                <a:lnTo>
                  <a:pt x="1538858" y="79374"/>
                </a:lnTo>
                <a:lnTo>
                  <a:pt x="1538858" y="158749"/>
                </a:lnTo>
                <a:lnTo>
                  <a:pt x="1658069" y="158749"/>
                </a:lnTo>
                <a:lnTo>
                  <a:pt x="1737359" y="119125"/>
                </a:lnTo>
                <a:lnTo>
                  <a:pt x="1657900" y="79374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95541" y="5669991"/>
            <a:ext cx="1383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DataFrame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624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0246" y="570991"/>
            <a:ext cx="3423285" cy="654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100" b="0" spc="10" dirty="0">
                <a:solidFill>
                  <a:srgbClr val="000000"/>
                </a:solidFill>
                <a:latin typeface="Calibri Light"/>
                <a:cs typeface="Calibri Light"/>
              </a:rPr>
              <a:t>RDDs </a:t>
            </a:r>
            <a:r>
              <a:rPr sz="4100" b="0" spc="-15" dirty="0">
                <a:solidFill>
                  <a:srgbClr val="000000"/>
                </a:solidFill>
                <a:latin typeface="Calibri Light"/>
                <a:cs typeface="Calibri Light"/>
              </a:rPr>
              <a:t>to</a:t>
            </a:r>
            <a:r>
              <a:rPr sz="4100" b="0" spc="-6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100" b="0" spc="-10" dirty="0">
                <a:solidFill>
                  <a:srgbClr val="000000"/>
                </a:solidFill>
                <a:latin typeface="Calibri Light"/>
                <a:cs typeface="Calibri Light"/>
              </a:rPr>
              <a:t>Dataset</a:t>
            </a:r>
            <a:endParaRPr sz="41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1952" y="1776983"/>
            <a:ext cx="0" cy="3148330"/>
          </a:xfrm>
          <a:custGeom>
            <a:avLst/>
            <a:gdLst/>
            <a:ahLst/>
            <a:cxnLst/>
            <a:rect l="l" t="t" r="r" b="b"/>
            <a:pathLst>
              <a:path h="3148329">
                <a:moveTo>
                  <a:pt x="0" y="0"/>
                </a:moveTo>
                <a:lnTo>
                  <a:pt x="0" y="3148076"/>
                </a:lnTo>
              </a:path>
            </a:pathLst>
          </a:custGeom>
          <a:ln w="698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5227" y="1856415"/>
            <a:ext cx="4277360" cy="27705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305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RD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Primary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abstraction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since initial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versions</a:t>
            </a:r>
            <a:endParaRPr sz="2000">
              <a:latin typeface="Calibri"/>
              <a:cs typeface="Calibri"/>
            </a:endParaRPr>
          </a:p>
          <a:p>
            <a:pPr marL="1189355" marR="5080" indent="241935" algn="r">
              <a:lnSpc>
                <a:spcPct val="150000"/>
              </a:lnSpc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Immutable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distributed  Strong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typing, use</a:t>
            </a:r>
            <a:r>
              <a:rPr sz="20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Lambda  No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optimized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execution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Available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b="1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languages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1763" y="1900761"/>
            <a:ext cx="4419600" cy="27692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Datasets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Added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Spark in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1.6</a:t>
            </a:r>
            <a:endParaRPr sz="2000">
              <a:latin typeface="Calibri"/>
              <a:cs typeface="Calibri"/>
            </a:endParaRPr>
          </a:p>
          <a:p>
            <a:pPr marL="12700" marR="594360">
              <a:lnSpc>
                <a:spcPct val="150000"/>
              </a:lnSpc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Also immutable and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distributed 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Also support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strong </a:t>
            </a:r>
            <a:r>
              <a:rPr sz="2000" b="1" spc="5" dirty="0">
                <a:solidFill>
                  <a:srgbClr val="404040"/>
                </a:solidFill>
                <a:latin typeface="Calibri"/>
                <a:cs typeface="Calibri"/>
              </a:rPr>
              <a:t>typing,</a:t>
            </a:r>
            <a:r>
              <a:rPr sz="2000" b="1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lambdas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3600"/>
              </a:lnSpc>
              <a:spcBef>
                <a:spcPts val="320"/>
              </a:spcBef>
            </a:pP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Leverage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optimizers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recent versions  Present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Scala and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Java,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not python or</a:t>
            </a:r>
            <a:r>
              <a:rPr sz="20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5988" y="570991"/>
            <a:ext cx="5013325" cy="654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100" b="0" spc="-5" dirty="0">
                <a:solidFill>
                  <a:srgbClr val="000000"/>
                </a:solidFill>
                <a:latin typeface="Calibri Light"/>
                <a:cs typeface="Calibri Light"/>
              </a:rPr>
              <a:t>Datasets </a:t>
            </a:r>
            <a:r>
              <a:rPr sz="4100" b="0" spc="-10" dirty="0">
                <a:solidFill>
                  <a:srgbClr val="000000"/>
                </a:solidFill>
                <a:latin typeface="Calibri Light"/>
                <a:cs typeface="Calibri Light"/>
              </a:rPr>
              <a:t>to</a:t>
            </a:r>
            <a:r>
              <a:rPr sz="4100" b="0" spc="-1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100" b="0" spc="-5" dirty="0">
                <a:solidFill>
                  <a:srgbClr val="000000"/>
                </a:solidFill>
                <a:latin typeface="Calibri Light"/>
                <a:cs typeface="Calibri Light"/>
              </a:rPr>
              <a:t>DataFrames</a:t>
            </a:r>
            <a:endParaRPr sz="41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1952" y="1776983"/>
            <a:ext cx="36195" cy="3952875"/>
          </a:xfrm>
          <a:custGeom>
            <a:avLst/>
            <a:gdLst/>
            <a:ahLst/>
            <a:cxnLst/>
            <a:rect l="l" t="t" r="r" b="b"/>
            <a:pathLst>
              <a:path w="36195" h="3952875">
                <a:moveTo>
                  <a:pt x="0" y="0"/>
                </a:moveTo>
                <a:lnTo>
                  <a:pt x="36068" y="3952875"/>
                </a:lnTo>
              </a:path>
            </a:pathLst>
          </a:custGeom>
          <a:ln w="698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7503" y="1856415"/>
            <a:ext cx="4354830" cy="3227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09395" marR="5715" indent="1920239" algn="r">
              <a:lnSpc>
                <a:spcPct val="15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000" b="1" spc="-4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000" b="1" spc="-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ts 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Added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Spark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1.6 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Immutable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distributed 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No named</a:t>
            </a:r>
            <a:r>
              <a:rPr sz="2000" b="1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endParaRPr sz="2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Extension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DataFrames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–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OOP</a:t>
            </a:r>
            <a:r>
              <a:rPr sz="20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interface</a:t>
            </a:r>
            <a:endParaRPr sz="2000">
              <a:latin typeface="Calibri"/>
              <a:cs typeface="Calibri"/>
            </a:endParaRPr>
          </a:p>
          <a:p>
            <a:pPr marL="554990" marR="5715" indent="1153160" algn="r">
              <a:lnSpc>
                <a:spcPct val="150000"/>
              </a:lnSpc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Compile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20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safety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Present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Scala,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Java,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not Python,</a:t>
            </a:r>
            <a:r>
              <a:rPr sz="20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1763" y="1900761"/>
            <a:ext cx="4521835" cy="32264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DataFrames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Added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Spark in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1.3</a:t>
            </a:r>
            <a:endParaRPr sz="2000">
              <a:latin typeface="Calibri"/>
              <a:cs typeface="Calibri"/>
            </a:endParaRPr>
          </a:p>
          <a:p>
            <a:pPr marL="12700" marR="1005205">
              <a:lnSpc>
                <a:spcPct val="150000"/>
              </a:lnSpc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Also immutable and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distributed 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Named columns,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like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Pandas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b="1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3600"/>
              </a:lnSpc>
              <a:spcBef>
                <a:spcPts val="320"/>
              </a:spcBef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Conceptually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equal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table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 an RDBMS  No type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safety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at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compile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Available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languages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68678"/>
            <a:ext cx="12191999" cy="1022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37460"/>
            <a:ext cx="12191999" cy="18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6795" y="2825495"/>
            <a:ext cx="8682228" cy="1441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552700"/>
            <a:ext cx="12192000" cy="1790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82164" y="2922524"/>
            <a:ext cx="802767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b="0" spc="-10" dirty="0">
                <a:solidFill>
                  <a:srgbClr val="FFFFFF"/>
                </a:solidFill>
                <a:latin typeface="Calibri"/>
                <a:cs typeface="Calibri"/>
              </a:rPr>
              <a:t>Starting </a:t>
            </a:r>
            <a:r>
              <a:rPr sz="3200" b="0" spc="-5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r>
              <a:rPr sz="3200" b="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0" dirty="0">
                <a:solidFill>
                  <a:srgbClr val="FFFFFF"/>
                </a:solidFill>
                <a:latin typeface="Calibri"/>
                <a:cs typeface="Calibri"/>
              </a:rPr>
              <a:t>2.0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200" b="0" spc="-5" dirty="0">
                <a:solidFill>
                  <a:srgbClr val="FFFFFF"/>
                </a:solidFill>
                <a:latin typeface="Calibri"/>
                <a:cs typeface="Calibri"/>
              </a:rPr>
              <a:t>APIs </a:t>
            </a:r>
            <a:r>
              <a:rPr sz="3200" b="0" spc="-3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3200" b="0" spc="-15" dirty="0">
                <a:solidFill>
                  <a:srgbClr val="FFFFFF"/>
                </a:solidFill>
                <a:latin typeface="Calibri"/>
                <a:cs typeface="Calibri"/>
              </a:rPr>
              <a:t>Datasets </a:t>
            </a:r>
            <a:r>
              <a:rPr sz="3200" b="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200" b="0" spc="-15" dirty="0">
                <a:solidFill>
                  <a:srgbClr val="FFFFFF"/>
                </a:solidFill>
                <a:latin typeface="Calibri"/>
                <a:cs typeface="Calibri"/>
              </a:rPr>
              <a:t>DataFrames </a:t>
            </a:r>
            <a:r>
              <a:rPr sz="3200" b="0" spc="-20" dirty="0">
                <a:solidFill>
                  <a:srgbClr val="FFFFFF"/>
                </a:solidFill>
                <a:latin typeface="Calibri"/>
                <a:cs typeface="Calibri"/>
              </a:rPr>
              <a:t>heave</a:t>
            </a:r>
            <a:r>
              <a:rPr sz="3200" b="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0" spc="-15" dirty="0">
                <a:solidFill>
                  <a:srgbClr val="FFFFFF"/>
                </a:solidFill>
                <a:latin typeface="Calibri"/>
                <a:cs typeface="Calibri"/>
              </a:rPr>
              <a:t>merged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5988" y="570991"/>
            <a:ext cx="5013325" cy="654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100" b="0" spc="-5" dirty="0">
                <a:solidFill>
                  <a:srgbClr val="000000"/>
                </a:solidFill>
                <a:latin typeface="Calibri Light"/>
                <a:cs typeface="Calibri Light"/>
              </a:rPr>
              <a:t>Datasets </a:t>
            </a:r>
            <a:r>
              <a:rPr sz="4100" b="0" spc="-10" dirty="0">
                <a:solidFill>
                  <a:srgbClr val="000000"/>
                </a:solidFill>
                <a:latin typeface="Calibri Light"/>
                <a:cs typeface="Calibri Light"/>
              </a:rPr>
              <a:t>to</a:t>
            </a:r>
            <a:r>
              <a:rPr sz="4100" b="0" spc="-1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100" b="0" spc="-5" dirty="0">
                <a:solidFill>
                  <a:srgbClr val="000000"/>
                </a:solidFill>
                <a:latin typeface="Calibri Light"/>
                <a:cs typeface="Calibri Light"/>
              </a:rPr>
              <a:t>DataFrames</a:t>
            </a:r>
            <a:endParaRPr sz="41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1952" y="1776983"/>
            <a:ext cx="22225" cy="2050414"/>
          </a:xfrm>
          <a:custGeom>
            <a:avLst/>
            <a:gdLst/>
            <a:ahLst/>
            <a:cxnLst/>
            <a:rect l="l" t="t" r="r" b="b"/>
            <a:pathLst>
              <a:path w="22225" h="2050414">
                <a:moveTo>
                  <a:pt x="0" y="0"/>
                </a:moveTo>
                <a:lnTo>
                  <a:pt x="21844" y="2049907"/>
                </a:lnTo>
              </a:path>
            </a:pathLst>
          </a:custGeom>
          <a:ln w="698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0175" y="1856415"/>
            <a:ext cx="4312920" cy="185547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305"/>
              </a:spcBef>
            </a:pP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000" b="1" spc="-4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000" b="1" spc="-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Scala and</a:t>
            </a:r>
            <a:r>
              <a:rPr sz="20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Java</a:t>
            </a:r>
            <a:endParaRPr sz="2000">
              <a:latin typeface="Calibri"/>
              <a:cs typeface="Calibri"/>
            </a:endParaRPr>
          </a:p>
          <a:p>
            <a:pPr marR="7620" algn="r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Datasets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Row()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object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Scala/Java</a:t>
            </a:r>
            <a:endParaRPr sz="20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often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DataFrames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1763" y="1900761"/>
            <a:ext cx="3946525" cy="18542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DataFrames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Python, R,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Scala,</a:t>
            </a:r>
            <a:r>
              <a:rPr sz="2000" b="1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Java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Equivalent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Dataset&lt;Row&gt;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Java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or 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Dataset[Row]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Scala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3823" y="3023107"/>
            <a:ext cx="152146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1E1F23"/>
                </a:solidFill>
                <a:latin typeface="Arial"/>
                <a:cs typeface="Arial"/>
              </a:rPr>
              <a:t>Infrastructure</a:t>
            </a:r>
            <a:endParaRPr sz="20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</a:pPr>
            <a:r>
              <a:rPr sz="2000" dirty="0">
                <a:solidFill>
                  <a:srgbClr val="1E1F23"/>
                </a:solidFill>
                <a:latin typeface="Arial"/>
                <a:cs typeface="Arial"/>
              </a:rPr>
              <a:t>Management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97652" y="2661447"/>
            <a:ext cx="1113155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0"/>
              </a:lnSpc>
            </a:pPr>
            <a:r>
              <a:rPr sz="1700" spc="-15" dirty="0">
                <a:solidFill>
                  <a:srgbClr val="1E1F23"/>
                </a:solidFill>
                <a:latin typeface="Arial"/>
                <a:cs typeface="Arial"/>
              </a:rPr>
              <a:t>SERVICE</a:t>
            </a:r>
            <a:r>
              <a:rPr sz="1700" spc="-114" dirty="0">
                <a:solidFill>
                  <a:srgbClr val="1E1F23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1E1F23"/>
                </a:solidFill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24682" y="767029"/>
            <a:ext cx="635000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>
                <a:solidFill>
                  <a:srgbClr val="1E1F23"/>
                </a:solidFill>
              </a:rPr>
              <a:t>What </a:t>
            </a:r>
            <a:r>
              <a:rPr spc="-15" dirty="0">
                <a:solidFill>
                  <a:srgbClr val="1E1F23"/>
                </a:solidFill>
              </a:rPr>
              <a:t>makes </a:t>
            </a:r>
            <a:r>
              <a:rPr spc="5" dirty="0">
                <a:solidFill>
                  <a:srgbClr val="1E1F23"/>
                </a:solidFill>
              </a:rPr>
              <a:t>Apache </a:t>
            </a:r>
            <a:r>
              <a:rPr dirty="0">
                <a:solidFill>
                  <a:srgbClr val="1E1F23"/>
                </a:solidFill>
              </a:rPr>
              <a:t>Spark difficult </a:t>
            </a:r>
            <a:r>
              <a:rPr spc="-15" dirty="0">
                <a:solidFill>
                  <a:srgbClr val="1E1F23"/>
                </a:solidFill>
              </a:rPr>
              <a:t>to</a:t>
            </a:r>
            <a:r>
              <a:rPr spc="10" dirty="0">
                <a:solidFill>
                  <a:srgbClr val="1E1F23"/>
                </a:solidFill>
              </a:rPr>
              <a:t> </a:t>
            </a:r>
            <a:r>
              <a:rPr dirty="0">
                <a:solidFill>
                  <a:srgbClr val="1E1F23"/>
                </a:solidFill>
              </a:rPr>
              <a:t>use?</a:t>
            </a:r>
          </a:p>
        </p:txBody>
      </p:sp>
      <p:sp>
        <p:nvSpPr>
          <p:cNvPr id="5" name="object 5"/>
          <p:cNvSpPr/>
          <p:nvPr/>
        </p:nvSpPr>
        <p:spPr>
          <a:xfrm>
            <a:off x="2145792" y="4201667"/>
            <a:ext cx="1114044" cy="1036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8072" y="1786127"/>
            <a:ext cx="9543288" cy="4312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60650" y="0"/>
            <a:ext cx="688917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45792" y="1845564"/>
            <a:ext cx="993647" cy="990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62015" y="1703832"/>
            <a:ext cx="1255776" cy="1219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26533" y="3023107"/>
            <a:ext cx="22155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1E1F23"/>
                </a:solidFill>
                <a:latin typeface="Arial"/>
                <a:cs typeface="Arial"/>
              </a:rPr>
              <a:t>Upgrade</a:t>
            </a:r>
            <a:r>
              <a:rPr sz="2000" spc="-95" dirty="0">
                <a:solidFill>
                  <a:srgbClr val="1E1F2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E1F23"/>
                </a:solidFill>
                <a:latin typeface="Arial"/>
                <a:cs typeface="Arial"/>
              </a:rPr>
              <a:t>Challenge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66631" y="1687067"/>
            <a:ext cx="1519427" cy="11917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51366" y="2970402"/>
            <a:ext cx="101536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2542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1E1F23"/>
                </a:solidFill>
                <a:latin typeface="Arial"/>
                <a:cs typeface="Arial"/>
              </a:rPr>
              <a:t>User  In</a:t>
            </a:r>
            <a:r>
              <a:rPr sz="2000" spc="-10" dirty="0">
                <a:solidFill>
                  <a:srgbClr val="1E1F23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1E1F23"/>
                </a:solidFill>
                <a:latin typeface="Arial"/>
                <a:cs typeface="Arial"/>
              </a:rPr>
              <a:t>erface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0847" y="5348122"/>
            <a:ext cx="15398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972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E1F23"/>
                </a:solidFill>
                <a:latin typeface="Arial"/>
                <a:cs typeface="Arial"/>
              </a:rPr>
              <a:t>Manual  Configuration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85459" y="4130040"/>
            <a:ext cx="1050036" cy="10088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32679" y="5328005"/>
            <a:ext cx="23456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830" marR="5080" indent="-53213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1E1F23"/>
                </a:solidFill>
                <a:latin typeface="Arial"/>
                <a:cs typeface="Arial"/>
              </a:rPr>
              <a:t>Tooling </a:t>
            </a:r>
            <a:r>
              <a:rPr sz="2000" dirty="0">
                <a:solidFill>
                  <a:srgbClr val="1E1F23"/>
                </a:solidFill>
                <a:latin typeface="Arial"/>
                <a:cs typeface="Arial"/>
              </a:rPr>
              <a:t>&amp;</a:t>
            </a:r>
            <a:r>
              <a:rPr sz="2000" spc="-65" dirty="0">
                <a:solidFill>
                  <a:srgbClr val="1E1F2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E1F23"/>
                </a:solidFill>
                <a:latin typeface="Arial"/>
                <a:cs typeface="Arial"/>
              </a:rPr>
              <a:t>Integration  Complexity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37904" y="4053840"/>
            <a:ext cx="976883" cy="8610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820657" y="5192648"/>
            <a:ext cx="167830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E1F23"/>
                </a:solidFill>
                <a:latin typeface="Arial"/>
                <a:cs typeface="Arial"/>
              </a:rPr>
              <a:t>Difficult </a:t>
            </a:r>
            <a:r>
              <a:rPr sz="2000" dirty="0">
                <a:solidFill>
                  <a:srgbClr val="1E1F23"/>
                </a:solidFill>
                <a:latin typeface="Arial"/>
                <a:cs typeface="Arial"/>
              </a:rPr>
              <a:t>to  Collaborate</a:t>
            </a:r>
            <a:r>
              <a:rPr sz="2000" spc="-105" dirty="0">
                <a:solidFill>
                  <a:srgbClr val="1E1F2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E1F23"/>
                </a:solidFill>
                <a:latin typeface="Arial"/>
                <a:cs typeface="Arial"/>
              </a:rPr>
              <a:t>on  Projects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19031" y="2895600"/>
            <a:ext cx="2677668" cy="2944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88964" y="2895600"/>
            <a:ext cx="2677667" cy="2944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60420" y="2886455"/>
            <a:ext cx="2677668" cy="2944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351" y="2886455"/>
            <a:ext cx="2677668" cy="2944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7971" y="3325367"/>
            <a:ext cx="662939" cy="662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9239" y="3383279"/>
            <a:ext cx="629411" cy="5471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44683" y="3322320"/>
            <a:ext cx="594359" cy="6690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62800" y="3296411"/>
            <a:ext cx="719327" cy="7193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1576" y="4383404"/>
            <a:ext cx="2395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2795" marR="5080" indent="-7607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E1F23"/>
                </a:solidFill>
                <a:latin typeface="Arial"/>
                <a:cs typeface="Arial"/>
              </a:rPr>
              <a:t>Efficient and</a:t>
            </a:r>
            <a:r>
              <a:rPr sz="1800" spc="-40" dirty="0">
                <a:solidFill>
                  <a:srgbClr val="1E1F2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E1F23"/>
                </a:solidFill>
                <a:latin typeface="Arial"/>
                <a:cs typeface="Arial"/>
              </a:rPr>
              <a:t>Interactive  Platform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80282" y="4484878"/>
            <a:ext cx="1915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1E1F23"/>
                </a:solidFill>
                <a:latin typeface="Arial"/>
                <a:cs typeface="Arial"/>
              </a:rPr>
              <a:t>Tools </a:t>
            </a:r>
            <a:r>
              <a:rPr sz="1800" spc="-5" dirty="0">
                <a:solidFill>
                  <a:srgbClr val="1E1F23"/>
                </a:solidFill>
                <a:latin typeface="Arial"/>
                <a:cs typeface="Arial"/>
              </a:rPr>
              <a:t>are</a:t>
            </a:r>
            <a:r>
              <a:rPr sz="1800" spc="-10" dirty="0">
                <a:solidFill>
                  <a:srgbClr val="1E1F2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E1F23"/>
                </a:solidFill>
                <a:latin typeface="Arial"/>
                <a:cs typeface="Arial"/>
              </a:rPr>
              <a:t>available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39915" y="4370578"/>
            <a:ext cx="2228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576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E1F23"/>
                </a:solidFill>
                <a:latin typeface="Arial"/>
                <a:cs typeface="Arial"/>
              </a:rPr>
              <a:t>Integrated and  Interactive</a:t>
            </a:r>
            <a:r>
              <a:rPr sz="1800" spc="-25" dirty="0">
                <a:solidFill>
                  <a:srgbClr val="1E1F2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E1F23"/>
                </a:solidFill>
                <a:latin typeface="Arial"/>
                <a:cs typeface="Arial"/>
              </a:rPr>
              <a:t>workspace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12402" y="4230116"/>
            <a:ext cx="2260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E1F23"/>
                </a:solidFill>
                <a:latin typeface="Arial"/>
                <a:cs typeface="Arial"/>
              </a:rPr>
              <a:t>User Interface </a:t>
            </a:r>
            <a:r>
              <a:rPr sz="1800" dirty="0">
                <a:solidFill>
                  <a:srgbClr val="1E1F23"/>
                </a:solidFill>
                <a:latin typeface="Arial"/>
                <a:cs typeface="Arial"/>
              </a:rPr>
              <a:t>to  </a:t>
            </a:r>
            <a:r>
              <a:rPr sz="1800" spc="-5" dirty="0">
                <a:solidFill>
                  <a:srgbClr val="1E1F23"/>
                </a:solidFill>
                <a:latin typeface="Arial"/>
                <a:cs typeface="Arial"/>
              </a:rPr>
              <a:t>manage</a:t>
            </a:r>
            <a:r>
              <a:rPr sz="1800" spc="-85" dirty="0">
                <a:solidFill>
                  <a:srgbClr val="1E1F2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E1F23"/>
                </a:solidFill>
                <a:latin typeface="Arial"/>
                <a:cs typeface="Arial"/>
              </a:rPr>
              <a:t>Infrastructure  </a:t>
            </a:r>
            <a:r>
              <a:rPr sz="1800" spc="-15" dirty="0">
                <a:solidFill>
                  <a:srgbClr val="1E1F23"/>
                </a:solidFill>
                <a:latin typeface="Arial"/>
                <a:cs typeface="Arial"/>
              </a:rPr>
              <a:t>(Scalability, </a:t>
            </a:r>
            <a:r>
              <a:rPr sz="1800" spc="-5" dirty="0">
                <a:solidFill>
                  <a:srgbClr val="1E1F23"/>
                </a:solidFill>
                <a:latin typeface="Arial"/>
                <a:cs typeface="Arial"/>
              </a:rPr>
              <a:t>failure  </a:t>
            </a:r>
            <a:r>
              <a:rPr sz="1800" spc="-20" dirty="0">
                <a:solidFill>
                  <a:srgbClr val="1E1F23"/>
                </a:solidFill>
                <a:latin typeface="Arial"/>
                <a:cs typeface="Arial"/>
              </a:rPr>
              <a:t>recovery,</a:t>
            </a:r>
            <a:r>
              <a:rPr sz="1800" spc="-10" dirty="0">
                <a:solidFill>
                  <a:srgbClr val="1E1F2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E1F23"/>
                </a:solidFill>
                <a:latin typeface="Arial"/>
                <a:cs typeface="Arial"/>
              </a:rPr>
              <a:t>upgrades)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70247" y="3151632"/>
            <a:ext cx="934212" cy="897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16083" y="3241548"/>
            <a:ext cx="1083564" cy="8503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92936" y="3162300"/>
            <a:ext cx="918972" cy="917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01840" y="3265932"/>
            <a:ext cx="836676" cy="8671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62588" y="384488"/>
            <a:ext cx="3445767" cy="17140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96495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919216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8032" y="2043683"/>
            <a:ext cx="3601974" cy="45712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19164" y="679805"/>
            <a:ext cx="370141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0700">
              <a:lnSpc>
                <a:spcPct val="15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6238"/>
                </a:solidFill>
                <a:latin typeface="Calibri"/>
                <a:cs typeface="Calibri"/>
              </a:rPr>
              <a:t>Distributed </a:t>
            </a:r>
            <a:r>
              <a:rPr sz="2000" b="1" dirty="0">
                <a:solidFill>
                  <a:srgbClr val="FF6238"/>
                </a:solidFill>
                <a:latin typeface="Calibri"/>
                <a:cs typeface="Calibri"/>
              </a:rPr>
              <a:t>processing of</a:t>
            </a:r>
            <a:r>
              <a:rPr sz="2000" b="1" spc="-120" dirty="0">
                <a:solidFill>
                  <a:srgbClr val="FF6238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6238"/>
                </a:solidFill>
                <a:latin typeface="Calibri"/>
                <a:cs typeface="Calibri"/>
              </a:rPr>
              <a:t>data  </a:t>
            </a:r>
            <a:r>
              <a:rPr sz="2000" b="1" dirty="0">
                <a:solidFill>
                  <a:srgbClr val="FF6238"/>
                </a:solidFill>
                <a:latin typeface="Calibri"/>
                <a:cs typeface="Calibri"/>
              </a:rPr>
              <a:t>In-memory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FF6238"/>
                </a:solidFill>
                <a:latin typeface="Calibri"/>
                <a:cs typeface="Calibri"/>
              </a:rPr>
              <a:t>Language</a:t>
            </a:r>
            <a:r>
              <a:rPr sz="2000" b="1" spc="-10" dirty="0">
                <a:solidFill>
                  <a:srgbClr val="FF623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6238"/>
                </a:solidFill>
                <a:latin typeface="Calibri"/>
                <a:cs typeface="Calibri"/>
              </a:rPr>
              <a:t>support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solidFill>
                  <a:srgbClr val="FF6238"/>
                </a:solidFill>
                <a:latin typeface="Calibri"/>
                <a:cs typeface="Calibri"/>
              </a:rPr>
              <a:t>Scala, </a:t>
            </a:r>
            <a:r>
              <a:rPr sz="2000" dirty="0">
                <a:solidFill>
                  <a:srgbClr val="FF6238"/>
                </a:solidFill>
                <a:latin typeface="Calibri"/>
                <a:cs typeface="Calibri"/>
              </a:rPr>
              <a:t>Python, SQL, R &amp;</a:t>
            </a:r>
            <a:r>
              <a:rPr sz="2000" spc="-65" dirty="0">
                <a:solidFill>
                  <a:srgbClr val="FF6238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6238"/>
                </a:solidFill>
                <a:latin typeface="Calibri"/>
                <a:cs typeface="Calibri"/>
              </a:rPr>
              <a:t>Java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FF6238"/>
                </a:solidFill>
                <a:latin typeface="Calibri"/>
                <a:cs typeface="Calibri"/>
              </a:rPr>
              <a:t>Use</a:t>
            </a:r>
            <a:r>
              <a:rPr sz="2000" b="1" spc="-5" dirty="0">
                <a:solidFill>
                  <a:srgbClr val="FF6238"/>
                </a:solidFill>
                <a:latin typeface="Calibri"/>
                <a:cs typeface="Calibri"/>
              </a:rPr>
              <a:t> cases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10" dirty="0">
                <a:solidFill>
                  <a:srgbClr val="FF6238"/>
                </a:solidFill>
                <a:latin typeface="Calibri"/>
                <a:cs typeface="Calibri"/>
              </a:rPr>
              <a:t>Batch </a:t>
            </a:r>
            <a:r>
              <a:rPr sz="2000" dirty="0">
                <a:solidFill>
                  <a:srgbClr val="FF6238"/>
                </a:solidFill>
                <a:latin typeface="Calibri"/>
                <a:cs typeface="Calibri"/>
              </a:rPr>
              <a:t>&amp; </a:t>
            </a:r>
            <a:r>
              <a:rPr sz="2000" spc="-5" dirty="0">
                <a:solidFill>
                  <a:srgbClr val="FF6238"/>
                </a:solidFill>
                <a:latin typeface="Calibri"/>
                <a:cs typeface="Calibri"/>
              </a:rPr>
              <a:t>Stream</a:t>
            </a:r>
            <a:r>
              <a:rPr sz="2000" spc="-35" dirty="0">
                <a:solidFill>
                  <a:srgbClr val="FF623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6238"/>
                </a:solidFill>
                <a:latin typeface="Calibri"/>
                <a:cs typeface="Calibri"/>
              </a:rPr>
              <a:t>processing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solidFill>
                  <a:srgbClr val="FF6238"/>
                </a:solidFill>
                <a:latin typeface="Calibri"/>
                <a:cs typeface="Calibri"/>
              </a:rPr>
              <a:t>Machine</a:t>
            </a:r>
            <a:r>
              <a:rPr sz="2000" spc="-15" dirty="0">
                <a:solidFill>
                  <a:srgbClr val="FF623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6238"/>
                </a:solidFill>
                <a:latin typeface="Calibri"/>
                <a:cs typeface="Calibri"/>
              </a:rPr>
              <a:t>learning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solidFill>
                  <a:srgbClr val="FF6238"/>
                </a:solidFill>
                <a:latin typeface="Calibri"/>
                <a:cs typeface="Calibri"/>
              </a:rPr>
              <a:t>Advanced</a:t>
            </a:r>
            <a:r>
              <a:rPr sz="2000" spc="-25" dirty="0">
                <a:solidFill>
                  <a:srgbClr val="FF623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6238"/>
                </a:solidFill>
                <a:latin typeface="Calibri"/>
                <a:cs typeface="Calibri"/>
              </a:rPr>
              <a:t>Analytics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49908" y="4887401"/>
            <a:ext cx="5344699" cy="12208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66103" y="4989576"/>
            <a:ext cx="5579363" cy="11079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91071" y="4890515"/>
            <a:ext cx="5267325" cy="1143000"/>
          </a:xfrm>
          <a:prstGeom prst="rect">
            <a:avLst/>
          </a:prstGeom>
          <a:ln w="12700">
            <a:solidFill>
              <a:srgbClr val="A4A4A4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70"/>
              </a:spcBef>
            </a:pPr>
            <a:r>
              <a:rPr sz="2400" dirty="0">
                <a:latin typeface="Calibri"/>
                <a:cs typeface="Calibri"/>
              </a:rPr>
              <a:t>An Apache </a:t>
            </a:r>
            <a:r>
              <a:rPr sz="2400" spc="-5" dirty="0">
                <a:latin typeface="Calibri"/>
                <a:cs typeface="Calibri"/>
              </a:rPr>
              <a:t>Spark based Unified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Analytics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libri"/>
                <a:cs typeface="Calibri"/>
              </a:rPr>
              <a:t>Platform, </a:t>
            </a:r>
            <a:r>
              <a:rPr sz="2400" spc="-10" dirty="0">
                <a:latin typeface="Calibri"/>
                <a:cs typeface="Calibri"/>
              </a:rPr>
              <a:t>optimized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9365" y="1048004"/>
            <a:ext cx="42075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Calibri"/>
                <a:cs typeface="Calibri"/>
              </a:rPr>
              <a:t>Challenges </a:t>
            </a:r>
            <a:r>
              <a:rPr b="0" dirty="0">
                <a:latin typeface="Calibri"/>
                <a:cs typeface="Calibri"/>
              </a:rPr>
              <a:t>with </a:t>
            </a:r>
            <a:r>
              <a:rPr b="0" spc="5" dirty="0">
                <a:latin typeface="Calibri"/>
                <a:cs typeface="Calibri"/>
              </a:rPr>
              <a:t>Map </a:t>
            </a:r>
            <a:r>
              <a:rPr b="0" spc="-5" dirty="0">
                <a:latin typeface="Calibri"/>
                <a:cs typeface="Calibri"/>
              </a:rPr>
              <a:t>Reduce</a:t>
            </a:r>
          </a:p>
        </p:txBody>
      </p:sp>
      <p:sp>
        <p:nvSpPr>
          <p:cNvPr id="3" name="object 3"/>
          <p:cNvSpPr/>
          <p:nvPr/>
        </p:nvSpPr>
        <p:spPr>
          <a:xfrm>
            <a:off x="893063" y="2250948"/>
            <a:ext cx="713232" cy="713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0996" y="2429255"/>
            <a:ext cx="281940" cy="393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13585" y="2199894"/>
            <a:ext cx="3305810" cy="864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b="1" spc="-10" dirty="0">
                <a:solidFill>
                  <a:srgbClr val="121212"/>
                </a:solidFill>
                <a:latin typeface="Arial"/>
                <a:cs typeface="Arial"/>
              </a:rPr>
              <a:t>Data-sharing</a:t>
            </a:r>
            <a:r>
              <a:rPr sz="1700" b="1" spc="-5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121212"/>
                </a:solidFill>
                <a:latin typeface="Arial"/>
                <a:cs typeface="Arial"/>
              </a:rPr>
              <a:t>abstraction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ct val="126400"/>
              </a:lnSpc>
              <a:spcBef>
                <a:spcPts val="780"/>
              </a:spcBef>
            </a:pPr>
            <a:r>
              <a:rPr sz="1250" dirty="0">
                <a:solidFill>
                  <a:srgbClr val="292929"/>
                </a:solidFill>
                <a:latin typeface="Arial"/>
                <a:cs typeface="Arial"/>
              </a:rPr>
              <a:t>Concurrent data </a:t>
            </a:r>
            <a:r>
              <a:rPr sz="1250" spc="5" dirty="0">
                <a:solidFill>
                  <a:srgbClr val="292929"/>
                </a:solidFill>
                <a:latin typeface="Arial"/>
                <a:cs typeface="Arial"/>
              </a:rPr>
              <a:t>access </a:t>
            </a:r>
            <a:r>
              <a:rPr sz="1250" dirty="0">
                <a:solidFill>
                  <a:srgbClr val="292929"/>
                </a:solidFill>
                <a:latin typeface="Arial"/>
                <a:cs typeface="Arial"/>
              </a:rPr>
              <a:t>to memory across the  cluster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3063" y="3732276"/>
            <a:ext cx="713232" cy="7147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0996" y="3910584"/>
            <a:ext cx="281940" cy="393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13585" y="3681729"/>
            <a:ext cx="3312795" cy="864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b="1" spc="-10" dirty="0">
                <a:solidFill>
                  <a:srgbClr val="121212"/>
                </a:solidFill>
                <a:latin typeface="Arial"/>
                <a:cs typeface="Arial"/>
              </a:rPr>
              <a:t>Inefficient use </a:t>
            </a:r>
            <a:r>
              <a:rPr sz="1700" b="1" spc="-5" dirty="0">
                <a:solidFill>
                  <a:srgbClr val="121212"/>
                </a:solidFill>
                <a:latin typeface="Arial"/>
                <a:cs typeface="Arial"/>
              </a:rPr>
              <a:t>of</a:t>
            </a:r>
            <a:r>
              <a:rPr sz="1700" b="1" spc="-7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121212"/>
                </a:solidFill>
                <a:latin typeface="Arial"/>
                <a:cs typeface="Arial"/>
              </a:rPr>
              <a:t>resources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ct val="126400"/>
              </a:lnSpc>
              <a:spcBef>
                <a:spcPts val="780"/>
              </a:spcBef>
            </a:pPr>
            <a:r>
              <a:rPr sz="1250" dirty="0">
                <a:solidFill>
                  <a:srgbClr val="292929"/>
                </a:solidFill>
                <a:latin typeface="Arial"/>
                <a:cs typeface="Arial"/>
              </a:rPr>
              <a:t>Poor memory utilization by spilling to disk after  each job</a:t>
            </a:r>
            <a:endParaRPr sz="12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943247"/>
            <a:ext cx="259079" cy="6203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63683" y="2573947"/>
            <a:ext cx="5420345" cy="18602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92723" y="5088635"/>
            <a:ext cx="6399276" cy="1249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92723" y="3572255"/>
            <a:ext cx="6399276" cy="1249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92723" y="2045207"/>
            <a:ext cx="6399276" cy="1249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2723" y="528827"/>
            <a:ext cx="6399276" cy="1249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1372" y="2322576"/>
            <a:ext cx="2231136" cy="2231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23688" y="429768"/>
            <a:ext cx="1427988" cy="1427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23688" y="1953767"/>
            <a:ext cx="1427988" cy="1427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23688" y="3476244"/>
            <a:ext cx="1427988" cy="14279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23688" y="5000244"/>
            <a:ext cx="1427988" cy="1427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680328" y="825449"/>
            <a:ext cx="297180" cy="668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200" spc="5" dirty="0"/>
              <a:t>1</a:t>
            </a:r>
            <a:endParaRPr sz="4200"/>
          </a:p>
        </p:txBody>
      </p:sp>
      <p:sp>
        <p:nvSpPr>
          <p:cNvPr id="12" name="object 12"/>
          <p:cNvSpPr txBox="1"/>
          <p:nvPr/>
        </p:nvSpPr>
        <p:spPr>
          <a:xfrm>
            <a:off x="5680328" y="2334514"/>
            <a:ext cx="296545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b="1" spc="5" dirty="0">
                <a:solidFill>
                  <a:srgbClr val="121212"/>
                </a:solidFill>
                <a:latin typeface="Calibri"/>
                <a:cs typeface="Calibri"/>
              </a:rPr>
              <a:t>2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71565" y="3860749"/>
            <a:ext cx="297180" cy="668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200" b="1" spc="5" dirty="0">
                <a:solidFill>
                  <a:srgbClr val="121212"/>
                </a:solidFill>
                <a:latin typeface="Calibri"/>
                <a:cs typeface="Calibri"/>
              </a:rPr>
              <a:t>3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71565" y="5378297"/>
            <a:ext cx="297180" cy="668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200" b="1" spc="5" dirty="0">
                <a:solidFill>
                  <a:srgbClr val="121212"/>
                </a:solidFill>
                <a:latin typeface="Calibri"/>
                <a:cs typeface="Calibri"/>
              </a:rPr>
              <a:t>4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16090" y="728218"/>
            <a:ext cx="4084954" cy="629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Infrastructure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Setup and </a:t>
            </a:r>
            <a:r>
              <a:rPr sz="1250" spc="5" dirty="0">
                <a:solidFill>
                  <a:srgbClr val="FFFFFF"/>
                </a:solidFill>
                <a:latin typeface="Arial"/>
                <a:cs typeface="Arial"/>
              </a:rPr>
              <a:t>scale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an optimized Apache Spark</a:t>
            </a:r>
            <a:r>
              <a:rPr sz="12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environment</a:t>
            </a:r>
            <a:endParaRPr sz="12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37004" y="1135280"/>
            <a:ext cx="3186684" cy="8383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46148" y="4750308"/>
            <a:ext cx="3185160" cy="11810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00044" y="2403348"/>
            <a:ext cx="1780031" cy="838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09188" y="3706367"/>
            <a:ext cx="1818132" cy="838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16090" y="3781425"/>
            <a:ext cx="4345305" cy="62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Automation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250" spc="5" dirty="0">
                <a:solidFill>
                  <a:srgbClr val="FFFFFF"/>
                </a:solidFill>
                <a:latin typeface="Arial"/>
                <a:cs typeface="Arial"/>
              </a:rPr>
              <a:t>Run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250" spc="-5" dirty="0">
                <a:solidFill>
                  <a:srgbClr val="FFFFFF"/>
                </a:solidFill>
                <a:latin typeface="Arial"/>
                <a:cs typeface="Arial"/>
              </a:rPr>
              <a:t>pipelines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250" spc="-5" dirty="0">
                <a:solidFill>
                  <a:srgbClr val="FFFFFF"/>
                </a:solidFill>
                <a:latin typeface="Arial"/>
                <a:cs typeface="Arial"/>
              </a:rPr>
              <a:t>workflows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on demand or an</a:t>
            </a:r>
            <a:r>
              <a:rPr sz="1250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schedule</a:t>
            </a:r>
            <a:endParaRPr sz="12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24853" y="2255012"/>
            <a:ext cx="4204970" cy="869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Collaboration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ct val="126400"/>
              </a:lnSpc>
              <a:spcBef>
                <a:spcPts val="819"/>
              </a:spcBef>
            </a:pPr>
            <a:r>
              <a:rPr sz="1250" spc="5" dirty="0">
                <a:solidFill>
                  <a:srgbClr val="FFFFFF"/>
                </a:solidFill>
                <a:latin typeface="Arial"/>
                <a:cs typeface="Arial"/>
              </a:rPr>
              <a:t>Workspace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for Data Engineers, Data Scientists </a:t>
            </a:r>
            <a:r>
              <a:rPr sz="1250" spc="5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Business  Analysts</a:t>
            </a:r>
            <a:endParaRPr sz="12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33996" y="5299075"/>
            <a:ext cx="3690620" cy="62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Built in </a:t>
            </a:r>
            <a:r>
              <a:rPr sz="1250" spc="5" dirty="0">
                <a:solidFill>
                  <a:srgbClr val="FFFFFF"/>
                </a:solidFill>
                <a:latin typeface="Arial"/>
                <a:cs typeface="Arial"/>
              </a:rPr>
              <a:t>access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control and enterprise grade</a:t>
            </a:r>
            <a:r>
              <a:rPr sz="125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endParaRPr sz="12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19122" y="3249041"/>
            <a:ext cx="1127760" cy="668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60"/>
              </a:lnSpc>
            </a:pPr>
            <a:r>
              <a:rPr sz="2350" b="1" spc="15" dirty="0">
                <a:solidFill>
                  <a:srgbClr val="121212"/>
                </a:solidFill>
                <a:latin typeface="Calibri"/>
                <a:cs typeface="Calibri"/>
              </a:rPr>
              <a:t>P</a:t>
            </a:r>
            <a:r>
              <a:rPr sz="2350" b="1" dirty="0">
                <a:solidFill>
                  <a:srgbClr val="121212"/>
                </a:solidFill>
                <a:latin typeface="Calibri"/>
                <a:cs typeface="Calibri"/>
              </a:rPr>
              <a:t>R</a:t>
            </a:r>
            <a:r>
              <a:rPr sz="2350" b="1" spc="25" dirty="0">
                <a:solidFill>
                  <a:srgbClr val="121212"/>
                </a:solidFill>
                <a:latin typeface="Calibri"/>
                <a:cs typeface="Calibri"/>
              </a:rPr>
              <a:t>O</a:t>
            </a:r>
            <a:r>
              <a:rPr sz="2350" b="1" spc="15" dirty="0">
                <a:solidFill>
                  <a:srgbClr val="121212"/>
                </a:solidFill>
                <a:latin typeface="Calibri"/>
                <a:cs typeface="Calibri"/>
              </a:rPr>
              <a:t>C</a:t>
            </a:r>
            <a:r>
              <a:rPr sz="2350" b="1" spc="-15" dirty="0">
                <a:solidFill>
                  <a:srgbClr val="121212"/>
                </a:solidFill>
                <a:latin typeface="Calibri"/>
                <a:cs typeface="Calibri"/>
              </a:rPr>
              <a:t>E</a:t>
            </a:r>
            <a:r>
              <a:rPr sz="2350" b="1" spc="15" dirty="0">
                <a:solidFill>
                  <a:srgbClr val="121212"/>
                </a:solidFill>
                <a:latin typeface="Calibri"/>
                <a:cs typeface="Calibri"/>
              </a:rPr>
              <a:t>SS</a:t>
            </a:r>
            <a:endParaRPr sz="2350">
              <a:latin typeface="Calibri"/>
              <a:cs typeface="Calibri"/>
            </a:endParaRPr>
          </a:p>
          <a:p>
            <a:pPr marL="94615">
              <a:lnSpc>
                <a:spcPct val="100000"/>
              </a:lnSpc>
              <a:spcBef>
                <a:spcPts val="50"/>
              </a:spcBef>
            </a:pPr>
            <a:r>
              <a:rPr sz="2350" b="1" spc="15" dirty="0">
                <a:solidFill>
                  <a:srgbClr val="121212"/>
                </a:solidFill>
                <a:latin typeface="Calibri"/>
                <a:cs typeface="Calibri"/>
              </a:rPr>
              <a:t>MODEL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183527"/>
            <a:ext cx="259079" cy="6203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03603" y="3044951"/>
            <a:ext cx="1589532" cy="8641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570" cy="3982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77" y="4806497"/>
            <a:ext cx="1126160" cy="974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76543" y="4874721"/>
            <a:ext cx="1798409" cy="8936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87087" y="5026305"/>
            <a:ext cx="713641" cy="7278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90196" y="5143466"/>
            <a:ext cx="1104619" cy="5267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62900" y="5001687"/>
            <a:ext cx="3704844" cy="8276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2019" y="1879092"/>
            <a:ext cx="1677923" cy="3355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82811" y="2084832"/>
            <a:ext cx="2936748" cy="2936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28075" y="1774063"/>
            <a:ext cx="586867" cy="5868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48370" y="2855105"/>
            <a:ext cx="722059" cy="3809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2236" y="4708397"/>
            <a:ext cx="586936" cy="5868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31023" y="2363723"/>
            <a:ext cx="838200" cy="838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53604" y="2572258"/>
            <a:ext cx="19558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85404" y="1257300"/>
            <a:ext cx="838200" cy="838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509761" y="1473835"/>
            <a:ext cx="19558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31023" y="3788664"/>
            <a:ext cx="838200" cy="838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59445" y="4006341"/>
            <a:ext cx="19558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85404" y="4937759"/>
            <a:ext cx="838200" cy="838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14080" y="5146675"/>
            <a:ext cx="19558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48383" y="3833240"/>
            <a:ext cx="722058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372228" y="1195831"/>
            <a:ext cx="3339465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700" spc="-10" dirty="0">
                <a:latin typeface="Arial"/>
                <a:cs typeface="Arial"/>
              </a:rPr>
              <a:t>Managed </a:t>
            </a:r>
            <a:r>
              <a:rPr sz="1700" dirty="0">
                <a:latin typeface="Arial"/>
                <a:cs typeface="Arial"/>
              </a:rPr>
              <a:t>1</a:t>
            </a:r>
            <a:r>
              <a:rPr sz="1650" baseline="25252" dirty="0">
                <a:latin typeface="Arial"/>
                <a:cs typeface="Arial"/>
              </a:rPr>
              <a:t>st </a:t>
            </a:r>
            <a:r>
              <a:rPr sz="1700" spc="-10" dirty="0">
                <a:latin typeface="Arial"/>
                <a:cs typeface="Arial"/>
              </a:rPr>
              <a:t>Party </a:t>
            </a:r>
            <a:r>
              <a:rPr sz="1700" spc="-15" dirty="0">
                <a:latin typeface="Arial"/>
                <a:cs typeface="Arial"/>
              </a:rPr>
              <a:t>Azure</a:t>
            </a:r>
            <a:r>
              <a:rPr sz="1700" spc="-31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Service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02860" y="1522011"/>
            <a:ext cx="3094355" cy="5080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95"/>
              </a:spcBef>
            </a:pPr>
            <a:r>
              <a:rPr sz="1250" dirty="0">
                <a:solidFill>
                  <a:srgbClr val="121212"/>
                </a:solidFill>
                <a:latin typeface="Arial"/>
                <a:cs typeface="Arial"/>
              </a:rPr>
              <a:t>Native </a:t>
            </a:r>
            <a:r>
              <a:rPr sz="1250" spc="-5" dirty="0">
                <a:solidFill>
                  <a:srgbClr val="121212"/>
                </a:solidFill>
                <a:latin typeface="Arial"/>
                <a:cs typeface="Arial"/>
              </a:rPr>
              <a:t>integration </a:t>
            </a:r>
            <a:r>
              <a:rPr sz="1250" dirty="0">
                <a:solidFill>
                  <a:srgbClr val="121212"/>
                </a:solidFill>
                <a:latin typeface="Arial"/>
                <a:cs typeface="Arial"/>
              </a:rPr>
              <a:t>with </a:t>
            </a:r>
            <a:r>
              <a:rPr sz="1250" spc="5" dirty="0">
                <a:solidFill>
                  <a:srgbClr val="121212"/>
                </a:solidFill>
                <a:latin typeface="Arial"/>
                <a:cs typeface="Arial"/>
              </a:rPr>
              <a:t>Azure &amp; </a:t>
            </a:r>
            <a:r>
              <a:rPr sz="1250" dirty="0">
                <a:solidFill>
                  <a:srgbClr val="121212"/>
                </a:solidFill>
                <a:latin typeface="Arial"/>
                <a:cs typeface="Arial"/>
              </a:rPr>
              <a:t>Its</a:t>
            </a:r>
            <a:r>
              <a:rPr sz="1250" spc="-3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121212"/>
                </a:solidFill>
                <a:latin typeface="Arial"/>
                <a:cs typeface="Arial"/>
              </a:rPr>
              <a:t>services;</a:t>
            </a:r>
            <a:endParaRPr sz="12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00"/>
              </a:spcBef>
            </a:pPr>
            <a:r>
              <a:rPr sz="1250" dirty="0">
                <a:solidFill>
                  <a:srgbClr val="121212"/>
                </a:solidFill>
                <a:latin typeface="Arial"/>
                <a:cs typeface="Arial"/>
              </a:rPr>
              <a:t>Azure SLA and</a:t>
            </a:r>
            <a:r>
              <a:rPr sz="1250" spc="-10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121212"/>
                </a:solidFill>
                <a:latin typeface="Arial"/>
                <a:cs typeface="Arial"/>
              </a:rPr>
              <a:t>support</a:t>
            </a:r>
            <a:endParaRPr sz="12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46194" y="2392172"/>
            <a:ext cx="2531745" cy="833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24585">
              <a:lnSpc>
                <a:spcPct val="100000"/>
              </a:lnSpc>
              <a:spcBef>
                <a:spcPts val="90"/>
              </a:spcBef>
            </a:pPr>
            <a:r>
              <a:rPr sz="1700" b="1" spc="-20" dirty="0">
                <a:solidFill>
                  <a:srgbClr val="121212"/>
                </a:solidFill>
                <a:latin typeface="Arial"/>
                <a:cs typeface="Arial"/>
              </a:rPr>
              <a:t>Transparency</a:t>
            </a:r>
            <a:endParaRPr sz="1700">
              <a:latin typeface="Arial"/>
              <a:cs typeface="Arial"/>
            </a:endParaRPr>
          </a:p>
          <a:p>
            <a:pPr marL="193675" marR="6350" indent="-181610">
              <a:lnSpc>
                <a:spcPct val="126400"/>
              </a:lnSpc>
              <a:spcBef>
                <a:spcPts val="540"/>
              </a:spcBef>
            </a:pPr>
            <a:r>
              <a:rPr sz="1250" spc="-5" dirty="0">
                <a:solidFill>
                  <a:srgbClr val="121212"/>
                </a:solidFill>
                <a:latin typeface="Arial"/>
                <a:cs typeface="Arial"/>
              </a:rPr>
              <a:t>Deploys </a:t>
            </a:r>
            <a:r>
              <a:rPr sz="1250" dirty="0">
                <a:solidFill>
                  <a:srgbClr val="121212"/>
                </a:solidFill>
                <a:latin typeface="Arial"/>
                <a:cs typeface="Arial"/>
              </a:rPr>
              <a:t>Databricks workspace and  clusters in customer</a:t>
            </a:r>
            <a:r>
              <a:rPr sz="1250" spc="3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121212"/>
                </a:solidFill>
                <a:latin typeface="Arial"/>
                <a:cs typeface="Arial"/>
              </a:rPr>
              <a:t>subscription</a:t>
            </a:r>
            <a:endParaRPr sz="12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71594" y="3820414"/>
            <a:ext cx="2515235" cy="833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5445">
              <a:lnSpc>
                <a:spcPct val="100000"/>
              </a:lnSpc>
              <a:spcBef>
                <a:spcPts val="90"/>
              </a:spcBef>
            </a:pPr>
            <a:r>
              <a:rPr sz="1700" b="1" spc="-10" dirty="0">
                <a:solidFill>
                  <a:srgbClr val="121212"/>
                </a:solidFill>
                <a:latin typeface="Arial"/>
                <a:cs typeface="Arial"/>
              </a:rPr>
              <a:t>Security</a:t>
            </a:r>
            <a:endParaRPr sz="1700">
              <a:latin typeface="Arial"/>
              <a:cs typeface="Arial"/>
            </a:endParaRPr>
          </a:p>
          <a:p>
            <a:pPr marL="12700" marR="7620" indent="387350">
              <a:lnSpc>
                <a:spcPct val="126400"/>
              </a:lnSpc>
              <a:spcBef>
                <a:spcPts val="540"/>
              </a:spcBef>
            </a:pPr>
            <a:r>
              <a:rPr sz="1250" dirty="0">
                <a:solidFill>
                  <a:srgbClr val="121212"/>
                </a:solidFill>
                <a:latin typeface="Arial"/>
                <a:cs typeface="Arial"/>
              </a:rPr>
              <a:t>Natively integrates </a:t>
            </a:r>
            <a:r>
              <a:rPr sz="1250" spc="-5" dirty="0">
                <a:solidFill>
                  <a:srgbClr val="121212"/>
                </a:solidFill>
                <a:latin typeface="Arial"/>
                <a:cs typeface="Arial"/>
              </a:rPr>
              <a:t>with</a:t>
            </a:r>
            <a:r>
              <a:rPr sz="1250" spc="-4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121212"/>
                </a:solidFill>
                <a:latin typeface="Arial"/>
                <a:cs typeface="Arial"/>
              </a:rPr>
              <a:t>Azure  Active Directory </a:t>
            </a:r>
            <a:r>
              <a:rPr sz="1250" spc="5" dirty="0">
                <a:solidFill>
                  <a:srgbClr val="121212"/>
                </a:solidFill>
                <a:latin typeface="Arial"/>
                <a:cs typeface="Arial"/>
              </a:rPr>
              <a:t>&amp; </a:t>
            </a:r>
            <a:r>
              <a:rPr sz="1250" dirty="0">
                <a:solidFill>
                  <a:srgbClr val="121212"/>
                </a:solidFill>
                <a:latin typeface="Arial"/>
                <a:cs typeface="Arial"/>
              </a:rPr>
              <a:t>Providers</a:t>
            </a:r>
            <a:r>
              <a:rPr sz="1250" spc="3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121212"/>
                </a:solidFill>
                <a:latin typeface="Arial"/>
                <a:cs typeface="Arial"/>
              </a:rPr>
              <a:t>RBAC</a:t>
            </a:r>
            <a:endParaRPr sz="12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97397" y="5034533"/>
            <a:ext cx="2112010" cy="834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20725">
              <a:lnSpc>
                <a:spcPct val="100000"/>
              </a:lnSpc>
              <a:spcBef>
                <a:spcPts val="90"/>
              </a:spcBef>
            </a:pPr>
            <a:r>
              <a:rPr sz="1700" b="1" spc="-10" dirty="0">
                <a:solidFill>
                  <a:srgbClr val="121212"/>
                </a:solidFill>
                <a:latin typeface="Arial"/>
                <a:cs typeface="Arial"/>
              </a:rPr>
              <a:t>United</a:t>
            </a:r>
            <a:r>
              <a:rPr sz="1700" b="1" spc="-12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121212"/>
                </a:solidFill>
                <a:latin typeface="Arial"/>
                <a:cs typeface="Arial"/>
              </a:rPr>
              <a:t>Billing</a:t>
            </a:r>
            <a:endParaRPr sz="1700">
              <a:latin typeface="Arial"/>
              <a:cs typeface="Arial"/>
            </a:endParaRPr>
          </a:p>
          <a:p>
            <a:pPr marR="8255" algn="r">
              <a:lnSpc>
                <a:spcPct val="100000"/>
              </a:lnSpc>
              <a:spcBef>
                <a:spcPts val="935"/>
              </a:spcBef>
            </a:pPr>
            <a:r>
              <a:rPr sz="1250" dirty="0">
                <a:solidFill>
                  <a:srgbClr val="121212"/>
                </a:solidFill>
                <a:latin typeface="Arial"/>
                <a:cs typeface="Arial"/>
              </a:rPr>
              <a:t>Pay for </a:t>
            </a:r>
            <a:r>
              <a:rPr sz="1250" spc="-5" dirty="0">
                <a:solidFill>
                  <a:srgbClr val="121212"/>
                </a:solidFill>
                <a:latin typeface="Arial"/>
                <a:cs typeface="Arial"/>
              </a:rPr>
              <a:t>what you </a:t>
            </a:r>
            <a:r>
              <a:rPr sz="1250" spc="5" dirty="0">
                <a:solidFill>
                  <a:srgbClr val="121212"/>
                </a:solidFill>
                <a:latin typeface="Arial"/>
                <a:cs typeface="Arial"/>
              </a:rPr>
              <a:t>use </a:t>
            </a:r>
            <a:r>
              <a:rPr sz="1250" dirty="0">
                <a:solidFill>
                  <a:srgbClr val="121212"/>
                </a:solidFill>
                <a:latin typeface="Arial"/>
                <a:cs typeface="Arial"/>
              </a:rPr>
              <a:t>only</a:t>
            </a:r>
            <a:r>
              <a:rPr sz="1250" spc="2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121212"/>
                </a:solidFill>
                <a:latin typeface="Arial"/>
                <a:cs typeface="Arial"/>
              </a:rPr>
              <a:t>via</a:t>
            </a:r>
            <a:endParaRPr sz="1250">
              <a:latin typeface="Arial"/>
              <a:cs typeface="Arial"/>
            </a:endParaRPr>
          </a:p>
          <a:p>
            <a:pPr marR="7620" algn="r">
              <a:lnSpc>
                <a:spcPct val="100000"/>
              </a:lnSpc>
              <a:spcBef>
                <a:spcPts val="400"/>
              </a:spcBef>
            </a:pPr>
            <a:r>
              <a:rPr sz="1250" dirty="0">
                <a:solidFill>
                  <a:srgbClr val="121212"/>
                </a:solidFill>
                <a:latin typeface="Arial"/>
                <a:cs typeface="Arial"/>
              </a:rPr>
              <a:t>Azure</a:t>
            </a:r>
            <a:r>
              <a:rPr sz="1250" spc="-4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121212"/>
                </a:solidFill>
                <a:latin typeface="Arial"/>
                <a:cs typeface="Arial"/>
              </a:rPr>
              <a:t>subscription</a:t>
            </a:r>
            <a:endParaRPr sz="12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60650" y="0"/>
            <a:ext cx="688917" cy="2423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272016" y="2350007"/>
            <a:ext cx="1895855" cy="2247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2902" y="1818972"/>
            <a:ext cx="2264712" cy="27261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5760" y="1941340"/>
            <a:ext cx="9066163" cy="35202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2" y="570991"/>
            <a:ext cx="6257290" cy="654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100" b="0" spc="-5" dirty="0">
                <a:solidFill>
                  <a:srgbClr val="000000"/>
                </a:solidFill>
                <a:latin typeface="Calibri Light"/>
                <a:cs typeface="Calibri Light"/>
              </a:rPr>
              <a:t>Azure Databricks</a:t>
            </a:r>
            <a:r>
              <a:rPr sz="4100" b="0" spc="-7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100" b="0" spc="-10" dirty="0">
                <a:solidFill>
                  <a:srgbClr val="000000"/>
                </a:solidFill>
                <a:latin typeface="Calibri Light"/>
                <a:cs typeface="Calibri Light"/>
              </a:rPr>
              <a:t>Architecture</a:t>
            </a:r>
            <a:endParaRPr sz="41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4934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4934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685799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98035"/>
            <a:ext cx="2967227" cy="2759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60221" y="1048004"/>
            <a:ext cx="19881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FFFFFF"/>
                </a:solidFill>
              </a:rPr>
              <a:t>Cluster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Types</a:t>
            </a:r>
          </a:p>
        </p:txBody>
      </p:sp>
      <p:sp>
        <p:nvSpPr>
          <p:cNvPr id="6" name="object 6"/>
          <p:cNvSpPr/>
          <p:nvPr/>
        </p:nvSpPr>
        <p:spPr>
          <a:xfrm>
            <a:off x="5489447" y="841247"/>
            <a:ext cx="5800344" cy="2497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9447" y="3518915"/>
            <a:ext cx="5800344" cy="2497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48245" y="1197305"/>
            <a:ext cx="3748404" cy="624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Interactive Cluster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Multiple users interactively </a:t>
            </a:r>
            <a:r>
              <a:rPr sz="1250" spc="-5" dirty="0">
                <a:solidFill>
                  <a:srgbClr val="FFFFFF"/>
                </a:solidFill>
                <a:latin typeface="Arial"/>
                <a:cs typeface="Arial"/>
              </a:rPr>
              <a:t>analyze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the data</a:t>
            </a:r>
            <a:r>
              <a:rPr sz="125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together</a:t>
            </a:r>
            <a:endParaRPr sz="1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57135" y="3911600"/>
            <a:ext cx="3652520" cy="623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Job</a:t>
            </a:r>
            <a:r>
              <a:rPr sz="17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250" dirty="0">
                <a:solidFill>
                  <a:srgbClr val="EFEFEF"/>
                </a:solidFill>
                <a:latin typeface="Arial"/>
                <a:cs typeface="Arial"/>
              </a:rPr>
              <a:t>Created and terminated for running automated</a:t>
            </a:r>
            <a:r>
              <a:rPr sz="1250" spc="65" dirty="0">
                <a:solidFill>
                  <a:srgbClr val="EFEFE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EFEFEF"/>
                </a:solidFill>
                <a:latin typeface="Arial"/>
                <a:cs typeface="Arial"/>
              </a:rPr>
              <a:t>jobs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49340" y="1322832"/>
            <a:ext cx="373380" cy="4968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938783"/>
            <a:ext cx="259079" cy="624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11240" y="4059935"/>
            <a:ext cx="371856" cy="4968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09617" y="570991"/>
            <a:ext cx="2804795" cy="654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100" b="0" spc="-10" dirty="0">
                <a:latin typeface="Calibri Light"/>
                <a:cs typeface="Calibri Light"/>
              </a:rPr>
              <a:t>Cluster</a:t>
            </a:r>
            <a:r>
              <a:rPr sz="4100" b="0" spc="-60" dirty="0">
                <a:latin typeface="Calibri Light"/>
                <a:cs typeface="Calibri Light"/>
              </a:rPr>
              <a:t> </a:t>
            </a:r>
            <a:r>
              <a:rPr sz="4100" b="0" spc="-35" dirty="0">
                <a:latin typeface="Calibri Light"/>
                <a:cs typeface="Calibri Light"/>
              </a:rPr>
              <a:t>Types</a:t>
            </a:r>
            <a:endParaRPr sz="41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1952" y="1776983"/>
            <a:ext cx="36195" cy="3952875"/>
          </a:xfrm>
          <a:custGeom>
            <a:avLst/>
            <a:gdLst/>
            <a:ahLst/>
            <a:cxnLst/>
            <a:rect l="l" t="t" r="r" b="b"/>
            <a:pathLst>
              <a:path w="36195" h="3952875">
                <a:moveTo>
                  <a:pt x="0" y="0"/>
                </a:moveTo>
                <a:lnTo>
                  <a:pt x="36068" y="3952875"/>
                </a:lnTo>
              </a:path>
            </a:pathLst>
          </a:custGeom>
          <a:ln w="698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9930" y="1900021"/>
            <a:ext cx="3825240" cy="3684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3105" marR="5080" indent="1176020" algn="r">
              <a:lnSpc>
                <a:spcPct val="150100"/>
              </a:lnSpc>
              <a:spcBef>
                <a:spcPts val="95"/>
              </a:spcBef>
            </a:pP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Interactive</a:t>
            </a:r>
            <a:r>
              <a:rPr sz="20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Cluster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Interactively analyze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1719580" marR="6350" indent="342900" algn="r">
              <a:lnSpc>
                <a:spcPct val="150000"/>
              </a:lnSpc>
            </a:pP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Created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users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 Manually</a:t>
            </a:r>
            <a:r>
              <a:rPr sz="2000" b="1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terminate</a:t>
            </a:r>
            <a:endParaRPr sz="2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Option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to auto terminate,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inactive</a:t>
            </a:r>
            <a:endParaRPr sz="2000">
              <a:latin typeface="Calibri"/>
              <a:cs typeface="Calibri"/>
            </a:endParaRPr>
          </a:p>
          <a:p>
            <a:pPr marL="1461770" marR="5080" indent="286385" algn="r">
              <a:lnSpc>
                <a:spcPct val="150000"/>
              </a:lnSpc>
              <a:spcBef>
                <a:spcPts val="5"/>
              </a:spcBef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Low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execution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time 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Auto scale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demand 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Comparatively</a:t>
            </a:r>
            <a:r>
              <a:rPr sz="2000" b="1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costly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1763" y="1900761"/>
            <a:ext cx="4231005" cy="36836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Job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Cluster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Run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automated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jobs</a:t>
            </a:r>
            <a:endParaRPr sz="2000">
              <a:latin typeface="Calibri"/>
              <a:cs typeface="Calibri"/>
            </a:endParaRPr>
          </a:p>
          <a:p>
            <a:pPr marL="12700" marR="1033144">
              <a:lnSpc>
                <a:spcPct val="150000"/>
              </a:lnSpc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Auto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created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job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starts  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Terminates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the job</a:t>
            </a:r>
            <a:r>
              <a:rPr sz="20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ends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3600"/>
              </a:lnSpc>
              <a:spcBef>
                <a:spcPts val="320"/>
              </a:spcBef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Option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auto terminate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b="1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applicable  High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throughput</a:t>
            </a:r>
            <a:endParaRPr sz="2000">
              <a:latin typeface="Calibri"/>
              <a:cs typeface="Calibri"/>
            </a:endParaRPr>
          </a:p>
          <a:p>
            <a:pPr marL="12700" marR="1775460">
              <a:lnSpc>
                <a:spcPts val="3600"/>
              </a:lnSpc>
              <a:spcBef>
                <a:spcPts val="5"/>
              </a:spcBef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Auto scale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on demand 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Comparatively</a:t>
            </a:r>
            <a:r>
              <a:rPr sz="20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cheaper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191999" cy="1283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4108" y="198132"/>
            <a:ext cx="2836164" cy="96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92000" cy="1210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965953" y="321056"/>
            <a:ext cx="22580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</a:rPr>
              <a:t>Cluster</a:t>
            </a:r>
            <a:r>
              <a:rPr sz="3200" spc="-80" dirty="0">
                <a:solidFill>
                  <a:srgbClr val="FFFFFF"/>
                </a:solidFill>
              </a:rPr>
              <a:t> </a:t>
            </a:r>
            <a:r>
              <a:rPr sz="3200" spc="-25" dirty="0">
                <a:solidFill>
                  <a:srgbClr val="FFFFFF"/>
                </a:solidFill>
              </a:rPr>
              <a:t>Types</a:t>
            </a:r>
            <a:endParaRPr sz="3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4002" y="570991"/>
            <a:ext cx="2759710" cy="654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100" b="0" spc="-30" dirty="0">
                <a:latin typeface="Calibri Light"/>
                <a:cs typeface="Calibri Light"/>
              </a:rPr>
              <a:t>Cluster</a:t>
            </a:r>
            <a:r>
              <a:rPr sz="4100" b="0" spc="-150" dirty="0">
                <a:latin typeface="Calibri Light"/>
                <a:cs typeface="Calibri Light"/>
              </a:rPr>
              <a:t> </a:t>
            </a:r>
            <a:r>
              <a:rPr sz="4100" b="0" spc="-60" dirty="0">
                <a:latin typeface="Calibri Light"/>
                <a:cs typeface="Calibri Light"/>
              </a:rPr>
              <a:t>Types</a:t>
            </a:r>
            <a:endParaRPr sz="41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9211" y="1961444"/>
            <a:ext cx="3989704" cy="27705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305"/>
              </a:spcBef>
            </a:pP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Standard</a:t>
            </a:r>
            <a:r>
              <a:rPr sz="20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Mode</a:t>
            </a:r>
            <a:endParaRPr sz="2000">
              <a:latin typeface="Calibri"/>
              <a:cs typeface="Calibri"/>
            </a:endParaRPr>
          </a:p>
          <a:p>
            <a:pPr marL="1875155" marR="5080" indent="955040" algn="r">
              <a:lnSpc>
                <a:spcPct val="150000"/>
              </a:lnSpc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000" b="1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user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fault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isolation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 No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task</a:t>
            </a:r>
            <a:r>
              <a:rPr sz="2000" b="1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preemption</a:t>
            </a:r>
            <a:endParaRPr sz="2000">
              <a:latin typeface="Calibri"/>
              <a:cs typeface="Calibri"/>
            </a:endParaRPr>
          </a:p>
          <a:p>
            <a:pPr marL="12700" marR="6350" indent="398780" algn="r">
              <a:lnSpc>
                <a:spcPct val="15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Each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user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require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separate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 cluster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Supports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Scala,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Python, </a:t>
            </a:r>
            <a:r>
              <a:rPr sz="2000" b="1" spc="5" dirty="0">
                <a:solidFill>
                  <a:srgbClr val="404040"/>
                </a:solidFill>
                <a:latin typeface="Calibri"/>
                <a:cs typeface="Calibri"/>
              </a:rPr>
              <a:t>SQL,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R %</a:t>
            </a:r>
            <a:r>
              <a:rPr sz="20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Java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4365" y="1961870"/>
            <a:ext cx="4180840" cy="2769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21155">
              <a:lnSpc>
                <a:spcPct val="150100"/>
              </a:lnSpc>
              <a:spcBef>
                <a:spcPts val="95"/>
              </a:spcBef>
            </a:pP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High Concurrency</a:t>
            </a:r>
            <a:r>
              <a:rPr sz="20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Mode 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users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Fault</a:t>
            </a:r>
            <a:r>
              <a:rPr sz="20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isolation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Task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preemption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–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fair resource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sharing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Maximum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cluster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utilization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Only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supports Python, SQL &amp;</a:t>
            </a:r>
            <a:r>
              <a:rPr sz="20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84380" cy="1315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3628" y="213372"/>
            <a:ext cx="2836164" cy="96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129516" cy="1240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35473" y="336295"/>
            <a:ext cx="22580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</a:rPr>
              <a:t>Cluster</a:t>
            </a:r>
            <a:r>
              <a:rPr sz="3200" spc="-80" dirty="0">
                <a:solidFill>
                  <a:srgbClr val="FFFFFF"/>
                </a:solidFill>
              </a:rPr>
              <a:t> </a:t>
            </a:r>
            <a:r>
              <a:rPr sz="3200" spc="-25" dirty="0">
                <a:solidFill>
                  <a:srgbClr val="FFFFFF"/>
                </a:solidFill>
              </a:rPr>
              <a:t>Types</a:t>
            </a:r>
            <a:endParaRPr sz="3200"/>
          </a:p>
        </p:txBody>
      </p:sp>
      <p:sp>
        <p:nvSpPr>
          <p:cNvPr id="9" name="object 9"/>
          <p:cNvSpPr/>
          <p:nvPr/>
        </p:nvSpPr>
        <p:spPr>
          <a:xfrm>
            <a:off x="6003035" y="2043683"/>
            <a:ext cx="0" cy="2811780"/>
          </a:xfrm>
          <a:custGeom>
            <a:avLst/>
            <a:gdLst/>
            <a:ahLst/>
            <a:cxnLst/>
            <a:rect l="l" t="t" r="r" b="b"/>
            <a:pathLst>
              <a:path h="2811779">
                <a:moveTo>
                  <a:pt x="0" y="0"/>
                </a:moveTo>
                <a:lnTo>
                  <a:pt x="0" y="2811272"/>
                </a:lnTo>
              </a:path>
            </a:pathLst>
          </a:custGeom>
          <a:ln w="698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2029" y="655244"/>
            <a:ext cx="2567305" cy="89090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990"/>
              </a:spcBef>
            </a:pPr>
            <a:r>
              <a:rPr spc="-15" dirty="0">
                <a:solidFill>
                  <a:srgbClr val="FFFFFF"/>
                </a:solidFill>
              </a:rPr>
              <a:t>Cluster</a:t>
            </a:r>
          </a:p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1700" b="0" spc="-15" dirty="0">
                <a:solidFill>
                  <a:srgbClr val="FFFFFF"/>
                </a:solidFill>
                <a:latin typeface="Calibri"/>
                <a:cs typeface="Calibri"/>
              </a:rPr>
              <a:t>There are </a:t>
            </a:r>
            <a:r>
              <a:rPr sz="1700" b="0" spc="-10" dirty="0">
                <a:solidFill>
                  <a:srgbClr val="FFFFFF"/>
                </a:solidFill>
                <a:latin typeface="Calibri"/>
                <a:cs typeface="Calibri"/>
              </a:rPr>
              <a:t>two </a:t>
            </a:r>
            <a:r>
              <a:rPr sz="1700" b="0" spc="-5" dirty="0">
                <a:solidFill>
                  <a:srgbClr val="FFFFFF"/>
                </a:solidFill>
                <a:latin typeface="Calibri"/>
                <a:cs typeface="Calibri"/>
              </a:rPr>
              <a:t>types </a:t>
            </a:r>
            <a:r>
              <a:rPr sz="1700" b="0" spc="-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700" b="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b="0" spc="-10" dirty="0">
                <a:solidFill>
                  <a:srgbClr val="FFFFFF"/>
                </a:solidFill>
                <a:latin typeface="Calibri"/>
                <a:cs typeface="Calibri"/>
              </a:rPr>
              <a:t>nodes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6723" y="3251121"/>
            <a:ext cx="3165475" cy="67754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700" b="1" spc="-15" dirty="0">
                <a:solidFill>
                  <a:srgbClr val="FFFFFF"/>
                </a:solidFill>
                <a:latin typeface="Arial"/>
                <a:cs typeface="Arial"/>
              </a:rPr>
              <a:t>Worker</a:t>
            </a:r>
            <a:r>
              <a:rPr sz="17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Nodes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Multiple nodes perform data processing</a:t>
            </a:r>
            <a:r>
              <a:rPr sz="125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task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58611" y="1982723"/>
            <a:ext cx="890015" cy="350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78445" y="3251121"/>
            <a:ext cx="3086100" cy="91821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700" b="1" spc="-15" dirty="0">
                <a:solidFill>
                  <a:srgbClr val="FFFFFF"/>
                </a:solidFill>
                <a:latin typeface="Arial"/>
                <a:cs typeface="Arial"/>
              </a:rPr>
              <a:t>Driver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ct val="126400"/>
              </a:lnSpc>
              <a:spcBef>
                <a:spcPts val="290"/>
              </a:spcBef>
            </a:pP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Distributes task to workers and coordinates  execution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34796" y="3115055"/>
            <a:ext cx="1124712" cy="1234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38671" y="3160776"/>
            <a:ext cx="1124712" cy="1232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28740"/>
            <a:ext cx="12191999" cy="725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03291" y="531876"/>
            <a:ext cx="2177795" cy="864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9308"/>
            <a:ext cx="12192000" cy="621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65546" y="643889"/>
            <a:ext cx="16605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Workspace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91360" y="5059121"/>
            <a:ext cx="7048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dirty="0">
                <a:solidFill>
                  <a:srgbClr val="292929"/>
                </a:solidFill>
                <a:latin typeface="Arial"/>
                <a:cs typeface="Arial"/>
              </a:rPr>
              <a:t>.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9360" y="4636389"/>
            <a:ext cx="1593850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0" dirty="0">
                <a:solidFill>
                  <a:srgbClr val="121212"/>
                </a:solidFill>
                <a:latin typeface="Arial"/>
                <a:cs typeface="Arial"/>
              </a:rPr>
              <a:t>Each</a:t>
            </a:r>
            <a:r>
              <a:rPr sz="1700" spc="-9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121212"/>
                </a:solidFill>
                <a:latin typeface="Arial"/>
                <a:cs typeface="Arial"/>
              </a:rPr>
              <a:t>workspace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6416" y="4892420"/>
            <a:ext cx="1461770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5" dirty="0">
                <a:solidFill>
                  <a:srgbClr val="121212"/>
                </a:solidFill>
                <a:latin typeface="Arial"/>
                <a:cs typeface="Arial"/>
              </a:rPr>
              <a:t>is </a:t>
            </a:r>
            <a:r>
              <a:rPr sz="1700" spc="-10" dirty="0">
                <a:solidFill>
                  <a:srgbClr val="121212"/>
                </a:solidFill>
                <a:latin typeface="Arial"/>
                <a:cs typeface="Arial"/>
              </a:rPr>
              <a:t>isolated</a:t>
            </a:r>
            <a:r>
              <a:rPr sz="1700" spc="-10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121212"/>
                </a:solidFill>
                <a:latin typeface="Arial"/>
                <a:cs typeface="Arial"/>
              </a:rPr>
              <a:t>from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5516" y="5149977"/>
            <a:ext cx="621030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5" dirty="0">
                <a:solidFill>
                  <a:srgbClr val="121212"/>
                </a:solidFill>
                <a:latin typeface="Arial"/>
                <a:cs typeface="Arial"/>
              </a:rPr>
              <a:t>o</a:t>
            </a:r>
            <a:r>
              <a:rPr sz="1700" spc="-15" dirty="0">
                <a:solidFill>
                  <a:srgbClr val="121212"/>
                </a:solidFill>
                <a:latin typeface="Arial"/>
                <a:cs typeface="Arial"/>
              </a:rPr>
              <a:t>t</a:t>
            </a:r>
            <a:r>
              <a:rPr sz="1700" spc="-5" dirty="0">
                <a:solidFill>
                  <a:srgbClr val="121212"/>
                </a:solidFill>
                <a:latin typeface="Arial"/>
                <a:cs typeface="Arial"/>
              </a:rPr>
              <a:t>h</a:t>
            </a:r>
            <a:r>
              <a:rPr sz="1700" spc="-20" dirty="0">
                <a:solidFill>
                  <a:srgbClr val="121212"/>
                </a:solidFill>
                <a:latin typeface="Arial"/>
                <a:cs typeface="Arial"/>
              </a:rPr>
              <a:t>e</a:t>
            </a:r>
            <a:r>
              <a:rPr sz="1700" spc="-5" dirty="0">
                <a:solidFill>
                  <a:srgbClr val="121212"/>
                </a:solidFill>
                <a:latin typeface="Arial"/>
                <a:cs typeface="Arial"/>
              </a:rPr>
              <a:t>rs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69791" y="2817876"/>
            <a:ext cx="749808" cy="615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74857" y="2785872"/>
            <a:ext cx="633562" cy="6781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51073" y="4636389"/>
            <a:ext cx="1593850" cy="5397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2545" marR="5080" indent="-30480">
              <a:lnSpc>
                <a:spcPts val="2020"/>
              </a:lnSpc>
              <a:spcBef>
                <a:spcPts val="175"/>
              </a:spcBef>
            </a:pPr>
            <a:r>
              <a:rPr sz="1700" spc="-10" dirty="0">
                <a:solidFill>
                  <a:srgbClr val="121212"/>
                </a:solidFill>
                <a:latin typeface="Arial"/>
                <a:cs typeface="Arial"/>
              </a:rPr>
              <a:t>Each</a:t>
            </a:r>
            <a:r>
              <a:rPr sz="1700" spc="-10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121212"/>
                </a:solidFill>
                <a:latin typeface="Arial"/>
                <a:cs typeface="Arial"/>
              </a:rPr>
              <a:t>workspace  has </a:t>
            </a:r>
            <a:r>
              <a:rPr sz="1700" spc="-5" dirty="0">
                <a:solidFill>
                  <a:srgbClr val="121212"/>
                </a:solidFill>
                <a:latin typeface="Arial"/>
                <a:cs typeface="Arial"/>
              </a:rPr>
              <a:t>an</a:t>
            </a:r>
            <a:r>
              <a:rPr sz="1700" spc="-9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121212"/>
                </a:solidFill>
                <a:latin typeface="Arial"/>
                <a:cs typeface="Arial"/>
              </a:rPr>
              <a:t>identifier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0509" y="4636389"/>
            <a:ext cx="1438910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142875" algn="just">
              <a:lnSpc>
                <a:spcPct val="99100"/>
              </a:lnSpc>
              <a:spcBef>
                <a:spcPts val="110"/>
              </a:spcBef>
            </a:pPr>
            <a:r>
              <a:rPr sz="1700" spc="-15" dirty="0">
                <a:solidFill>
                  <a:srgbClr val="121212"/>
                </a:solidFill>
                <a:latin typeface="Arial"/>
                <a:cs typeface="Arial"/>
              </a:rPr>
              <a:t>Deployed </a:t>
            </a:r>
            <a:r>
              <a:rPr sz="1700" spc="-5" dirty="0">
                <a:solidFill>
                  <a:srgbClr val="121212"/>
                </a:solidFill>
                <a:latin typeface="Arial"/>
                <a:cs typeface="Arial"/>
              </a:rPr>
              <a:t>in  </a:t>
            </a:r>
            <a:r>
              <a:rPr sz="1700" spc="-10" dirty="0">
                <a:solidFill>
                  <a:srgbClr val="121212"/>
                </a:solidFill>
                <a:latin typeface="Arial"/>
                <a:cs typeface="Arial"/>
              </a:rPr>
              <a:t>control plane  and data</a:t>
            </a:r>
            <a:r>
              <a:rPr sz="1700" spc="-11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121212"/>
                </a:solidFill>
                <a:latin typeface="Arial"/>
                <a:cs typeface="Arial"/>
              </a:rPr>
              <a:t>plane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54316" y="4636389"/>
            <a:ext cx="1477010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-635" algn="ctr">
              <a:lnSpc>
                <a:spcPct val="99100"/>
              </a:lnSpc>
              <a:spcBef>
                <a:spcPts val="110"/>
              </a:spcBef>
            </a:pPr>
            <a:r>
              <a:rPr sz="1700" spc="-10" dirty="0">
                <a:solidFill>
                  <a:srgbClr val="121212"/>
                </a:solidFill>
                <a:latin typeface="Arial"/>
                <a:cs typeface="Arial"/>
              </a:rPr>
              <a:t>Notebooks,  Libraries,  Dashboard</a:t>
            </a:r>
            <a:r>
              <a:rPr sz="1700" spc="-11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121212"/>
                </a:solidFill>
                <a:latin typeface="Arial"/>
                <a:cs typeface="Arial"/>
              </a:rPr>
              <a:t>etc.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29368" y="4636389"/>
            <a:ext cx="1370330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100"/>
              </a:lnSpc>
              <a:spcBef>
                <a:spcPts val="110"/>
              </a:spcBef>
            </a:pPr>
            <a:r>
              <a:rPr sz="1700" spc="-10" dirty="0">
                <a:solidFill>
                  <a:srgbClr val="121212"/>
                </a:solidFill>
                <a:latin typeface="Arial"/>
                <a:cs typeface="Arial"/>
              </a:rPr>
              <a:t>Define</a:t>
            </a:r>
            <a:r>
              <a:rPr sz="1700" spc="-8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121212"/>
                </a:solidFill>
                <a:latin typeface="Arial"/>
                <a:cs typeface="Arial"/>
              </a:rPr>
              <a:t>access </a:t>
            </a:r>
            <a:r>
              <a:rPr sz="1700" spc="-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121212"/>
                </a:solidFill>
                <a:latin typeface="Arial"/>
                <a:cs typeface="Arial"/>
              </a:rPr>
              <a:t>control </a:t>
            </a:r>
            <a:r>
              <a:rPr sz="1700" spc="-5" dirty="0">
                <a:solidFill>
                  <a:srgbClr val="121212"/>
                </a:solidFill>
                <a:latin typeface="Arial"/>
                <a:cs typeface="Arial"/>
              </a:rPr>
              <a:t>on </a:t>
            </a:r>
            <a:r>
              <a:rPr sz="1700" spc="-10" dirty="0">
                <a:solidFill>
                  <a:srgbClr val="121212"/>
                </a:solidFill>
                <a:latin typeface="Arial"/>
                <a:cs typeface="Arial"/>
              </a:rPr>
              <a:t>all  </a:t>
            </a:r>
            <a:r>
              <a:rPr sz="1700" spc="-5" dirty="0">
                <a:solidFill>
                  <a:srgbClr val="121212"/>
                </a:solidFill>
                <a:latin typeface="Arial"/>
                <a:cs typeface="Arial"/>
              </a:rPr>
              <a:t>assets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60650" y="0"/>
            <a:ext cx="688917" cy="242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6153" y="1967416"/>
            <a:ext cx="2581740" cy="24324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91996" y="2776702"/>
            <a:ext cx="1263408" cy="8687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7344" y="1988820"/>
            <a:ext cx="2503932" cy="23469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75257" y="2860294"/>
            <a:ext cx="8489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710" marR="5080" indent="-20764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Isol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  Unit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74264" y="1901951"/>
            <a:ext cx="2546604" cy="24612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65576" y="2750820"/>
            <a:ext cx="1409700" cy="8275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33700" y="1941576"/>
            <a:ext cx="2432304" cy="23484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42740" y="2830830"/>
            <a:ext cx="1016000" cy="544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0209" marR="5080" indent="-398145">
              <a:lnSpc>
                <a:spcPct val="100000"/>
              </a:lnSpc>
              <a:spcBef>
                <a:spcPts val="105"/>
              </a:spcBef>
            </a:pPr>
            <a:r>
              <a:rPr sz="1700" b="1" spc="-7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7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b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b="1" spc="-1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700" b="1" dirty="0">
                <a:solidFill>
                  <a:srgbClr val="FFFFFF"/>
                </a:solidFill>
                <a:latin typeface="Calibri"/>
                <a:cs typeface="Calibri"/>
              </a:rPr>
              <a:t>space  ID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67655" y="1901951"/>
            <a:ext cx="2546604" cy="24612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68111" y="2730982"/>
            <a:ext cx="1345691" cy="86870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27091" y="1941576"/>
            <a:ext cx="2432304" cy="23484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652261" y="2814065"/>
            <a:ext cx="981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922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Locked  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esou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879335" y="1879092"/>
            <a:ext cx="2546604" cy="246278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42276" y="2709646"/>
            <a:ext cx="1267968" cy="86870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38771" y="1918716"/>
            <a:ext cx="2432304" cy="23500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27442" y="2792095"/>
            <a:ext cx="85534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ani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  Assets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924543" y="1879092"/>
            <a:ext cx="2546604" cy="246278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651492" y="2709646"/>
            <a:ext cx="1106436" cy="86870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83980" y="1918716"/>
            <a:ext cx="2432304" cy="23500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836911" y="2792095"/>
            <a:ext cx="727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Access 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28740"/>
            <a:ext cx="12191999" cy="725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15484" y="531876"/>
            <a:ext cx="2153412" cy="864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9308"/>
            <a:ext cx="12192000" cy="621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77739" y="643889"/>
            <a:ext cx="16363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No</a:t>
            </a:r>
            <a:r>
              <a:rPr spc="-40" dirty="0"/>
              <a:t>t</a:t>
            </a:r>
            <a:r>
              <a:rPr spc="-5" dirty="0"/>
              <a:t>eb</a:t>
            </a:r>
            <a:r>
              <a:rPr dirty="0"/>
              <a:t>oo</a:t>
            </a:r>
            <a:r>
              <a:rPr spc="-25" dirty="0"/>
              <a:t>k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91360" y="5059121"/>
            <a:ext cx="7048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dirty="0">
                <a:solidFill>
                  <a:srgbClr val="292929"/>
                </a:solidFill>
                <a:latin typeface="Arial"/>
                <a:cs typeface="Arial"/>
              </a:rPr>
              <a:t>.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8224" y="4064889"/>
            <a:ext cx="1595755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4445" algn="ctr">
              <a:lnSpc>
                <a:spcPct val="99100"/>
              </a:lnSpc>
              <a:spcBef>
                <a:spcPts val="110"/>
              </a:spcBef>
            </a:pPr>
            <a:r>
              <a:rPr sz="1700" spc="-10" dirty="0">
                <a:solidFill>
                  <a:srgbClr val="121212"/>
                </a:solidFill>
                <a:latin typeface="Arial"/>
                <a:cs typeface="Arial"/>
              </a:rPr>
              <a:t>Code </a:t>
            </a:r>
            <a:r>
              <a:rPr sz="1700" spc="-5" dirty="0">
                <a:solidFill>
                  <a:srgbClr val="121212"/>
                </a:solidFill>
                <a:latin typeface="Arial"/>
                <a:cs typeface="Arial"/>
              </a:rPr>
              <a:t>in </a:t>
            </a:r>
            <a:r>
              <a:rPr sz="1700" spc="-10" dirty="0">
                <a:solidFill>
                  <a:srgbClr val="121212"/>
                </a:solidFill>
                <a:latin typeface="Arial"/>
                <a:cs typeface="Arial"/>
              </a:rPr>
              <a:t>any  Spark</a:t>
            </a:r>
            <a:r>
              <a:rPr sz="1700" spc="-9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121212"/>
                </a:solidFill>
                <a:latin typeface="Arial"/>
                <a:cs typeface="Arial"/>
              </a:rPr>
              <a:t>supported  Languages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69791" y="2817876"/>
            <a:ext cx="749808" cy="615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74857" y="2785872"/>
            <a:ext cx="633562" cy="6781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51073" y="4064889"/>
            <a:ext cx="1593215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100"/>
              </a:lnSpc>
              <a:spcBef>
                <a:spcPts val="110"/>
              </a:spcBef>
            </a:pPr>
            <a:r>
              <a:rPr sz="1700" spc="-5" dirty="0">
                <a:solidFill>
                  <a:srgbClr val="121212"/>
                </a:solidFill>
                <a:latin typeface="Arial"/>
                <a:cs typeface="Arial"/>
              </a:rPr>
              <a:t>Invoke</a:t>
            </a:r>
            <a:r>
              <a:rPr sz="1700" spc="-14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121212"/>
                </a:solidFill>
                <a:latin typeface="Arial"/>
                <a:cs typeface="Arial"/>
              </a:rPr>
              <a:t>notebook  from others &amp;  pass</a:t>
            </a:r>
            <a:r>
              <a:rPr sz="1700" spc="-5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121212"/>
                </a:solidFill>
                <a:latin typeface="Arial"/>
                <a:cs typeface="Arial"/>
              </a:rPr>
              <a:t>data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1833" y="4061205"/>
            <a:ext cx="1451610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1270" algn="ctr">
              <a:lnSpc>
                <a:spcPct val="99100"/>
              </a:lnSpc>
              <a:spcBef>
                <a:spcPts val="110"/>
              </a:spcBef>
            </a:pPr>
            <a:r>
              <a:rPr sz="1700" spc="-10" dirty="0">
                <a:solidFill>
                  <a:srgbClr val="121212"/>
                </a:solidFill>
                <a:latin typeface="Arial"/>
                <a:cs typeface="Arial"/>
              </a:rPr>
              <a:t>Run</a:t>
            </a:r>
            <a:r>
              <a:rPr sz="1700" spc="-7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121212"/>
                </a:solidFill>
                <a:latin typeface="Arial"/>
                <a:cs typeface="Arial"/>
              </a:rPr>
              <a:t>directly</a:t>
            </a:r>
            <a:r>
              <a:rPr sz="1700" spc="-8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121212"/>
                </a:solidFill>
                <a:latin typeface="Arial"/>
                <a:cs typeface="Arial"/>
              </a:rPr>
              <a:t>on  clusters or</a:t>
            </a:r>
            <a:r>
              <a:rPr sz="1700" spc="-15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121212"/>
                </a:solidFill>
                <a:latin typeface="Arial"/>
                <a:cs typeface="Arial"/>
              </a:rPr>
              <a:t>visa  </a:t>
            </a:r>
            <a:r>
              <a:rPr sz="1700" spc="-10" dirty="0">
                <a:solidFill>
                  <a:srgbClr val="121212"/>
                </a:solidFill>
                <a:latin typeface="Arial"/>
                <a:cs typeface="Arial"/>
              </a:rPr>
              <a:t>jobs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76515" y="4061205"/>
            <a:ext cx="1438910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100"/>
              </a:lnSpc>
              <a:spcBef>
                <a:spcPts val="110"/>
              </a:spcBef>
            </a:pPr>
            <a:r>
              <a:rPr sz="1700" spc="-20" dirty="0">
                <a:solidFill>
                  <a:srgbClr val="121212"/>
                </a:solidFill>
                <a:latin typeface="Arial"/>
                <a:cs typeface="Arial"/>
              </a:rPr>
              <a:t>Turn </a:t>
            </a:r>
            <a:r>
              <a:rPr sz="1700" spc="-10" dirty="0">
                <a:solidFill>
                  <a:srgbClr val="121212"/>
                </a:solidFill>
                <a:latin typeface="Arial"/>
                <a:cs typeface="Arial"/>
              </a:rPr>
              <a:t>data into  graphs </a:t>
            </a:r>
            <a:r>
              <a:rPr sz="1700" spc="-5" dirty="0">
                <a:solidFill>
                  <a:srgbClr val="121212"/>
                </a:solidFill>
                <a:latin typeface="Arial"/>
                <a:cs typeface="Arial"/>
              </a:rPr>
              <a:t>or</a:t>
            </a:r>
            <a:r>
              <a:rPr sz="1700" spc="-11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121212"/>
                </a:solidFill>
                <a:latin typeface="Arial"/>
                <a:cs typeface="Arial"/>
              </a:rPr>
              <a:t>build  dashboards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15296" y="4061205"/>
            <a:ext cx="1608455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-3175" algn="ctr">
              <a:lnSpc>
                <a:spcPct val="99100"/>
              </a:lnSpc>
              <a:spcBef>
                <a:spcPts val="110"/>
              </a:spcBef>
            </a:pPr>
            <a:r>
              <a:rPr sz="1700" spc="-10" dirty="0">
                <a:solidFill>
                  <a:srgbClr val="121212"/>
                </a:solidFill>
                <a:latin typeface="Arial"/>
                <a:cs typeface="Arial"/>
              </a:rPr>
              <a:t>Multiple </a:t>
            </a:r>
            <a:r>
              <a:rPr sz="1700" spc="-5" dirty="0">
                <a:solidFill>
                  <a:srgbClr val="121212"/>
                </a:solidFill>
                <a:latin typeface="Arial"/>
                <a:cs typeface="Arial"/>
              </a:rPr>
              <a:t>users  can </a:t>
            </a:r>
            <a:r>
              <a:rPr sz="1700" spc="-10" dirty="0">
                <a:solidFill>
                  <a:srgbClr val="121212"/>
                </a:solidFill>
                <a:latin typeface="Arial"/>
                <a:cs typeface="Arial"/>
              </a:rPr>
              <a:t>edit and  share</a:t>
            </a:r>
            <a:r>
              <a:rPr sz="1700" spc="-10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121212"/>
                </a:solidFill>
                <a:latin typeface="Arial"/>
                <a:cs typeface="Arial"/>
              </a:rPr>
              <a:t>comments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60650" y="0"/>
            <a:ext cx="688917" cy="242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2208" y="2002535"/>
            <a:ext cx="2066925" cy="1702435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Times New Roman"/>
              <a:cs typeface="Times New Roman"/>
            </a:endParaRPr>
          </a:p>
          <a:p>
            <a:pPr marL="48196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Languages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91611" y="1962911"/>
            <a:ext cx="2180843" cy="1815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00984" y="2584729"/>
            <a:ext cx="1559052" cy="6476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51048" y="2002535"/>
            <a:ext cx="2066544" cy="17023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51048" y="2672588"/>
            <a:ext cx="2066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Workflows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54167" y="1938527"/>
            <a:ext cx="2180843" cy="1815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18403" y="2560345"/>
            <a:ext cx="1450848" cy="6476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13603" y="1978151"/>
            <a:ext cx="2066544" cy="17023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213603" y="2648204"/>
            <a:ext cx="2066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8159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Execution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303007" y="1926335"/>
            <a:ext cx="2180844" cy="1815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08747" y="2548153"/>
            <a:ext cx="1766316" cy="6476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62443" y="1965960"/>
            <a:ext cx="2066544" cy="17023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362443" y="2636647"/>
            <a:ext cx="2066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8775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Visualization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465564" y="1938527"/>
            <a:ext cx="2180844" cy="1815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31680" y="2560345"/>
            <a:ext cx="1845564" cy="6476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25000" y="1978151"/>
            <a:ext cx="2066544" cy="17023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525000" y="2648204"/>
            <a:ext cx="2066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Collaboration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3278" y="3410508"/>
            <a:ext cx="3446779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100"/>
              </a:lnSpc>
              <a:spcBef>
                <a:spcPts val="100"/>
              </a:spcBef>
            </a:pPr>
            <a:r>
              <a:rPr sz="1700" spc="-10" dirty="0">
                <a:solidFill>
                  <a:srgbClr val="292929"/>
                </a:solidFill>
                <a:latin typeface="Arial"/>
                <a:cs typeface="Arial"/>
              </a:rPr>
              <a:t>“Spark is an </a:t>
            </a:r>
            <a:r>
              <a:rPr sz="1700" spc="-15" dirty="0">
                <a:solidFill>
                  <a:srgbClr val="292929"/>
                </a:solidFill>
                <a:latin typeface="Arial"/>
                <a:cs typeface="Arial"/>
              </a:rPr>
              <a:t>open </a:t>
            </a:r>
            <a:r>
              <a:rPr sz="1700" spc="-10" dirty="0">
                <a:solidFill>
                  <a:srgbClr val="292929"/>
                </a:solidFill>
                <a:latin typeface="Arial"/>
                <a:cs typeface="Arial"/>
              </a:rPr>
              <a:t>source </a:t>
            </a:r>
            <a:r>
              <a:rPr sz="1700" spc="-15" dirty="0">
                <a:solidFill>
                  <a:srgbClr val="292929"/>
                </a:solidFill>
                <a:latin typeface="Arial"/>
                <a:cs typeface="Arial"/>
              </a:rPr>
              <a:t>unified  analytics engine </a:t>
            </a:r>
            <a:r>
              <a:rPr sz="1700" spc="-5" dirty="0">
                <a:solidFill>
                  <a:srgbClr val="292929"/>
                </a:solidFill>
                <a:latin typeface="Arial"/>
                <a:cs typeface="Arial"/>
              </a:rPr>
              <a:t>for </a:t>
            </a:r>
            <a:r>
              <a:rPr sz="1700" spc="-10" dirty="0">
                <a:solidFill>
                  <a:srgbClr val="292929"/>
                </a:solidFill>
                <a:latin typeface="Arial"/>
                <a:cs typeface="Arial"/>
              </a:rPr>
              <a:t>large-scale data  processing.”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681095">
              <a:lnSpc>
                <a:spcPct val="100000"/>
              </a:lnSpc>
              <a:spcBef>
                <a:spcPts val="1105"/>
              </a:spcBef>
            </a:pPr>
            <a:r>
              <a:rPr dirty="0"/>
              <a:t>Apache</a:t>
            </a:r>
            <a:r>
              <a:rPr spc="-60" dirty="0"/>
              <a:t> </a:t>
            </a:r>
            <a:r>
              <a:rPr dirty="0"/>
              <a:t>Spark</a:t>
            </a:r>
          </a:p>
          <a:p>
            <a:pPr marL="3689350">
              <a:lnSpc>
                <a:spcPct val="100000"/>
              </a:lnSpc>
              <a:spcBef>
                <a:spcPts val="455"/>
              </a:spcBef>
            </a:pPr>
            <a:r>
              <a:rPr sz="1250" dirty="0">
                <a:latin typeface="Arial"/>
                <a:cs typeface="Arial"/>
              </a:rPr>
              <a:t>Big Data</a:t>
            </a:r>
            <a:r>
              <a:rPr sz="1250" spc="-30" dirty="0">
                <a:latin typeface="Arial"/>
                <a:cs typeface="Arial"/>
              </a:rPr>
              <a:t> </a:t>
            </a:r>
            <a:r>
              <a:rPr sz="1250" spc="-40" dirty="0">
                <a:latin typeface="Arial"/>
                <a:cs typeface="Arial"/>
              </a:rPr>
              <a:t>Tool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55064" y="2488692"/>
            <a:ext cx="3611879" cy="1880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381795" cy="6855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00776" y="2078583"/>
            <a:ext cx="5342255" cy="23120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843B0C"/>
                </a:solidFill>
                <a:latin typeface="Calibri"/>
                <a:cs typeface="Calibri"/>
              </a:rPr>
              <a:t>Execution of </a:t>
            </a:r>
            <a:r>
              <a:rPr sz="2000" dirty="0">
                <a:solidFill>
                  <a:srgbClr val="843B0C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843B0C"/>
                </a:solidFill>
                <a:latin typeface="Calibri"/>
                <a:cs typeface="Calibri"/>
              </a:rPr>
              <a:t>notebook or</a:t>
            </a:r>
            <a:r>
              <a:rPr sz="2000" spc="-65" dirty="0">
                <a:solidFill>
                  <a:srgbClr val="843B0C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843B0C"/>
                </a:solidFill>
                <a:latin typeface="Calibri"/>
                <a:cs typeface="Calibri"/>
              </a:rPr>
              <a:t>JAR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843B0C"/>
                </a:solidFill>
                <a:latin typeface="Calibri"/>
                <a:cs typeface="Calibri"/>
              </a:rPr>
              <a:t>It </a:t>
            </a:r>
            <a:r>
              <a:rPr sz="2000" spc="-5" dirty="0">
                <a:solidFill>
                  <a:srgbClr val="843B0C"/>
                </a:solidFill>
                <a:latin typeface="Calibri"/>
                <a:cs typeface="Calibri"/>
              </a:rPr>
              <a:t>can run immediately or on</a:t>
            </a:r>
            <a:r>
              <a:rPr sz="2000" dirty="0">
                <a:solidFill>
                  <a:srgbClr val="843B0C"/>
                </a:solidFill>
                <a:latin typeface="Calibri"/>
                <a:cs typeface="Calibri"/>
              </a:rPr>
              <a:t> schedule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solidFill>
                  <a:srgbClr val="843B0C"/>
                </a:solidFill>
                <a:latin typeface="Calibri"/>
                <a:cs typeface="Calibri"/>
              </a:rPr>
              <a:t>Create </a:t>
            </a:r>
            <a:r>
              <a:rPr sz="2000" spc="-5" dirty="0">
                <a:solidFill>
                  <a:srgbClr val="843B0C"/>
                </a:solidFill>
                <a:latin typeface="Calibri"/>
                <a:cs typeface="Calibri"/>
              </a:rPr>
              <a:t>job </a:t>
            </a:r>
            <a:r>
              <a:rPr sz="2000" spc="-10" dirty="0">
                <a:solidFill>
                  <a:srgbClr val="843B0C"/>
                </a:solidFill>
                <a:latin typeface="Calibri"/>
                <a:cs typeface="Calibri"/>
              </a:rPr>
              <a:t>clusters to </a:t>
            </a:r>
            <a:r>
              <a:rPr sz="2000" dirty="0">
                <a:solidFill>
                  <a:srgbClr val="843B0C"/>
                </a:solidFill>
                <a:latin typeface="Calibri"/>
                <a:cs typeface="Calibri"/>
              </a:rPr>
              <a:t>run</a:t>
            </a:r>
            <a:r>
              <a:rPr sz="2000" spc="25" dirty="0">
                <a:solidFill>
                  <a:srgbClr val="843B0C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43B0C"/>
                </a:solidFill>
                <a:latin typeface="Calibri"/>
                <a:cs typeface="Calibri"/>
              </a:rPr>
              <a:t>jobs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843B0C"/>
                </a:solidFill>
                <a:latin typeface="Calibri"/>
                <a:cs typeface="Calibri"/>
              </a:rPr>
              <a:t>Each </a:t>
            </a:r>
            <a:r>
              <a:rPr sz="2000" spc="-5" dirty="0">
                <a:solidFill>
                  <a:srgbClr val="843B0C"/>
                </a:solidFill>
                <a:latin typeface="Calibri"/>
                <a:cs typeface="Calibri"/>
              </a:rPr>
              <a:t>job can </a:t>
            </a:r>
            <a:r>
              <a:rPr sz="2000" spc="-20" dirty="0">
                <a:solidFill>
                  <a:srgbClr val="843B0C"/>
                </a:solidFill>
                <a:latin typeface="Calibri"/>
                <a:cs typeface="Calibri"/>
              </a:rPr>
              <a:t>have </a:t>
            </a:r>
            <a:r>
              <a:rPr sz="2000" spc="-15" dirty="0">
                <a:solidFill>
                  <a:srgbClr val="843B0C"/>
                </a:solidFill>
                <a:latin typeface="Calibri"/>
                <a:cs typeface="Calibri"/>
              </a:rPr>
              <a:t>different </a:t>
            </a:r>
            <a:r>
              <a:rPr sz="2000" spc="-10" dirty="0">
                <a:solidFill>
                  <a:srgbClr val="843B0C"/>
                </a:solidFill>
                <a:latin typeface="Calibri"/>
                <a:cs typeface="Calibri"/>
              </a:rPr>
              <a:t>cluster</a:t>
            </a:r>
            <a:r>
              <a:rPr sz="2000" spc="70" dirty="0">
                <a:solidFill>
                  <a:srgbClr val="843B0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43B0C"/>
                </a:solidFill>
                <a:latin typeface="Calibri"/>
                <a:cs typeface="Calibri"/>
              </a:rPr>
              <a:t>configuration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843B0C"/>
                </a:solidFill>
                <a:latin typeface="Calibri"/>
                <a:cs typeface="Calibri"/>
              </a:rPr>
              <a:t>Monitor job </a:t>
            </a:r>
            <a:r>
              <a:rPr sz="2000" dirty="0">
                <a:solidFill>
                  <a:srgbClr val="843B0C"/>
                </a:solidFill>
                <a:latin typeface="Calibri"/>
                <a:cs typeface="Calibri"/>
              </a:rPr>
              <a:t>runs and </a:t>
            </a:r>
            <a:r>
              <a:rPr sz="2000" spc="-5" dirty="0">
                <a:solidFill>
                  <a:srgbClr val="843B0C"/>
                </a:solidFill>
                <a:latin typeface="Calibri"/>
                <a:cs typeface="Calibri"/>
              </a:rPr>
              <a:t>setup</a:t>
            </a:r>
            <a:r>
              <a:rPr sz="2000" spc="-45" dirty="0">
                <a:solidFill>
                  <a:srgbClr val="843B0C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43B0C"/>
                </a:solidFill>
                <a:latin typeface="Calibri"/>
                <a:cs typeface="Calibri"/>
              </a:rPr>
              <a:t>alerts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7776" y="2709672"/>
            <a:ext cx="873251" cy="830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1581" y="9140"/>
            <a:ext cx="6848132" cy="6832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4786" y="2253843"/>
            <a:ext cx="4648200" cy="2769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000" spc="-10" dirty="0">
                <a:solidFill>
                  <a:srgbClr val="385622"/>
                </a:solidFill>
                <a:latin typeface="Calibri"/>
                <a:cs typeface="Calibri"/>
              </a:rPr>
              <a:t>Install </a:t>
            </a:r>
            <a:r>
              <a:rPr sz="2000" spc="5" dirty="0">
                <a:solidFill>
                  <a:srgbClr val="385622"/>
                </a:solidFill>
                <a:latin typeface="Calibri"/>
                <a:cs typeface="Calibri"/>
              </a:rPr>
              <a:t>3</a:t>
            </a:r>
            <a:r>
              <a:rPr sz="1950" spc="7" baseline="25641" dirty="0">
                <a:solidFill>
                  <a:srgbClr val="385622"/>
                </a:solidFill>
                <a:latin typeface="Calibri"/>
                <a:cs typeface="Calibri"/>
              </a:rPr>
              <a:t>rd </a:t>
            </a:r>
            <a:r>
              <a:rPr sz="2000" spc="-5" dirty="0">
                <a:solidFill>
                  <a:srgbClr val="385622"/>
                </a:solidFill>
                <a:latin typeface="Calibri"/>
                <a:cs typeface="Calibri"/>
              </a:rPr>
              <a:t>party</a:t>
            </a:r>
            <a:r>
              <a:rPr sz="2000" spc="-17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85622"/>
                </a:solidFill>
                <a:latin typeface="Calibri"/>
                <a:cs typeface="Calibri"/>
              </a:rPr>
              <a:t>libraries</a:t>
            </a:r>
            <a:endParaRPr sz="20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000" spc="-5" dirty="0">
                <a:solidFill>
                  <a:srgbClr val="385622"/>
                </a:solidFill>
                <a:latin typeface="Calibri"/>
                <a:cs typeface="Calibri"/>
              </a:rPr>
              <a:t>Can be </a:t>
            </a:r>
            <a:r>
              <a:rPr sz="2000" dirty="0">
                <a:solidFill>
                  <a:srgbClr val="385622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385622"/>
                </a:solidFill>
                <a:latin typeface="Calibri"/>
                <a:cs typeface="Calibri"/>
              </a:rPr>
              <a:t>any </a:t>
            </a:r>
            <a:r>
              <a:rPr sz="2000" spc="-5" dirty="0">
                <a:solidFill>
                  <a:srgbClr val="385622"/>
                </a:solidFill>
                <a:latin typeface="Calibri"/>
                <a:cs typeface="Calibri"/>
              </a:rPr>
              <a:t>supported</a:t>
            </a:r>
            <a:r>
              <a:rPr sz="2000" spc="-3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85622"/>
                </a:solidFill>
                <a:latin typeface="Calibri"/>
                <a:cs typeface="Calibri"/>
              </a:rPr>
              <a:t>language</a:t>
            </a:r>
            <a:endParaRPr sz="20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000" spc="-5" dirty="0">
                <a:solidFill>
                  <a:srgbClr val="385622"/>
                </a:solidFill>
                <a:latin typeface="Calibri"/>
                <a:cs typeface="Calibri"/>
              </a:rPr>
              <a:t>Import </a:t>
            </a:r>
            <a:r>
              <a:rPr sz="2000" dirty="0">
                <a:solidFill>
                  <a:srgbClr val="385622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385622"/>
                </a:solidFill>
                <a:latin typeface="Calibri"/>
                <a:cs typeface="Calibri"/>
              </a:rPr>
              <a:t>library </a:t>
            </a:r>
            <a:r>
              <a:rPr sz="2000" spc="-15" dirty="0">
                <a:solidFill>
                  <a:srgbClr val="385622"/>
                </a:solidFill>
                <a:latin typeface="Calibri"/>
                <a:cs typeface="Calibri"/>
              </a:rPr>
              <a:t>into </a:t>
            </a:r>
            <a:r>
              <a:rPr sz="2000" spc="-5" dirty="0">
                <a:solidFill>
                  <a:srgbClr val="385622"/>
                </a:solidFill>
                <a:latin typeface="Calibri"/>
                <a:cs typeface="Calibri"/>
              </a:rPr>
              <a:t>notebook </a:t>
            </a:r>
            <a:r>
              <a:rPr sz="2000" spc="-15" dirty="0">
                <a:solidFill>
                  <a:srgbClr val="385622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85622"/>
                </a:solidFill>
                <a:latin typeface="Calibri"/>
                <a:cs typeface="Calibri"/>
              </a:rPr>
              <a:t>work</a:t>
            </a:r>
            <a:endParaRPr sz="20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000" spc="-5" dirty="0">
                <a:solidFill>
                  <a:srgbClr val="385622"/>
                </a:solidFill>
                <a:latin typeface="Calibri"/>
                <a:cs typeface="Calibri"/>
              </a:rPr>
              <a:t>Scoped</a:t>
            </a:r>
            <a:r>
              <a:rPr sz="2000" spc="-2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85622"/>
                </a:solidFill>
                <a:latin typeface="Calibri"/>
                <a:cs typeface="Calibri"/>
              </a:rPr>
              <a:t>at:</a:t>
            </a:r>
            <a:endParaRPr sz="2000">
              <a:latin typeface="Calibri"/>
              <a:cs typeface="Calibri"/>
            </a:endParaRPr>
          </a:p>
          <a:p>
            <a:pPr marL="850900" lvl="1" indent="-3435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50900" algn="l"/>
                <a:tab pos="851535" algn="l"/>
              </a:tabLst>
            </a:pPr>
            <a:r>
              <a:rPr sz="2000" spc="-10" dirty="0">
                <a:solidFill>
                  <a:srgbClr val="385622"/>
                </a:solidFill>
                <a:latin typeface="Calibri"/>
                <a:cs typeface="Calibri"/>
              </a:rPr>
              <a:t>Cluster</a:t>
            </a:r>
            <a:endParaRPr sz="2000">
              <a:latin typeface="Calibri"/>
              <a:cs typeface="Calibri"/>
            </a:endParaRPr>
          </a:p>
          <a:p>
            <a:pPr marL="850900" lvl="1" indent="-3435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50900" algn="l"/>
                <a:tab pos="851535" algn="l"/>
              </a:tabLst>
            </a:pPr>
            <a:r>
              <a:rPr sz="2000" spc="-5" dirty="0">
                <a:solidFill>
                  <a:srgbClr val="385622"/>
                </a:solidFill>
                <a:latin typeface="Calibri"/>
                <a:cs typeface="Calibri"/>
              </a:rPr>
              <a:t>Notebook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04731" y="1726692"/>
            <a:ext cx="1438655" cy="1895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153" y="0"/>
            <a:ext cx="6843560" cy="6855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2886" y="2253843"/>
            <a:ext cx="5067300" cy="3226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Create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databases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tables inside</a:t>
            </a:r>
            <a:r>
              <a:rPr sz="2000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them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30" dirty="0">
                <a:solidFill>
                  <a:srgbClr val="001F5F"/>
                </a:solidFill>
                <a:latin typeface="Calibri"/>
                <a:cs typeface="Calibri"/>
              </a:rPr>
              <a:t>Table:</a:t>
            </a:r>
            <a:endParaRPr sz="20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Collection of structured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812800" marR="5080" lvl="1" indent="-343535">
              <a:lnSpc>
                <a:spcPct val="15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Equivalent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DataFrame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–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perform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same 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operations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table</a:t>
            </a:r>
            <a:endParaRPr sz="20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Created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using files lying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storage</a:t>
            </a:r>
            <a:endParaRPr sz="20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Directly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query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or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write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tables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01100" y="1859279"/>
            <a:ext cx="1615440" cy="1658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92723" y="5088635"/>
            <a:ext cx="6399276" cy="1249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92723" y="3572255"/>
            <a:ext cx="6399276" cy="1249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92723" y="2045207"/>
            <a:ext cx="6399276" cy="1249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2723" y="528827"/>
            <a:ext cx="6399276" cy="1249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1372" y="2322576"/>
            <a:ext cx="2231136" cy="2231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23688" y="429768"/>
            <a:ext cx="1427988" cy="1427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23688" y="1953767"/>
            <a:ext cx="1427988" cy="1427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23688" y="3476244"/>
            <a:ext cx="1427988" cy="14279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23688" y="5000244"/>
            <a:ext cx="1427988" cy="1427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680328" y="825449"/>
            <a:ext cx="297180" cy="668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200" spc="5" dirty="0"/>
              <a:t>1</a:t>
            </a:r>
            <a:endParaRPr sz="4200"/>
          </a:p>
        </p:txBody>
      </p:sp>
      <p:sp>
        <p:nvSpPr>
          <p:cNvPr id="12" name="object 12"/>
          <p:cNvSpPr txBox="1"/>
          <p:nvPr/>
        </p:nvSpPr>
        <p:spPr>
          <a:xfrm>
            <a:off x="5680328" y="2334514"/>
            <a:ext cx="296545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b="1" spc="5" dirty="0">
                <a:solidFill>
                  <a:srgbClr val="121212"/>
                </a:solidFill>
                <a:latin typeface="Calibri"/>
                <a:cs typeface="Calibri"/>
              </a:rPr>
              <a:t>2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71565" y="3860749"/>
            <a:ext cx="297180" cy="668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200" b="1" spc="5" dirty="0">
                <a:solidFill>
                  <a:srgbClr val="121212"/>
                </a:solidFill>
                <a:latin typeface="Calibri"/>
                <a:cs typeface="Calibri"/>
              </a:rPr>
              <a:t>3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71565" y="5378297"/>
            <a:ext cx="297180" cy="668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200" b="1" spc="5" dirty="0">
                <a:solidFill>
                  <a:srgbClr val="121212"/>
                </a:solidFill>
                <a:latin typeface="Calibri"/>
                <a:cs typeface="Calibri"/>
              </a:rPr>
              <a:t>4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16090" y="728218"/>
            <a:ext cx="3783329" cy="629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Fast and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efficient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Supports structured, semi-structured or</a:t>
            </a:r>
            <a:r>
              <a:rPr sz="125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unstructured.</a:t>
            </a:r>
            <a:endParaRPr sz="12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37004" y="1135280"/>
            <a:ext cx="3186684" cy="8383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46148" y="4750308"/>
            <a:ext cx="3185160" cy="11810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00044" y="2403348"/>
            <a:ext cx="1780031" cy="838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09188" y="3706367"/>
            <a:ext cx="1818132" cy="838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16090" y="3781425"/>
            <a:ext cx="2640330" cy="62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Highly scalable</a:t>
            </a:r>
            <a:r>
              <a:rPr sz="17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architecture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250" spc="5" dirty="0">
                <a:solidFill>
                  <a:srgbClr val="FFFFFF"/>
                </a:solidFill>
                <a:latin typeface="Arial"/>
                <a:cs typeface="Arial"/>
              </a:rPr>
              <a:t>Process </a:t>
            </a:r>
            <a:r>
              <a:rPr sz="1250" spc="-5" dirty="0">
                <a:solidFill>
                  <a:srgbClr val="FFFFFF"/>
                </a:solidFill>
                <a:latin typeface="Arial"/>
                <a:cs typeface="Arial"/>
              </a:rPr>
              <a:t>terabytes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of data in</a:t>
            </a:r>
            <a:r>
              <a:rPr sz="125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spc="-5" dirty="0">
                <a:solidFill>
                  <a:srgbClr val="FFFFFF"/>
                </a:solidFill>
                <a:latin typeface="Arial"/>
                <a:cs typeface="Arial"/>
              </a:rPr>
              <a:t>parallel</a:t>
            </a:r>
            <a:endParaRPr sz="12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24853" y="2255012"/>
            <a:ext cx="2122170" cy="62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In-memory</a:t>
            </a:r>
            <a:r>
              <a:rPr sz="17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engine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100 times faster than</a:t>
            </a:r>
            <a:r>
              <a:rPr sz="12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Hadoop</a:t>
            </a:r>
            <a:endParaRPr sz="12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33996" y="5299075"/>
            <a:ext cx="4346575" cy="869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Unifies variety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of use</a:t>
            </a:r>
            <a:r>
              <a:rPr sz="17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ct val="126400"/>
              </a:lnSpc>
              <a:spcBef>
                <a:spcPts val="819"/>
              </a:spcBef>
            </a:pP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Batch processing, streaming ingestion, machine learning and  advanced</a:t>
            </a:r>
            <a:r>
              <a:rPr sz="12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spc="-5" dirty="0">
                <a:solidFill>
                  <a:srgbClr val="FFFFFF"/>
                </a:solidFill>
                <a:latin typeface="Arial"/>
                <a:cs typeface="Arial"/>
              </a:rPr>
              <a:t>analytics</a:t>
            </a:r>
            <a:endParaRPr sz="12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183527"/>
            <a:ext cx="259079" cy="6203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03603" y="2994660"/>
            <a:ext cx="1557528" cy="8122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1372" y="1554480"/>
            <a:ext cx="4462272" cy="1427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1372" y="1554480"/>
            <a:ext cx="4462272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0838" y="1719199"/>
            <a:ext cx="3101975" cy="762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HDFS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50" spc="-5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system to manage the storage of</a:t>
            </a:r>
            <a:r>
              <a:rPr sz="12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1372" y="3125723"/>
            <a:ext cx="4462272" cy="1427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1372" y="3125723"/>
            <a:ext cx="4462272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70838" y="3290442"/>
            <a:ext cx="3220085" cy="762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MapReduce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framework to define </a:t>
            </a:r>
            <a:r>
              <a:rPr sz="1250" spc="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data processing</a:t>
            </a:r>
            <a:r>
              <a:rPr sz="12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task</a:t>
            </a:r>
            <a:endParaRPr sz="12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71372" y="4696967"/>
            <a:ext cx="4462272" cy="1427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372" y="4696967"/>
            <a:ext cx="4462272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70838" y="4861686"/>
            <a:ext cx="3150870" cy="762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b="1" spc="-60" dirty="0">
                <a:solidFill>
                  <a:srgbClr val="FFFFFF"/>
                </a:solidFill>
                <a:latin typeface="Arial"/>
                <a:cs typeface="Arial"/>
              </a:rPr>
              <a:t>YARN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framework to run the data processing</a:t>
            </a:r>
            <a:r>
              <a:rPr sz="12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task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493258" y="827658"/>
            <a:ext cx="11944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Ha</a:t>
            </a:r>
            <a:r>
              <a:rPr dirty="0"/>
              <a:t>doop</a:t>
            </a:r>
          </a:p>
        </p:txBody>
      </p:sp>
      <p:sp>
        <p:nvSpPr>
          <p:cNvPr id="12" name="object 12"/>
          <p:cNvSpPr/>
          <p:nvPr/>
        </p:nvSpPr>
        <p:spPr>
          <a:xfrm>
            <a:off x="5760650" y="0"/>
            <a:ext cx="688917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21160" y="1897320"/>
            <a:ext cx="5164146" cy="3879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12079" y="2456688"/>
            <a:ext cx="1786127" cy="1784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0364" y="2456688"/>
            <a:ext cx="1786127" cy="1784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73795" y="2456688"/>
            <a:ext cx="1784603" cy="1784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30240" y="3009900"/>
            <a:ext cx="740663" cy="740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3128" y="3188207"/>
            <a:ext cx="330708" cy="321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88907" y="3002279"/>
            <a:ext cx="768096" cy="7330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26689" y="836117"/>
            <a:ext cx="572897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>
                <a:solidFill>
                  <a:srgbClr val="FFFFFF"/>
                </a:solidFill>
              </a:rPr>
              <a:t>Co-ordination between </a:t>
            </a:r>
            <a:r>
              <a:rPr spc="5" dirty="0">
                <a:solidFill>
                  <a:srgbClr val="FFFFFF"/>
                </a:solidFill>
              </a:rPr>
              <a:t>Hadoop</a:t>
            </a:r>
            <a:r>
              <a:rPr spc="2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Blocks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95982" y="4593716"/>
            <a:ext cx="2295525" cy="869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7850">
              <a:lnSpc>
                <a:spcPct val="100000"/>
              </a:lnSpc>
              <a:spcBef>
                <a:spcPts val="90"/>
              </a:spcBef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1.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7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endParaRPr sz="1700">
              <a:latin typeface="Arial"/>
              <a:cs typeface="Arial"/>
            </a:endParaRPr>
          </a:p>
          <a:p>
            <a:pPr marL="97790">
              <a:lnSpc>
                <a:spcPct val="100000"/>
              </a:lnSpc>
              <a:spcBef>
                <a:spcPts val="1215"/>
              </a:spcBef>
            </a:pP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1250" spc="-5" dirty="0">
                <a:solidFill>
                  <a:srgbClr val="FFFFFF"/>
                </a:solidFill>
                <a:latin typeface="Arial"/>
                <a:cs typeface="Arial"/>
              </a:rPr>
              <a:t>defines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map and</a:t>
            </a:r>
            <a:r>
              <a:rPr sz="12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reduce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tasks using the MapReduce</a:t>
            </a:r>
            <a:r>
              <a:rPr sz="12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9890" y="4593716"/>
            <a:ext cx="2279650" cy="1110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9120">
              <a:lnSpc>
                <a:spcPct val="100000"/>
              </a:lnSpc>
              <a:spcBef>
                <a:spcPts val="90"/>
              </a:spcBef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endParaRPr sz="1700">
              <a:latin typeface="Arial"/>
              <a:cs typeface="Arial"/>
            </a:endParaRPr>
          </a:p>
          <a:p>
            <a:pPr marL="12700" marR="5080" indent="-1270" algn="ctr">
              <a:lnSpc>
                <a:spcPct val="126499"/>
              </a:lnSpc>
              <a:spcBef>
                <a:spcPts val="819"/>
              </a:spcBef>
            </a:pPr>
            <a:r>
              <a:rPr sz="1250" spc="-25" dirty="0">
                <a:solidFill>
                  <a:srgbClr val="FFFFFF"/>
                </a:solidFill>
                <a:latin typeface="Arial"/>
                <a:cs typeface="Arial"/>
              </a:rPr>
              <a:t>YARN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takes care of resource  allocation and figures out</a:t>
            </a:r>
            <a:r>
              <a:rPr sz="12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where  and how to runt he</a:t>
            </a:r>
            <a:r>
              <a:rPr sz="12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job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30082" y="4593716"/>
            <a:ext cx="2292985" cy="629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90"/>
              </a:spcBef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3.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250" spc="-25" dirty="0">
                <a:solidFill>
                  <a:srgbClr val="FFFFFF"/>
                </a:solidFill>
                <a:latin typeface="Arial"/>
                <a:cs typeface="Arial"/>
              </a:rPr>
              <a:t>YARN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stores the result in</a:t>
            </a:r>
            <a:r>
              <a:rPr sz="125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FFFFFF"/>
                </a:solidFill>
                <a:latin typeface="Arial"/>
                <a:cs typeface="Arial"/>
              </a:rPr>
              <a:t>HDFS</a:t>
            </a:r>
            <a:endParaRPr sz="12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59040" y="3188207"/>
            <a:ext cx="330707" cy="321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56147" y="0"/>
            <a:ext cx="693420" cy="242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57616" y="3011423"/>
            <a:ext cx="1552955" cy="739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81244" y="2976372"/>
            <a:ext cx="1438655" cy="7741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69235" y="2906267"/>
            <a:ext cx="1536191" cy="9479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1848" y="2109216"/>
            <a:ext cx="8356600" cy="4330065"/>
          </a:xfrm>
          <a:custGeom>
            <a:avLst/>
            <a:gdLst/>
            <a:ahLst/>
            <a:cxnLst/>
            <a:rect l="l" t="t" r="r" b="b"/>
            <a:pathLst>
              <a:path w="8356600" h="4330065">
                <a:moveTo>
                  <a:pt x="0" y="4329684"/>
                </a:moveTo>
                <a:lnTo>
                  <a:pt x="8356092" y="4329684"/>
                </a:lnTo>
                <a:lnTo>
                  <a:pt x="8356092" y="0"/>
                </a:lnTo>
                <a:lnTo>
                  <a:pt x="0" y="0"/>
                </a:lnTo>
                <a:lnTo>
                  <a:pt x="0" y="4329684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96439" y="4747259"/>
            <a:ext cx="8083296" cy="1572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6439" y="4747259"/>
            <a:ext cx="8083550" cy="1572895"/>
          </a:xfrm>
          <a:custGeom>
            <a:avLst/>
            <a:gdLst/>
            <a:ahLst/>
            <a:cxnLst/>
            <a:rect l="l" t="t" r="r" b="b"/>
            <a:pathLst>
              <a:path w="8083550" h="1572895">
                <a:moveTo>
                  <a:pt x="0" y="1572767"/>
                </a:moveTo>
                <a:lnTo>
                  <a:pt x="8083296" y="1572767"/>
                </a:lnTo>
                <a:lnTo>
                  <a:pt x="8083296" y="0"/>
                </a:lnTo>
                <a:lnTo>
                  <a:pt x="0" y="0"/>
                </a:lnTo>
                <a:lnTo>
                  <a:pt x="0" y="1572767"/>
                </a:lnTo>
                <a:close/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3511" y="5224271"/>
            <a:ext cx="2371725" cy="688975"/>
          </a:xfrm>
          <a:custGeom>
            <a:avLst/>
            <a:gdLst/>
            <a:ahLst/>
            <a:cxnLst/>
            <a:rect l="l" t="t" r="r" b="b"/>
            <a:pathLst>
              <a:path w="2371725" h="688975">
                <a:moveTo>
                  <a:pt x="0" y="688847"/>
                </a:moveTo>
                <a:lnTo>
                  <a:pt x="2371343" y="688847"/>
                </a:lnTo>
                <a:lnTo>
                  <a:pt x="2371343" y="0"/>
                </a:lnTo>
                <a:lnTo>
                  <a:pt x="0" y="0"/>
                </a:lnTo>
                <a:lnTo>
                  <a:pt x="0" y="68884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90715" y="5224271"/>
            <a:ext cx="2371725" cy="688975"/>
          </a:xfrm>
          <a:custGeom>
            <a:avLst/>
            <a:gdLst/>
            <a:ahLst/>
            <a:cxnLst/>
            <a:rect l="l" t="t" r="r" b="b"/>
            <a:pathLst>
              <a:path w="2371725" h="688975">
                <a:moveTo>
                  <a:pt x="0" y="688847"/>
                </a:moveTo>
                <a:lnTo>
                  <a:pt x="2371343" y="688847"/>
                </a:lnTo>
                <a:lnTo>
                  <a:pt x="2371343" y="0"/>
                </a:lnTo>
                <a:lnTo>
                  <a:pt x="0" y="0"/>
                </a:lnTo>
                <a:lnTo>
                  <a:pt x="0" y="68884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47161" y="5217921"/>
          <a:ext cx="5908040" cy="688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1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1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84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YARN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304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HDFS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304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996439" y="3724655"/>
            <a:ext cx="8083296" cy="903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96439" y="3724655"/>
            <a:ext cx="8083550" cy="904240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01011" y="2545079"/>
            <a:ext cx="1905000" cy="867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01011" y="2545079"/>
            <a:ext cx="1905000" cy="86741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48895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49267" y="2545079"/>
            <a:ext cx="1906524" cy="8671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49267" y="2545079"/>
            <a:ext cx="1906905" cy="86741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23622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Steaming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99047" y="2511551"/>
            <a:ext cx="1906524" cy="8671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99047" y="2511551"/>
            <a:ext cx="1906905" cy="86741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MLlib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144256" y="2511551"/>
            <a:ext cx="1905000" cy="8671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144256" y="2511551"/>
            <a:ext cx="1905000" cy="86741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60896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GraphX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26535" y="342900"/>
            <a:ext cx="2039112" cy="10622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701665" y="732866"/>
            <a:ext cx="222059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0" spc="-30" dirty="0">
                <a:solidFill>
                  <a:srgbClr val="000000"/>
                </a:solidFill>
                <a:latin typeface="Calibri Light"/>
                <a:cs typeface="Calibri Light"/>
              </a:rPr>
              <a:t>Ecosystem</a:t>
            </a:r>
            <a:endParaRPr sz="41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6511" y="1863851"/>
            <a:ext cx="1677923" cy="3355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59379" y="2068067"/>
            <a:ext cx="2935223" cy="29367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32470" y="1757989"/>
            <a:ext cx="586936" cy="586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48845" y="2839085"/>
            <a:ext cx="722071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31689" y="4692396"/>
            <a:ext cx="586866" cy="5868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40196" y="2346960"/>
            <a:ext cx="838200" cy="839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62776" y="2556510"/>
            <a:ext cx="19558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81244" y="1239011"/>
            <a:ext cx="838200" cy="838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01665" y="1457401"/>
            <a:ext cx="19558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40196" y="3771900"/>
            <a:ext cx="838200" cy="839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68617" y="3990213"/>
            <a:ext cx="19558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76671" y="4920996"/>
            <a:ext cx="839724" cy="839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03570" y="5134102"/>
            <a:ext cx="19558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48833" y="3808241"/>
            <a:ext cx="722072" cy="3809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36766" y="1290066"/>
            <a:ext cx="1523365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b="1" spc="-10" dirty="0">
                <a:solidFill>
                  <a:srgbClr val="121212"/>
                </a:solidFill>
                <a:latin typeface="Arial"/>
                <a:cs typeface="Arial"/>
              </a:rPr>
              <a:t>Native</a:t>
            </a:r>
            <a:r>
              <a:rPr sz="1700" b="1" spc="-7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121212"/>
                </a:solidFill>
                <a:latin typeface="Arial"/>
                <a:cs typeface="Arial"/>
              </a:rPr>
              <a:t>support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86573" y="2376043"/>
            <a:ext cx="2044700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030"/>
              </a:lnSpc>
              <a:spcBef>
                <a:spcPts val="90"/>
              </a:spcBef>
            </a:pPr>
            <a:r>
              <a:rPr sz="1700" b="1" spc="-10" dirty="0">
                <a:solidFill>
                  <a:srgbClr val="121212"/>
                </a:solidFill>
                <a:latin typeface="Arial"/>
                <a:cs typeface="Arial"/>
              </a:rPr>
              <a:t>Real-time </a:t>
            </a:r>
            <a:r>
              <a:rPr sz="1700" b="1" spc="-5" dirty="0">
                <a:solidFill>
                  <a:srgbClr val="121212"/>
                </a:solidFill>
                <a:latin typeface="Arial"/>
                <a:cs typeface="Arial"/>
              </a:rPr>
              <a:t>as </a:t>
            </a:r>
            <a:r>
              <a:rPr sz="1700" b="1" dirty="0">
                <a:solidFill>
                  <a:srgbClr val="121212"/>
                </a:solidFill>
                <a:latin typeface="Arial"/>
                <a:cs typeface="Arial"/>
              </a:rPr>
              <a:t>well</a:t>
            </a:r>
            <a:r>
              <a:rPr sz="1700" b="1" spc="-16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121212"/>
                </a:solidFill>
                <a:latin typeface="Arial"/>
                <a:cs typeface="Arial"/>
              </a:rPr>
              <a:t>as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030"/>
              </a:lnSpc>
            </a:pPr>
            <a:r>
              <a:rPr sz="1700" b="1" spc="-10" dirty="0">
                <a:solidFill>
                  <a:srgbClr val="121212"/>
                </a:solidFill>
                <a:latin typeface="Arial"/>
                <a:cs typeface="Arial"/>
              </a:rPr>
              <a:t>batch</a:t>
            </a:r>
            <a:r>
              <a:rPr sz="1700" b="1" spc="-5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121212"/>
                </a:solidFill>
                <a:latin typeface="Arial"/>
                <a:cs typeface="Arial"/>
              </a:rPr>
              <a:t>processing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95464" y="3804284"/>
            <a:ext cx="1727835" cy="5397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175"/>
              </a:spcBef>
            </a:pPr>
            <a:r>
              <a:rPr sz="1700" b="1" spc="-10" dirty="0">
                <a:solidFill>
                  <a:srgbClr val="121212"/>
                </a:solidFill>
                <a:latin typeface="Arial"/>
                <a:cs typeface="Arial"/>
              </a:rPr>
              <a:t>Interactive</a:t>
            </a:r>
            <a:r>
              <a:rPr sz="1700" b="1" spc="-8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121212"/>
                </a:solidFill>
                <a:latin typeface="Arial"/>
                <a:cs typeface="Arial"/>
              </a:rPr>
              <a:t>REPL  </a:t>
            </a:r>
            <a:r>
              <a:rPr sz="1700" b="1" spc="-10" dirty="0">
                <a:solidFill>
                  <a:srgbClr val="121212"/>
                </a:solidFill>
                <a:latin typeface="Arial"/>
                <a:cs typeface="Arial"/>
              </a:rPr>
              <a:t>environment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08140" y="5018658"/>
            <a:ext cx="2047239" cy="5397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175"/>
              </a:spcBef>
            </a:pPr>
            <a:r>
              <a:rPr sz="1700" b="1" spc="-10" dirty="0">
                <a:solidFill>
                  <a:srgbClr val="121212"/>
                </a:solidFill>
                <a:latin typeface="Arial"/>
                <a:cs typeface="Arial"/>
              </a:rPr>
              <a:t>Support </a:t>
            </a:r>
            <a:r>
              <a:rPr sz="1700" b="1" spc="-5" dirty="0">
                <a:solidFill>
                  <a:srgbClr val="121212"/>
                </a:solidFill>
                <a:latin typeface="Arial"/>
                <a:cs typeface="Arial"/>
              </a:rPr>
              <a:t>for</a:t>
            </a:r>
            <a:r>
              <a:rPr sz="1700" b="1" spc="-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121212"/>
                </a:solidFill>
                <a:latin typeface="Arial"/>
                <a:cs typeface="Arial"/>
              </a:rPr>
              <a:t>Phthon,  </a:t>
            </a:r>
            <a:r>
              <a:rPr sz="1700" b="1" spc="-15" dirty="0">
                <a:solidFill>
                  <a:srgbClr val="121212"/>
                </a:solidFill>
                <a:latin typeface="Arial"/>
                <a:cs typeface="Arial"/>
              </a:rPr>
              <a:t>Java, </a:t>
            </a:r>
            <a:r>
              <a:rPr sz="1700" b="1" spc="-10" dirty="0">
                <a:solidFill>
                  <a:srgbClr val="121212"/>
                </a:solidFill>
                <a:latin typeface="Arial"/>
                <a:cs typeface="Arial"/>
              </a:rPr>
              <a:t>Scala and</a:t>
            </a:r>
            <a:r>
              <a:rPr sz="1700" b="1" spc="-6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121212"/>
                </a:solidFill>
                <a:latin typeface="Arial"/>
                <a:cs typeface="Arial"/>
              </a:rPr>
              <a:t>R</a:t>
            </a:r>
            <a:endParaRPr sz="17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60650" y="0"/>
            <a:ext cx="688917" cy="2423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95471" y="3043427"/>
            <a:ext cx="1557527" cy="8122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1351</Words>
  <Application>Microsoft Office PowerPoint</Application>
  <PresentationFormat>Widescreen</PresentationFormat>
  <Paragraphs>294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Times New Roman</vt:lpstr>
      <vt:lpstr>Office Theme</vt:lpstr>
      <vt:lpstr>Spark Basics</vt:lpstr>
      <vt:lpstr>Why Map reduce introduced</vt:lpstr>
      <vt:lpstr>Challenges with Map Reduce</vt:lpstr>
      <vt:lpstr>Apache Spark Big Data Tool</vt:lpstr>
      <vt:lpstr>1</vt:lpstr>
      <vt:lpstr>Hadoop</vt:lpstr>
      <vt:lpstr>Co-ordination between Hadoop Blocks</vt:lpstr>
      <vt:lpstr>Ecosystem</vt:lpstr>
      <vt:lpstr>PowerPoint Presentation</vt:lpstr>
      <vt:lpstr>RDDs: Basic Building Blocks of Spark</vt:lpstr>
      <vt:lpstr>RDDs: Basic Building Blocks of Spark</vt:lpstr>
      <vt:lpstr>01</vt:lpstr>
      <vt:lpstr>Partitioned</vt:lpstr>
      <vt:lpstr>PowerPoint Presentation</vt:lpstr>
      <vt:lpstr>RDD: Immutable</vt:lpstr>
      <vt:lpstr>RDD: Lazy Evaluation</vt:lpstr>
      <vt:lpstr>Spark keeps a record of the series  of transformations requested by  the user.</vt:lpstr>
      <vt:lpstr>Transformation: Transform the RDD to create another RDD</vt:lpstr>
      <vt:lpstr>Spark keeps a record of the series of  transformations requested by the user</vt:lpstr>
      <vt:lpstr>PowerPoint Presentation</vt:lpstr>
      <vt:lpstr>DataFrame: Data in Rows and Columns</vt:lpstr>
      <vt:lpstr>PowerPoint Presentation</vt:lpstr>
      <vt:lpstr>RDDs to Dataset</vt:lpstr>
      <vt:lpstr>Datasets to DataFrames</vt:lpstr>
      <vt:lpstr>Starting Spark 2.0 APIs for Datasets and DataFrames heave merged</vt:lpstr>
      <vt:lpstr>Datasets to DataFrames</vt:lpstr>
      <vt:lpstr>What makes Apache Spark difficult to use?</vt:lpstr>
      <vt:lpstr>PowerPoint Presentation</vt:lpstr>
      <vt:lpstr>PowerPoint Presentation</vt:lpstr>
      <vt:lpstr>1</vt:lpstr>
      <vt:lpstr>PowerPoint Presentation</vt:lpstr>
      <vt:lpstr>Managed 1st Party Azure Service</vt:lpstr>
      <vt:lpstr>Azure Databricks Architecture</vt:lpstr>
      <vt:lpstr>Cluster Types</vt:lpstr>
      <vt:lpstr>Cluster Types</vt:lpstr>
      <vt:lpstr>Cluster Types</vt:lpstr>
      <vt:lpstr>Cluster There are two types of nodes</vt:lpstr>
      <vt:lpstr>Workspace</vt:lpstr>
      <vt:lpstr>Notebooks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Eshant Garg, UNKNOWN</dc:creator>
  <cp:lastModifiedBy>imran immu</cp:lastModifiedBy>
  <cp:revision>2</cp:revision>
  <dcterms:created xsi:type="dcterms:W3CDTF">2022-01-24T14:01:00Z</dcterms:created>
  <dcterms:modified xsi:type="dcterms:W3CDTF">2022-01-25T07:40:31Z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2022-01-24T00:00:00Z</vt:filetime>
  </property>
</Properties>
</file>