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D0B59-6833-4898-9462-8783AD6434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0AA992C-1202-4160-B3FB-42B9B15A104B}">
      <dgm:prSet custT="1"/>
      <dgm:spPr/>
      <dgm:t>
        <a:bodyPr/>
        <a:lstStyle/>
        <a:p>
          <a:r>
            <a:rPr lang="en-US" sz="1400" b="0" i="0" dirty="0"/>
            <a:t>Establishing connection to MySQL database using predefined credentials</a:t>
          </a:r>
          <a:endParaRPr lang="en-US" sz="1400" dirty="0"/>
        </a:p>
      </dgm:t>
    </dgm:pt>
    <dgm:pt modelId="{85636BA8-F4F3-4559-BF14-C75EBB9C69C6}" type="parTrans" cxnId="{00E303F1-2C4B-4913-8C88-3D8B3780EEFD}">
      <dgm:prSet/>
      <dgm:spPr/>
      <dgm:t>
        <a:bodyPr/>
        <a:lstStyle/>
        <a:p>
          <a:endParaRPr lang="en-US" sz="1800"/>
        </a:p>
      </dgm:t>
    </dgm:pt>
    <dgm:pt modelId="{EF910314-6DA8-45A2-939C-90ACF8A330AF}" type="sibTrans" cxnId="{00E303F1-2C4B-4913-8C88-3D8B3780EEFD}">
      <dgm:prSet/>
      <dgm:spPr/>
      <dgm:t>
        <a:bodyPr/>
        <a:lstStyle/>
        <a:p>
          <a:endParaRPr lang="en-US" sz="1800"/>
        </a:p>
      </dgm:t>
    </dgm:pt>
    <dgm:pt modelId="{CBFEC7E3-5430-4610-B2F7-87F8DC2E06FC}">
      <dgm:prSet custT="1"/>
      <dgm:spPr/>
      <dgm:t>
        <a:bodyPr/>
        <a:lstStyle/>
        <a:p>
          <a:r>
            <a:rPr lang="en-US" sz="1400" b="0" i="0"/>
            <a:t>Reading data from 'modified_data.csv' file and storing it in a list</a:t>
          </a:r>
          <a:endParaRPr lang="en-US" sz="1400"/>
        </a:p>
      </dgm:t>
    </dgm:pt>
    <dgm:pt modelId="{005D3CEC-23D3-4E63-873C-CE1AAE29C12F}" type="parTrans" cxnId="{020C2527-B188-4E2A-A6A2-39004432214E}">
      <dgm:prSet/>
      <dgm:spPr/>
      <dgm:t>
        <a:bodyPr/>
        <a:lstStyle/>
        <a:p>
          <a:endParaRPr lang="en-US" sz="1800"/>
        </a:p>
      </dgm:t>
    </dgm:pt>
    <dgm:pt modelId="{96B9436F-3CE2-43B1-BBE7-22EE2D7C484B}" type="sibTrans" cxnId="{020C2527-B188-4E2A-A6A2-39004432214E}">
      <dgm:prSet/>
      <dgm:spPr/>
      <dgm:t>
        <a:bodyPr/>
        <a:lstStyle/>
        <a:p>
          <a:endParaRPr lang="en-US" sz="1800"/>
        </a:p>
      </dgm:t>
    </dgm:pt>
    <dgm:pt modelId="{8B01F0D5-5EEA-4768-916D-9EFF028B9E95}">
      <dgm:prSet custT="1"/>
      <dgm:spPr/>
      <dgm:t>
        <a:bodyPr/>
        <a:lstStyle/>
        <a:p>
          <a:r>
            <a:rPr lang="en-US" sz="1400" b="0" i="0"/>
            <a:t>Creating 'covid_info' table and inserting CSV data into MySQL database using SQL queries</a:t>
          </a:r>
          <a:endParaRPr lang="en-US" sz="1400"/>
        </a:p>
      </dgm:t>
    </dgm:pt>
    <dgm:pt modelId="{BA9470C5-2164-48B4-822D-F4B9C5DA8418}" type="parTrans" cxnId="{1948AA62-AB1F-427C-BC24-EE9A88A6E8B9}">
      <dgm:prSet/>
      <dgm:spPr/>
      <dgm:t>
        <a:bodyPr/>
        <a:lstStyle/>
        <a:p>
          <a:endParaRPr lang="en-US" sz="1800"/>
        </a:p>
      </dgm:t>
    </dgm:pt>
    <dgm:pt modelId="{446E313C-A4F4-4337-BECD-39D0E39B84FF}" type="sibTrans" cxnId="{1948AA62-AB1F-427C-BC24-EE9A88A6E8B9}">
      <dgm:prSet/>
      <dgm:spPr/>
      <dgm:t>
        <a:bodyPr/>
        <a:lstStyle/>
        <a:p>
          <a:endParaRPr lang="en-US" sz="1800"/>
        </a:p>
      </dgm:t>
    </dgm:pt>
    <dgm:pt modelId="{954D6029-4616-4DC7-84ED-4FF2B794EE06}" type="pres">
      <dgm:prSet presAssocID="{BCAD0B59-6833-4898-9462-8783AD643458}" presName="root" presStyleCnt="0">
        <dgm:presLayoutVars>
          <dgm:dir/>
          <dgm:resizeHandles val="exact"/>
        </dgm:presLayoutVars>
      </dgm:prSet>
      <dgm:spPr/>
    </dgm:pt>
    <dgm:pt modelId="{68D2BB7D-D358-4223-A24A-48A62C43380B}" type="pres">
      <dgm:prSet presAssocID="{A0AA992C-1202-4160-B3FB-42B9B15A104B}" presName="compNode" presStyleCnt="0"/>
      <dgm:spPr/>
    </dgm:pt>
    <dgm:pt modelId="{73510E8D-CEDC-4254-9357-051BD8D530C5}" type="pres">
      <dgm:prSet presAssocID="{A0AA992C-1202-4160-B3FB-42B9B15A10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8BBF0B-5735-4C04-B79A-D2AD761D8554}" type="pres">
      <dgm:prSet presAssocID="{A0AA992C-1202-4160-B3FB-42B9B15A104B}" presName="spaceRect" presStyleCnt="0"/>
      <dgm:spPr/>
    </dgm:pt>
    <dgm:pt modelId="{2DEB8A3B-FD74-46A6-875C-135B7B7C24CC}" type="pres">
      <dgm:prSet presAssocID="{A0AA992C-1202-4160-B3FB-42B9B15A104B}" presName="textRect" presStyleLbl="revTx" presStyleIdx="0" presStyleCnt="3">
        <dgm:presLayoutVars>
          <dgm:chMax val="1"/>
          <dgm:chPref val="1"/>
        </dgm:presLayoutVars>
      </dgm:prSet>
      <dgm:spPr/>
    </dgm:pt>
    <dgm:pt modelId="{EA1C09A1-5F1D-4C7D-9F99-97CCFF34D045}" type="pres">
      <dgm:prSet presAssocID="{EF910314-6DA8-45A2-939C-90ACF8A330AF}" presName="sibTrans" presStyleCnt="0"/>
      <dgm:spPr/>
    </dgm:pt>
    <dgm:pt modelId="{D56B467E-A416-4061-A6C4-FB575B741EB0}" type="pres">
      <dgm:prSet presAssocID="{CBFEC7E3-5430-4610-B2F7-87F8DC2E06FC}" presName="compNode" presStyleCnt="0"/>
      <dgm:spPr/>
    </dgm:pt>
    <dgm:pt modelId="{370BAFA2-178E-4D3B-BE2D-2CB7BB701A08}" type="pres">
      <dgm:prSet presAssocID="{CBFEC7E3-5430-4610-B2F7-87F8DC2E0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4E53383-C811-41C6-B906-22534CB49A6D}" type="pres">
      <dgm:prSet presAssocID="{CBFEC7E3-5430-4610-B2F7-87F8DC2E06FC}" presName="spaceRect" presStyleCnt="0"/>
      <dgm:spPr/>
    </dgm:pt>
    <dgm:pt modelId="{E743BC5E-D1D1-4B18-A404-F8025296EE94}" type="pres">
      <dgm:prSet presAssocID="{CBFEC7E3-5430-4610-B2F7-87F8DC2E06FC}" presName="textRect" presStyleLbl="revTx" presStyleIdx="1" presStyleCnt="3">
        <dgm:presLayoutVars>
          <dgm:chMax val="1"/>
          <dgm:chPref val="1"/>
        </dgm:presLayoutVars>
      </dgm:prSet>
      <dgm:spPr/>
    </dgm:pt>
    <dgm:pt modelId="{4FFDD43D-0AF8-4AEA-92BD-E65CFF4055E2}" type="pres">
      <dgm:prSet presAssocID="{96B9436F-3CE2-43B1-BBE7-22EE2D7C484B}" presName="sibTrans" presStyleCnt="0"/>
      <dgm:spPr/>
    </dgm:pt>
    <dgm:pt modelId="{769131B9-3865-4987-8D4B-4E1815793AD7}" type="pres">
      <dgm:prSet presAssocID="{8B01F0D5-5EEA-4768-916D-9EFF028B9E95}" presName="compNode" presStyleCnt="0"/>
      <dgm:spPr/>
    </dgm:pt>
    <dgm:pt modelId="{54B14A03-982D-4C02-B773-DDDC75DFFFA6}" type="pres">
      <dgm:prSet presAssocID="{8B01F0D5-5EEA-4768-916D-9EFF028B9E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AC3BAB5-E665-4207-A608-FDB5AB769C36}" type="pres">
      <dgm:prSet presAssocID="{8B01F0D5-5EEA-4768-916D-9EFF028B9E95}" presName="spaceRect" presStyleCnt="0"/>
      <dgm:spPr/>
    </dgm:pt>
    <dgm:pt modelId="{6C92809E-78B1-47BC-9F0C-3430C074BEBE}" type="pres">
      <dgm:prSet presAssocID="{8B01F0D5-5EEA-4768-916D-9EFF028B9E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0C2527-B188-4E2A-A6A2-39004432214E}" srcId="{BCAD0B59-6833-4898-9462-8783AD643458}" destId="{CBFEC7E3-5430-4610-B2F7-87F8DC2E06FC}" srcOrd="1" destOrd="0" parTransId="{005D3CEC-23D3-4E63-873C-CE1AAE29C12F}" sibTransId="{96B9436F-3CE2-43B1-BBE7-22EE2D7C484B}"/>
    <dgm:cxn modelId="{0E76A431-D4E8-4BB4-9EE1-6FCEFF98B241}" type="presOf" srcId="{BCAD0B59-6833-4898-9462-8783AD643458}" destId="{954D6029-4616-4DC7-84ED-4FF2B794EE06}" srcOrd="0" destOrd="0" presId="urn:microsoft.com/office/officeart/2018/2/layout/IconLabelList"/>
    <dgm:cxn modelId="{95364341-1209-4DC9-9401-E7BDB0B13F2D}" type="presOf" srcId="{8B01F0D5-5EEA-4768-916D-9EFF028B9E95}" destId="{6C92809E-78B1-47BC-9F0C-3430C074BEBE}" srcOrd="0" destOrd="0" presId="urn:microsoft.com/office/officeart/2018/2/layout/IconLabelList"/>
    <dgm:cxn modelId="{1948AA62-AB1F-427C-BC24-EE9A88A6E8B9}" srcId="{BCAD0B59-6833-4898-9462-8783AD643458}" destId="{8B01F0D5-5EEA-4768-916D-9EFF028B9E95}" srcOrd="2" destOrd="0" parTransId="{BA9470C5-2164-48B4-822D-F4B9C5DA8418}" sibTransId="{446E313C-A4F4-4337-BECD-39D0E39B84FF}"/>
    <dgm:cxn modelId="{AD03198D-FB5B-4F63-B115-38CFB1280B8D}" type="presOf" srcId="{A0AA992C-1202-4160-B3FB-42B9B15A104B}" destId="{2DEB8A3B-FD74-46A6-875C-135B7B7C24CC}" srcOrd="0" destOrd="0" presId="urn:microsoft.com/office/officeart/2018/2/layout/IconLabelList"/>
    <dgm:cxn modelId="{875B05D3-B006-449B-90EB-7880400882A1}" type="presOf" srcId="{CBFEC7E3-5430-4610-B2F7-87F8DC2E06FC}" destId="{E743BC5E-D1D1-4B18-A404-F8025296EE94}" srcOrd="0" destOrd="0" presId="urn:microsoft.com/office/officeart/2018/2/layout/IconLabelList"/>
    <dgm:cxn modelId="{00E303F1-2C4B-4913-8C88-3D8B3780EEFD}" srcId="{BCAD0B59-6833-4898-9462-8783AD643458}" destId="{A0AA992C-1202-4160-B3FB-42B9B15A104B}" srcOrd="0" destOrd="0" parTransId="{85636BA8-F4F3-4559-BF14-C75EBB9C69C6}" sibTransId="{EF910314-6DA8-45A2-939C-90ACF8A330AF}"/>
    <dgm:cxn modelId="{99BC6495-9EF9-421E-8DA3-B3C16AE6A67F}" type="presParOf" srcId="{954D6029-4616-4DC7-84ED-4FF2B794EE06}" destId="{68D2BB7D-D358-4223-A24A-48A62C43380B}" srcOrd="0" destOrd="0" presId="urn:microsoft.com/office/officeart/2018/2/layout/IconLabelList"/>
    <dgm:cxn modelId="{C2801DDE-95E1-413E-9601-00EA0E9BF9BA}" type="presParOf" srcId="{68D2BB7D-D358-4223-A24A-48A62C43380B}" destId="{73510E8D-CEDC-4254-9357-051BD8D530C5}" srcOrd="0" destOrd="0" presId="urn:microsoft.com/office/officeart/2018/2/layout/IconLabelList"/>
    <dgm:cxn modelId="{90CFA6C2-A9F8-4D6C-AC11-D8C07A98CC8B}" type="presParOf" srcId="{68D2BB7D-D358-4223-A24A-48A62C43380B}" destId="{448BBF0B-5735-4C04-B79A-D2AD761D8554}" srcOrd="1" destOrd="0" presId="urn:microsoft.com/office/officeart/2018/2/layout/IconLabelList"/>
    <dgm:cxn modelId="{B5736574-6461-4587-B486-19C8A69A9EA5}" type="presParOf" srcId="{68D2BB7D-D358-4223-A24A-48A62C43380B}" destId="{2DEB8A3B-FD74-46A6-875C-135B7B7C24CC}" srcOrd="2" destOrd="0" presId="urn:microsoft.com/office/officeart/2018/2/layout/IconLabelList"/>
    <dgm:cxn modelId="{33453BE9-E073-46F0-81A7-72213956D7E2}" type="presParOf" srcId="{954D6029-4616-4DC7-84ED-4FF2B794EE06}" destId="{EA1C09A1-5F1D-4C7D-9F99-97CCFF34D045}" srcOrd="1" destOrd="0" presId="urn:microsoft.com/office/officeart/2018/2/layout/IconLabelList"/>
    <dgm:cxn modelId="{0714434B-9910-48A8-886B-489DE415AA58}" type="presParOf" srcId="{954D6029-4616-4DC7-84ED-4FF2B794EE06}" destId="{D56B467E-A416-4061-A6C4-FB575B741EB0}" srcOrd="2" destOrd="0" presId="urn:microsoft.com/office/officeart/2018/2/layout/IconLabelList"/>
    <dgm:cxn modelId="{0D7A94A2-7EAA-4A38-B44F-5E2127740068}" type="presParOf" srcId="{D56B467E-A416-4061-A6C4-FB575B741EB0}" destId="{370BAFA2-178E-4D3B-BE2D-2CB7BB701A08}" srcOrd="0" destOrd="0" presId="urn:microsoft.com/office/officeart/2018/2/layout/IconLabelList"/>
    <dgm:cxn modelId="{590C95C4-5687-4995-B4EB-ECA88D8DF10A}" type="presParOf" srcId="{D56B467E-A416-4061-A6C4-FB575B741EB0}" destId="{14E53383-C811-41C6-B906-22534CB49A6D}" srcOrd="1" destOrd="0" presId="urn:microsoft.com/office/officeart/2018/2/layout/IconLabelList"/>
    <dgm:cxn modelId="{4212C3AE-702F-44B3-9415-59438179CA4B}" type="presParOf" srcId="{D56B467E-A416-4061-A6C4-FB575B741EB0}" destId="{E743BC5E-D1D1-4B18-A404-F8025296EE94}" srcOrd="2" destOrd="0" presId="urn:microsoft.com/office/officeart/2018/2/layout/IconLabelList"/>
    <dgm:cxn modelId="{C62BB4FF-AFF1-4BAF-8D3A-19B10F131E68}" type="presParOf" srcId="{954D6029-4616-4DC7-84ED-4FF2B794EE06}" destId="{4FFDD43D-0AF8-4AEA-92BD-E65CFF4055E2}" srcOrd="3" destOrd="0" presId="urn:microsoft.com/office/officeart/2018/2/layout/IconLabelList"/>
    <dgm:cxn modelId="{D38A44C0-A077-433D-B1BD-7EBE656B7DCD}" type="presParOf" srcId="{954D6029-4616-4DC7-84ED-4FF2B794EE06}" destId="{769131B9-3865-4987-8D4B-4E1815793AD7}" srcOrd="4" destOrd="0" presId="urn:microsoft.com/office/officeart/2018/2/layout/IconLabelList"/>
    <dgm:cxn modelId="{8EF8EAA1-E491-492C-8FDA-F251736EC3CC}" type="presParOf" srcId="{769131B9-3865-4987-8D4B-4E1815793AD7}" destId="{54B14A03-982D-4C02-B773-DDDC75DFFFA6}" srcOrd="0" destOrd="0" presId="urn:microsoft.com/office/officeart/2018/2/layout/IconLabelList"/>
    <dgm:cxn modelId="{29F9A561-4D69-47BB-94B3-C822908214C1}" type="presParOf" srcId="{769131B9-3865-4987-8D4B-4E1815793AD7}" destId="{CAC3BAB5-E665-4207-A608-FDB5AB769C36}" srcOrd="1" destOrd="0" presId="urn:microsoft.com/office/officeart/2018/2/layout/IconLabelList"/>
    <dgm:cxn modelId="{99A5B266-CE03-4ACE-A0FF-BFD44573F5EA}" type="presParOf" srcId="{769131B9-3865-4987-8D4B-4E1815793AD7}" destId="{6C92809E-78B1-47BC-9F0C-3430C074BE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BD6B2-292F-4A0C-881F-C2D676B240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EED1C-1FC8-4D9E-AD8A-32BC85B66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Flask web application serving as a dashboard to visualize COVID-19 data, with MySQL as the backend for user authentication</a:t>
          </a:r>
          <a:endParaRPr lang="en-US" dirty="0"/>
        </a:p>
      </dgm:t>
    </dgm:pt>
    <dgm:pt modelId="{F4A013E5-4E07-4DEA-8464-4EBC95944F36}" type="parTrans" cxnId="{DE7B3E59-0219-4653-A37F-2484A8D021F8}">
      <dgm:prSet/>
      <dgm:spPr/>
      <dgm:t>
        <a:bodyPr/>
        <a:lstStyle/>
        <a:p>
          <a:endParaRPr lang="en-US"/>
        </a:p>
      </dgm:t>
    </dgm:pt>
    <dgm:pt modelId="{3DABB98F-F846-4AD7-BE50-9182A42F73A9}" type="sibTrans" cxnId="{DE7B3E59-0219-4653-A37F-2484A8D021F8}">
      <dgm:prSet/>
      <dgm:spPr/>
      <dgm:t>
        <a:bodyPr/>
        <a:lstStyle/>
        <a:p>
          <a:endParaRPr lang="en-US"/>
        </a:p>
      </dgm:t>
    </dgm:pt>
    <dgm:pt modelId="{46A7D3AE-013C-45C7-AE0F-7F52C3A73D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User registration ('/register') and login ('/login') functionality with password hashing and session management</a:t>
          </a:r>
          <a:endParaRPr lang="en-US"/>
        </a:p>
      </dgm:t>
    </dgm:pt>
    <dgm:pt modelId="{E9FFAB92-7F98-40FA-A34F-979BC1AE9EA2}" type="parTrans" cxnId="{37BF749D-EE7E-4CA8-A5C4-2E39B087E911}">
      <dgm:prSet/>
      <dgm:spPr/>
      <dgm:t>
        <a:bodyPr/>
        <a:lstStyle/>
        <a:p>
          <a:endParaRPr lang="en-US"/>
        </a:p>
      </dgm:t>
    </dgm:pt>
    <dgm:pt modelId="{48914AE8-A97E-4B9B-AD60-00A2D08E81BA}" type="sibTrans" cxnId="{37BF749D-EE7E-4CA8-A5C4-2E39B087E911}">
      <dgm:prSet/>
      <dgm:spPr/>
      <dgm:t>
        <a:bodyPr/>
        <a:lstStyle/>
        <a:p>
          <a:endParaRPr lang="en-US"/>
        </a:p>
      </dgm:t>
    </dgm:pt>
    <dgm:pt modelId="{6EFEC527-CE81-44EB-A2B2-F29BB7431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Rendering COVID-19 visualizations (images, interactive world map) on the dashboard ('/') and dedicated routes ('/world_map')</a:t>
          </a:r>
          <a:endParaRPr lang="en-US"/>
        </a:p>
      </dgm:t>
    </dgm:pt>
    <dgm:pt modelId="{05A37EEB-88D2-4F7E-89FB-CE399CD2A644}" type="parTrans" cxnId="{6680F331-F545-419E-A9FA-6C77836DD75A}">
      <dgm:prSet/>
      <dgm:spPr/>
      <dgm:t>
        <a:bodyPr/>
        <a:lstStyle/>
        <a:p>
          <a:endParaRPr lang="en-US"/>
        </a:p>
      </dgm:t>
    </dgm:pt>
    <dgm:pt modelId="{E8273F8B-E328-4144-85B8-94AD749D507C}" type="sibTrans" cxnId="{6680F331-F545-419E-A9FA-6C77836DD75A}">
      <dgm:prSet/>
      <dgm:spPr/>
      <dgm:t>
        <a:bodyPr/>
        <a:lstStyle/>
        <a:p>
          <a:endParaRPr lang="en-US"/>
        </a:p>
      </dgm:t>
    </dgm:pt>
    <dgm:pt modelId="{644C6626-A2D7-4DE8-8031-F18BDDCBC79D}" type="pres">
      <dgm:prSet presAssocID="{8FCBD6B2-292F-4A0C-881F-C2D676B2409B}" presName="root" presStyleCnt="0">
        <dgm:presLayoutVars>
          <dgm:dir/>
          <dgm:resizeHandles val="exact"/>
        </dgm:presLayoutVars>
      </dgm:prSet>
      <dgm:spPr/>
    </dgm:pt>
    <dgm:pt modelId="{271683AD-F23D-4625-AE31-CC5885318D74}" type="pres">
      <dgm:prSet presAssocID="{B6AEED1C-1FC8-4D9E-AD8A-32BC85B66905}" presName="compNode" presStyleCnt="0"/>
      <dgm:spPr/>
    </dgm:pt>
    <dgm:pt modelId="{98E70F00-5903-44C6-A5E9-C5348CAB46DA}" type="pres">
      <dgm:prSet presAssocID="{B6AEED1C-1FC8-4D9E-AD8A-32BC85B66905}" presName="bgRect" presStyleLbl="bgShp" presStyleIdx="0" presStyleCnt="3"/>
      <dgm:spPr/>
    </dgm:pt>
    <dgm:pt modelId="{7BD068D8-43B3-4619-9FC8-054CD4FDF805}" type="pres">
      <dgm:prSet presAssocID="{B6AEED1C-1FC8-4D9E-AD8A-32BC85B669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7ED0880-5AF0-405D-A41E-5AC483282F3C}" type="pres">
      <dgm:prSet presAssocID="{B6AEED1C-1FC8-4D9E-AD8A-32BC85B66905}" presName="spaceRect" presStyleCnt="0"/>
      <dgm:spPr/>
    </dgm:pt>
    <dgm:pt modelId="{19D42866-BA22-42C4-945C-94C977762415}" type="pres">
      <dgm:prSet presAssocID="{B6AEED1C-1FC8-4D9E-AD8A-32BC85B66905}" presName="parTx" presStyleLbl="revTx" presStyleIdx="0" presStyleCnt="3">
        <dgm:presLayoutVars>
          <dgm:chMax val="0"/>
          <dgm:chPref val="0"/>
        </dgm:presLayoutVars>
      </dgm:prSet>
      <dgm:spPr/>
    </dgm:pt>
    <dgm:pt modelId="{8CFF84DC-F145-4321-955F-BCD6D103C061}" type="pres">
      <dgm:prSet presAssocID="{3DABB98F-F846-4AD7-BE50-9182A42F73A9}" presName="sibTrans" presStyleCnt="0"/>
      <dgm:spPr/>
    </dgm:pt>
    <dgm:pt modelId="{4C0FBB96-234B-43FD-9900-EC6F3A295CF0}" type="pres">
      <dgm:prSet presAssocID="{46A7D3AE-013C-45C7-AE0F-7F52C3A73D1F}" presName="compNode" presStyleCnt="0"/>
      <dgm:spPr/>
    </dgm:pt>
    <dgm:pt modelId="{29E26153-CEC6-4B9C-94AD-CA3A35394C39}" type="pres">
      <dgm:prSet presAssocID="{46A7D3AE-013C-45C7-AE0F-7F52C3A73D1F}" presName="bgRect" presStyleLbl="bgShp" presStyleIdx="1" presStyleCnt="3"/>
      <dgm:spPr/>
    </dgm:pt>
    <dgm:pt modelId="{28E0A900-A828-407F-A4D3-B1BD96FC3CFF}" type="pres">
      <dgm:prSet presAssocID="{46A7D3AE-013C-45C7-AE0F-7F52C3A73D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0C83622-BF79-45BE-B3D8-DBC842E0B2EC}" type="pres">
      <dgm:prSet presAssocID="{46A7D3AE-013C-45C7-AE0F-7F52C3A73D1F}" presName="spaceRect" presStyleCnt="0"/>
      <dgm:spPr/>
    </dgm:pt>
    <dgm:pt modelId="{C1524A1D-E184-43F7-B87E-8E4B7FEFC5FE}" type="pres">
      <dgm:prSet presAssocID="{46A7D3AE-013C-45C7-AE0F-7F52C3A73D1F}" presName="parTx" presStyleLbl="revTx" presStyleIdx="1" presStyleCnt="3">
        <dgm:presLayoutVars>
          <dgm:chMax val="0"/>
          <dgm:chPref val="0"/>
        </dgm:presLayoutVars>
      </dgm:prSet>
      <dgm:spPr/>
    </dgm:pt>
    <dgm:pt modelId="{62963B85-058B-46CB-AC90-0FEB0FA09C93}" type="pres">
      <dgm:prSet presAssocID="{48914AE8-A97E-4B9B-AD60-00A2D08E81BA}" presName="sibTrans" presStyleCnt="0"/>
      <dgm:spPr/>
    </dgm:pt>
    <dgm:pt modelId="{D8605165-0FB0-48D6-BCBB-11151107B6B3}" type="pres">
      <dgm:prSet presAssocID="{6EFEC527-CE81-44EB-A2B2-F29BB7431215}" presName="compNode" presStyleCnt="0"/>
      <dgm:spPr/>
    </dgm:pt>
    <dgm:pt modelId="{C263FFB1-108F-47FD-A253-29E531106F68}" type="pres">
      <dgm:prSet presAssocID="{6EFEC527-CE81-44EB-A2B2-F29BB7431215}" presName="bgRect" presStyleLbl="bgShp" presStyleIdx="2" presStyleCnt="3"/>
      <dgm:spPr/>
    </dgm:pt>
    <dgm:pt modelId="{98966273-A267-4034-BD8C-C82649635401}" type="pres">
      <dgm:prSet presAssocID="{6EFEC527-CE81-44EB-A2B2-F29BB74312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5939CB8-A7FF-4003-A7F6-452B5969B423}" type="pres">
      <dgm:prSet presAssocID="{6EFEC527-CE81-44EB-A2B2-F29BB7431215}" presName="spaceRect" presStyleCnt="0"/>
      <dgm:spPr/>
    </dgm:pt>
    <dgm:pt modelId="{5667E597-0C74-4B64-B0CD-3A4DAF88C18F}" type="pres">
      <dgm:prSet presAssocID="{6EFEC527-CE81-44EB-A2B2-F29BB74312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C6C22B-552B-407F-9241-1B8F99C91D68}" type="presOf" srcId="{6EFEC527-CE81-44EB-A2B2-F29BB7431215}" destId="{5667E597-0C74-4B64-B0CD-3A4DAF88C18F}" srcOrd="0" destOrd="0" presId="urn:microsoft.com/office/officeart/2018/2/layout/IconVerticalSolidList"/>
    <dgm:cxn modelId="{6680F331-F545-419E-A9FA-6C77836DD75A}" srcId="{8FCBD6B2-292F-4A0C-881F-C2D676B2409B}" destId="{6EFEC527-CE81-44EB-A2B2-F29BB7431215}" srcOrd="2" destOrd="0" parTransId="{05A37EEB-88D2-4F7E-89FB-CE399CD2A644}" sibTransId="{E8273F8B-E328-4144-85B8-94AD749D507C}"/>
    <dgm:cxn modelId="{6CB34A65-E8C7-4B72-A5AB-E8B1FB3C1E9B}" type="presOf" srcId="{B6AEED1C-1FC8-4D9E-AD8A-32BC85B66905}" destId="{19D42866-BA22-42C4-945C-94C977762415}" srcOrd="0" destOrd="0" presId="urn:microsoft.com/office/officeart/2018/2/layout/IconVerticalSolidList"/>
    <dgm:cxn modelId="{BAC58D52-834D-45AC-B07D-DC48CF0F4338}" type="presOf" srcId="{8FCBD6B2-292F-4A0C-881F-C2D676B2409B}" destId="{644C6626-A2D7-4DE8-8031-F18BDDCBC79D}" srcOrd="0" destOrd="0" presId="urn:microsoft.com/office/officeart/2018/2/layout/IconVerticalSolidList"/>
    <dgm:cxn modelId="{DE7B3E59-0219-4653-A37F-2484A8D021F8}" srcId="{8FCBD6B2-292F-4A0C-881F-C2D676B2409B}" destId="{B6AEED1C-1FC8-4D9E-AD8A-32BC85B66905}" srcOrd="0" destOrd="0" parTransId="{F4A013E5-4E07-4DEA-8464-4EBC95944F36}" sibTransId="{3DABB98F-F846-4AD7-BE50-9182A42F73A9}"/>
    <dgm:cxn modelId="{DE418A7F-55AC-4463-BD0B-E4476D0B5C68}" type="presOf" srcId="{46A7D3AE-013C-45C7-AE0F-7F52C3A73D1F}" destId="{C1524A1D-E184-43F7-B87E-8E4B7FEFC5FE}" srcOrd="0" destOrd="0" presId="urn:microsoft.com/office/officeart/2018/2/layout/IconVerticalSolidList"/>
    <dgm:cxn modelId="{37BF749D-EE7E-4CA8-A5C4-2E39B087E911}" srcId="{8FCBD6B2-292F-4A0C-881F-C2D676B2409B}" destId="{46A7D3AE-013C-45C7-AE0F-7F52C3A73D1F}" srcOrd="1" destOrd="0" parTransId="{E9FFAB92-7F98-40FA-A34F-979BC1AE9EA2}" sibTransId="{48914AE8-A97E-4B9B-AD60-00A2D08E81BA}"/>
    <dgm:cxn modelId="{47F8E0D2-7883-45D1-B4F1-8A3B3A597C67}" type="presParOf" srcId="{644C6626-A2D7-4DE8-8031-F18BDDCBC79D}" destId="{271683AD-F23D-4625-AE31-CC5885318D74}" srcOrd="0" destOrd="0" presId="urn:microsoft.com/office/officeart/2018/2/layout/IconVerticalSolidList"/>
    <dgm:cxn modelId="{50BAC935-064F-456C-BCBD-10471A45633B}" type="presParOf" srcId="{271683AD-F23D-4625-AE31-CC5885318D74}" destId="{98E70F00-5903-44C6-A5E9-C5348CAB46DA}" srcOrd="0" destOrd="0" presId="urn:microsoft.com/office/officeart/2018/2/layout/IconVerticalSolidList"/>
    <dgm:cxn modelId="{780D0714-42C6-465E-9B19-E82689417512}" type="presParOf" srcId="{271683AD-F23D-4625-AE31-CC5885318D74}" destId="{7BD068D8-43B3-4619-9FC8-054CD4FDF805}" srcOrd="1" destOrd="0" presId="urn:microsoft.com/office/officeart/2018/2/layout/IconVerticalSolidList"/>
    <dgm:cxn modelId="{CE5E75CE-88DC-431A-B7B0-17178AE01014}" type="presParOf" srcId="{271683AD-F23D-4625-AE31-CC5885318D74}" destId="{77ED0880-5AF0-405D-A41E-5AC483282F3C}" srcOrd="2" destOrd="0" presId="urn:microsoft.com/office/officeart/2018/2/layout/IconVerticalSolidList"/>
    <dgm:cxn modelId="{8834038B-A731-4D73-9039-14316D8D2E5A}" type="presParOf" srcId="{271683AD-F23D-4625-AE31-CC5885318D74}" destId="{19D42866-BA22-42C4-945C-94C977762415}" srcOrd="3" destOrd="0" presId="urn:microsoft.com/office/officeart/2018/2/layout/IconVerticalSolidList"/>
    <dgm:cxn modelId="{0E9B2073-714E-46FA-BAC0-BF290C278804}" type="presParOf" srcId="{644C6626-A2D7-4DE8-8031-F18BDDCBC79D}" destId="{8CFF84DC-F145-4321-955F-BCD6D103C061}" srcOrd="1" destOrd="0" presId="urn:microsoft.com/office/officeart/2018/2/layout/IconVerticalSolidList"/>
    <dgm:cxn modelId="{F97DEC49-901E-4038-9321-F3F76AA7367C}" type="presParOf" srcId="{644C6626-A2D7-4DE8-8031-F18BDDCBC79D}" destId="{4C0FBB96-234B-43FD-9900-EC6F3A295CF0}" srcOrd="2" destOrd="0" presId="urn:microsoft.com/office/officeart/2018/2/layout/IconVerticalSolidList"/>
    <dgm:cxn modelId="{BCA0A8FE-453E-4DC0-AEA6-E471693C9A73}" type="presParOf" srcId="{4C0FBB96-234B-43FD-9900-EC6F3A295CF0}" destId="{29E26153-CEC6-4B9C-94AD-CA3A35394C39}" srcOrd="0" destOrd="0" presId="urn:microsoft.com/office/officeart/2018/2/layout/IconVerticalSolidList"/>
    <dgm:cxn modelId="{CEB73DB7-A3CE-4334-9EC4-E78429044B89}" type="presParOf" srcId="{4C0FBB96-234B-43FD-9900-EC6F3A295CF0}" destId="{28E0A900-A828-407F-A4D3-B1BD96FC3CFF}" srcOrd="1" destOrd="0" presId="urn:microsoft.com/office/officeart/2018/2/layout/IconVerticalSolidList"/>
    <dgm:cxn modelId="{76B93F3F-EA25-4F5B-8AA3-1F596C78E3C9}" type="presParOf" srcId="{4C0FBB96-234B-43FD-9900-EC6F3A295CF0}" destId="{60C83622-BF79-45BE-B3D8-DBC842E0B2EC}" srcOrd="2" destOrd="0" presId="urn:microsoft.com/office/officeart/2018/2/layout/IconVerticalSolidList"/>
    <dgm:cxn modelId="{8E853BEF-9462-42D8-A39F-B15CAB8B9D51}" type="presParOf" srcId="{4C0FBB96-234B-43FD-9900-EC6F3A295CF0}" destId="{C1524A1D-E184-43F7-B87E-8E4B7FEFC5FE}" srcOrd="3" destOrd="0" presId="urn:microsoft.com/office/officeart/2018/2/layout/IconVerticalSolidList"/>
    <dgm:cxn modelId="{1E931CB2-F3FF-4F4A-894B-8EF10C487FC1}" type="presParOf" srcId="{644C6626-A2D7-4DE8-8031-F18BDDCBC79D}" destId="{62963B85-058B-46CB-AC90-0FEB0FA09C93}" srcOrd="3" destOrd="0" presId="urn:microsoft.com/office/officeart/2018/2/layout/IconVerticalSolidList"/>
    <dgm:cxn modelId="{788FE737-1DEA-4376-B7D7-81C9B1AA96ED}" type="presParOf" srcId="{644C6626-A2D7-4DE8-8031-F18BDDCBC79D}" destId="{D8605165-0FB0-48D6-BCBB-11151107B6B3}" srcOrd="4" destOrd="0" presId="urn:microsoft.com/office/officeart/2018/2/layout/IconVerticalSolidList"/>
    <dgm:cxn modelId="{1C511DA2-97C4-45AC-A53D-006A1FE92352}" type="presParOf" srcId="{D8605165-0FB0-48D6-BCBB-11151107B6B3}" destId="{C263FFB1-108F-47FD-A253-29E531106F68}" srcOrd="0" destOrd="0" presId="urn:microsoft.com/office/officeart/2018/2/layout/IconVerticalSolidList"/>
    <dgm:cxn modelId="{F0F29DEA-0507-4A1D-BC1D-1A1C51A83A42}" type="presParOf" srcId="{D8605165-0FB0-48D6-BCBB-11151107B6B3}" destId="{98966273-A267-4034-BD8C-C82649635401}" srcOrd="1" destOrd="0" presId="urn:microsoft.com/office/officeart/2018/2/layout/IconVerticalSolidList"/>
    <dgm:cxn modelId="{1457C4A7-F160-418D-AC9C-C1BF5D0909C1}" type="presParOf" srcId="{D8605165-0FB0-48D6-BCBB-11151107B6B3}" destId="{B5939CB8-A7FF-4003-A7F6-452B5969B423}" srcOrd="2" destOrd="0" presId="urn:microsoft.com/office/officeart/2018/2/layout/IconVerticalSolidList"/>
    <dgm:cxn modelId="{CC560CC3-2CC2-48EC-BB5C-74AD1B051C33}" type="presParOf" srcId="{D8605165-0FB0-48D6-BCBB-11151107B6B3}" destId="{5667E597-0C74-4B64-B0CD-3A4DAF88C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0E8D-CEDC-4254-9357-051BD8D530C5}">
      <dsp:nvSpPr>
        <dsp:cNvPr id="0" name=""/>
        <dsp:cNvSpPr/>
      </dsp:nvSpPr>
      <dsp:spPr>
        <a:xfrm>
          <a:off x="928955" y="374484"/>
          <a:ext cx="1265571" cy="12655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B8A3B-FD74-46A6-875C-135B7B7C24CC}">
      <dsp:nvSpPr>
        <dsp:cNvPr id="0" name=""/>
        <dsp:cNvSpPr/>
      </dsp:nvSpPr>
      <dsp:spPr>
        <a:xfrm>
          <a:off x="155550" y="2009820"/>
          <a:ext cx="28123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Establishing connection to MySQL database using predefined credentials</a:t>
          </a:r>
          <a:endParaRPr lang="en-US" sz="1400" kern="1200" dirty="0"/>
        </a:p>
      </dsp:txBody>
      <dsp:txXfrm>
        <a:off x="155550" y="2009820"/>
        <a:ext cx="2812382" cy="720000"/>
      </dsp:txXfrm>
    </dsp:sp>
    <dsp:sp modelId="{370BAFA2-178E-4D3B-BE2D-2CB7BB701A08}">
      <dsp:nvSpPr>
        <dsp:cNvPr id="0" name=""/>
        <dsp:cNvSpPr/>
      </dsp:nvSpPr>
      <dsp:spPr>
        <a:xfrm>
          <a:off x="4233504" y="374484"/>
          <a:ext cx="1265571" cy="12655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3BC5E-D1D1-4B18-A404-F8025296EE94}">
      <dsp:nvSpPr>
        <dsp:cNvPr id="0" name=""/>
        <dsp:cNvSpPr/>
      </dsp:nvSpPr>
      <dsp:spPr>
        <a:xfrm>
          <a:off x="3460099" y="2009820"/>
          <a:ext cx="28123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Reading data from 'modified_data.csv' file and storing it in a list</a:t>
          </a:r>
          <a:endParaRPr lang="en-US" sz="1400" kern="1200"/>
        </a:p>
      </dsp:txBody>
      <dsp:txXfrm>
        <a:off x="3460099" y="2009820"/>
        <a:ext cx="2812382" cy="720000"/>
      </dsp:txXfrm>
    </dsp:sp>
    <dsp:sp modelId="{54B14A03-982D-4C02-B773-DDDC75DFFFA6}">
      <dsp:nvSpPr>
        <dsp:cNvPr id="0" name=""/>
        <dsp:cNvSpPr/>
      </dsp:nvSpPr>
      <dsp:spPr>
        <a:xfrm>
          <a:off x="2581230" y="3432915"/>
          <a:ext cx="1265571" cy="12655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809E-78B1-47BC-9F0C-3430C074BEBE}">
      <dsp:nvSpPr>
        <dsp:cNvPr id="0" name=""/>
        <dsp:cNvSpPr/>
      </dsp:nvSpPr>
      <dsp:spPr>
        <a:xfrm>
          <a:off x="1807825" y="5068251"/>
          <a:ext cx="28123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Creating 'covid_info' table and inserting CSV data into MySQL database using SQL queries</a:t>
          </a:r>
          <a:endParaRPr lang="en-US" sz="1400" kern="1200"/>
        </a:p>
      </dsp:txBody>
      <dsp:txXfrm>
        <a:off x="1807825" y="5068251"/>
        <a:ext cx="281238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0F00-5903-44C6-A5E9-C5348CAB46DA}">
      <dsp:nvSpPr>
        <dsp:cNvPr id="0" name=""/>
        <dsp:cNvSpPr/>
      </dsp:nvSpPr>
      <dsp:spPr>
        <a:xfrm>
          <a:off x="0" y="531"/>
          <a:ext cx="11240086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068D8-43B3-4619-9FC8-054CD4FDF80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42866-BA22-42C4-945C-94C977762415}">
      <dsp:nvSpPr>
        <dsp:cNvPr id="0" name=""/>
        <dsp:cNvSpPr/>
      </dsp:nvSpPr>
      <dsp:spPr>
        <a:xfrm>
          <a:off x="1435590" y="531"/>
          <a:ext cx="980449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Flask web application serving as a dashboard to visualize COVID-19 data, with MySQL as the backend for user authentication</a:t>
          </a:r>
          <a:endParaRPr lang="en-US" sz="2500" kern="1200" dirty="0"/>
        </a:p>
      </dsp:txBody>
      <dsp:txXfrm>
        <a:off x="1435590" y="531"/>
        <a:ext cx="9804495" cy="1242935"/>
      </dsp:txXfrm>
    </dsp:sp>
    <dsp:sp modelId="{29E26153-CEC6-4B9C-94AD-CA3A35394C39}">
      <dsp:nvSpPr>
        <dsp:cNvPr id="0" name=""/>
        <dsp:cNvSpPr/>
      </dsp:nvSpPr>
      <dsp:spPr>
        <a:xfrm>
          <a:off x="0" y="1554201"/>
          <a:ext cx="11240086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0A900-A828-407F-A4D3-B1BD96FC3CF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4A1D-E184-43F7-B87E-8E4B7FEFC5FE}">
      <dsp:nvSpPr>
        <dsp:cNvPr id="0" name=""/>
        <dsp:cNvSpPr/>
      </dsp:nvSpPr>
      <dsp:spPr>
        <a:xfrm>
          <a:off x="1435590" y="1554201"/>
          <a:ext cx="980449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User registration ('/register') and login ('/login') functionality with password hashing and session management</a:t>
          </a:r>
          <a:endParaRPr lang="en-US" sz="2500" kern="1200"/>
        </a:p>
      </dsp:txBody>
      <dsp:txXfrm>
        <a:off x="1435590" y="1554201"/>
        <a:ext cx="9804495" cy="1242935"/>
      </dsp:txXfrm>
    </dsp:sp>
    <dsp:sp modelId="{C263FFB1-108F-47FD-A253-29E531106F68}">
      <dsp:nvSpPr>
        <dsp:cNvPr id="0" name=""/>
        <dsp:cNvSpPr/>
      </dsp:nvSpPr>
      <dsp:spPr>
        <a:xfrm>
          <a:off x="0" y="3107870"/>
          <a:ext cx="11240086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6273-A267-4034-BD8C-C8264963540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7E597-0C74-4B64-B0CD-3A4DAF88C18F}">
      <dsp:nvSpPr>
        <dsp:cNvPr id="0" name=""/>
        <dsp:cNvSpPr/>
      </dsp:nvSpPr>
      <dsp:spPr>
        <a:xfrm>
          <a:off x="1435590" y="3107870"/>
          <a:ext cx="980449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Rendering COVID-19 visualizations (images, interactive world map) on the dashboard ('/') and dedicated routes ('/world_map')</a:t>
          </a:r>
          <a:endParaRPr lang="en-US" sz="2500" kern="1200"/>
        </a:p>
      </dsp:txBody>
      <dsp:txXfrm>
        <a:off x="1435590" y="3107870"/>
        <a:ext cx="9804495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1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1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1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1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5428C-2B11-470A-714C-676DBF2C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674" y="617259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Covid-19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FBD4-9162-9B86-4989-60D6DD6B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344" y="2550121"/>
            <a:ext cx="5962923" cy="291043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3200" dirty="0"/>
              <a:t>Extraction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3200" dirty="0"/>
              <a:t>	Transformation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3200" dirty="0"/>
              <a:t>		Loading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3200" dirty="0"/>
              <a:t>			Visualization</a:t>
            </a:r>
          </a:p>
        </p:txBody>
      </p:sp>
      <p:pic>
        <p:nvPicPr>
          <p:cNvPr id="5" name="Picture 4" descr="A close up of a virus&#10;&#10;Description automatically generated">
            <a:extLst>
              <a:ext uri="{FF2B5EF4-FFF2-40B4-BE49-F238E27FC236}">
                <a16:creationId xmlns:a16="http://schemas.microsoft.com/office/drawing/2014/main" id="{68F6DE94-2598-116E-155D-32DCF925A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1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14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9D36FD-D77D-3C59-6736-9405677BBFFB}"/>
              </a:ext>
            </a:extLst>
          </p:cNvPr>
          <p:cNvSpPr txBox="1"/>
          <p:nvPr/>
        </p:nvSpPr>
        <p:spPr>
          <a:xfrm>
            <a:off x="843344" y="5995194"/>
            <a:ext cx="379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Sandesh Kandel | Intern</a:t>
            </a:r>
          </a:p>
        </p:txBody>
      </p:sp>
    </p:spTree>
    <p:extLst>
      <p:ext uri="{BB962C8B-B14F-4D97-AF65-F5344CB8AC3E}">
        <p14:creationId xmlns:p14="http://schemas.microsoft.com/office/powerpoint/2010/main" val="6376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81F51B-5124-9CF2-C1FF-28FFE72D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World</a:t>
            </a:r>
            <a:b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Choropleth Map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A9B97BD2-AA41-C555-4E37-38FB3282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8" y="1789618"/>
            <a:ext cx="10932390" cy="5083560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37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3352BD-3425-129E-7577-45EA3637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Connecting to MySQL Database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E7BF8-F24D-3208-07C4-CD8AF488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58724"/>
              </p:ext>
            </p:extLst>
          </p:nvPr>
        </p:nvGraphicFramePr>
        <p:xfrm>
          <a:off x="4810072" y="355638"/>
          <a:ext cx="6428032" cy="6162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57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4D3E-3EA7-B542-8120-D4B09A35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55969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Interactive Covid-19 Dashboard with User Authentication</a:t>
            </a:r>
            <a:br>
              <a:rPr lang="en-US" b="0" i="0" dirty="0">
                <a:solidFill>
                  <a:schemeClr val="tx1"/>
                </a:solidFill>
                <a:effectLst/>
              </a:rPr>
            </a:br>
            <a:br>
              <a:rPr lang="en-US" b="0" i="0" dirty="0">
                <a:solidFill>
                  <a:schemeClr val="tx1"/>
                </a:solidFill>
                <a:effectLst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F7DF4-BDBD-2B74-6F99-2FF1E4E03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33185"/>
              </p:ext>
            </p:extLst>
          </p:nvPr>
        </p:nvGraphicFramePr>
        <p:xfrm>
          <a:off x="689317" y="2281532"/>
          <a:ext cx="112400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8D1-46B8-69FE-35F4-27F7D308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35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6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F57F8B-7BA4-0D07-FC42-73801D6C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Tech Stack Used</a:t>
            </a:r>
          </a:p>
        </p:txBody>
      </p:sp>
      <p:grpSp>
        <p:nvGrpSpPr>
          <p:cNvPr id="107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26" name="Picture 2" descr="upload.wikimedia.org/wikipedia/commons/6/61/HTML5_...">
            <a:extLst>
              <a:ext uri="{FF2B5EF4-FFF2-40B4-BE49-F238E27FC236}">
                <a16:creationId xmlns:a16="http://schemas.microsoft.com/office/drawing/2014/main" id="{C8909EB6-FD9F-5F4E-649C-DBB8DBFF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88" y="1822009"/>
            <a:ext cx="1163977" cy="11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d/d5/...">
            <a:extLst>
              <a:ext uri="{FF2B5EF4-FFF2-40B4-BE49-F238E27FC236}">
                <a16:creationId xmlns:a16="http://schemas.microsoft.com/office/drawing/2014/main" id="{6D1CBD84-6FB3-BA4D-7924-16B7F7F8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98" y="2382094"/>
            <a:ext cx="819790" cy="11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.wikimedia.org/wikipedia/commons/thumb/c/c3/...">
            <a:extLst>
              <a:ext uri="{FF2B5EF4-FFF2-40B4-BE49-F238E27FC236}">
                <a16:creationId xmlns:a16="http://schemas.microsoft.com/office/drawing/2014/main" id="{E46C3856-F2E6-42C0-E8F3-BB3972D4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65" y="3306344"/>
            <a:ext cx="1163977" cy="11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SQL Database: Structure, Types ...">
            <a:extLst>
              <a:ext uri="{FF2B5EF4-FFF2-40B4-BE49-F238E27FC236}">
                <a16:creationId xmlns:a16="http://schemas.microsoft.com/office/drawing/2014/main" id="{6E3F26B2-B6D3-3242-1F15-2EFE33FB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047" y="2029122"/>
            <a:ext cx="1852350" cy="10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Relational Databases ...">
            <a:extLst>
              <a:ext uri="{FF2B5EF4-FFF2-40B4-BE49-F238E27FC236}">
                <a16:creationId xmlns:a16="http://schemas.microsoft.com/office/drawing/2014/main" id="{AC863614-076F-5E39-0823-B7AEDB35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98" y="3696261"/>
            <a:ext cx="1952477" cy="10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E3FF-1150-F95C-3607-461A262B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Covid-19 Statistical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7487-DE1C-8518-D89D-7853EEE1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621" y="188189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__tiempos_b6f14e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__tiempos_b6f14e"/>
              </a:rPr>
              <a:t>etrieves global COVID-19 statistics data from an API and processes it to save in a CSV file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__tiempos_b6f14e"/>
            </a:endParaRPr>
          </a:p>
          <a:p>
            <a:pPr lvl="1" algn="just"/>
            <a:r>
              <a:rPr lang="en-US" sz="2600" b="0" i="0" dirty="0">
                <a:solidFill>
                  <a:schemeClr val="tx1"/>
                </a:solidFill>
                <a:effectLst/>
                <a:latin typeface="__tiempos_b6f14e"/>
              </a:rPr>
              <a:t>Import required Python modules: requests, </a:t>
            </a:r>
            <a:r>
              <a:rPr lang="en-US" sz="2600" b="0" i="0" dirty="0" err="1">
                <a:solidFill>
                  <a:schemeClr val="tx1"/>
                </a:solidFill>
                <a:effectLst/>
                <a:latin typeface="__tiempos_b6f14e"/>
              </a:rPr>
              <a:t>json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__tiempos_b6f14e"/>
              </a:rPr>
              <a:t>, csv</a:t>
            </a:r>
          </a:p>
          <a:p>
            <a:pPr lvl="1" algn="just"/>
            <a:r>
              <a:rPr lang="en-US" sz="2600" b="0" i="0" dirty="0">
                <a:solidFill>
                  <a:schemeClr val="tx1"/>
                </a:solidFill>
                <a:effectLst/>
                <a:latin typeface="__tiempos_b6f14e"/>
              </a:rPr>
              <a:t>Define API endpoint URL and headers (including API key and host)</a:t>
            </a:r>
          </a:p>
          <a:p>
            <a:pPr lvl="1" algn="just"/>
            <a:r>
              <a:rPr lang="en-US" sz="2600" b="0" i="0" dirty="0">
                <a:solidFill>
                  <a:schemeClr val="tx1"/>
                </a:solidFill>
                <a:effectLst/>
                <a:latin typeface="__tiempos_b6f14e"/>
              </a:rPr>
              <a:t>Send GET request to API endpoint using </a:t>
            </a:r>
            <a:r>
              <a:rPr lang="en-US" sz="2600" b="0" i="0" dirty="0" err="1">
                <a:solidFill>
                  <a:schemeClr val="tx1"/>
                </a:solidFill>
                <a:effectLst/>
                <a:latin typeface="__tiempos_b6f14e"/>
              </a:rPr>
              <a:t>requests.get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__tiempos_b6f14e"/>
              </a:rPr>
              <a:t>()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__tiempos_b6f14e"/>
            </a:endParaRPr>
          </a:p>
        </p:txBody>
      </p:sp>
    </p:spTree>
    <p:extLst>
      <p:ext uri="{BB962C8B-B14F-4D97-AF65-F5344CB8AC3E}">
        <p14:creationId xmlns:p14="http://schemas.microsoft.com/office/powerpoint/2010/main" val="23505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F82-C1A2-9273-28B0-9DCBFA03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276"/>
            <a:ext cx="10515600" cy="1325563"/>
          </a:xfrm>
        </p:spPr>
        <p:txBody>
          <a:bodyPr/>
          <a:lstStyle/>
          <a:p>
            <a:r>
              <a:rPr lang="en-US" dirty="0"/>
              <a:t>Data Transformation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7E93-14A7-58D5-0980-CB3B4E7B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4265"/>
            <a:ext cx="10825089" cy="4351338"/>
          </a:xfrm>
        </p:spPr>
        <p:txBody>
          <a:bodyPr/>
          <a:lstStyle/>
          <a:p>
            <a:pPr lvl="1"/>
            <a:r>
              <a:rPr lang="en-US" sz="2600" dirty="0"/>
              <a:t>Importing necessary modules (csv and </a:t>
            </a:r>
            <a:r>
              <a:rPr lang="en-US" sz="2600" dirty="0" err="1"/>
              <a:t>ast</a:t>
            </a:r>
            <a:r>
              <a:rPr lang="en-US" sz="2600" dirty="0"/>
              <a:t>) and defining input/output file paths</a:t>
            </a:r>
          </a:p>
          <a:p>
            <a:pPr lvl="1"/>
            <a:r>
              <a:rPr lang="en-US" sz="2600" dirty="0"/>
              <a:t>Extracting country names from 'location' column and storing in a list</a:t>
            </a:r>
          </a:p>
          <a:p>
            <a:pPr lvl="1"/>
            <a:r>
              <a:rPr lang="en-US" sz="2600" dirty="0"/>
              <a:t>Updating 'location' column in input CSV with extracted country names and writing to output CSV</a:t>
            </a:r>
          </a:p>
        </p:txBody>
      </p:sp>
    </p:spTree>
    <p:extLst>
      <p:ext uri="{BB962C8B-B14F-4D97-AF65-F5344CB8AC3E}">
        <p14:creationId xmlns:p14="http://schemas.microsoft.com/office/powerpoint/2010/main" val="30235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BF44-FED5-BA34-2631-32E22D0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75" y="-234393"/>
            <a:ext cx="10515600" cy="1325563"/>
          </a:xfrm>
        </p:spPr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</a:rPr>
              <a:t>Data Visualization and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D58C-265E-44A8-24B6-9921376B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75" y="553770"/>
            <a:ext cx="10515600" cy="4351338"/>
          </a:xfrm>
        </p:spPr>
        <p:txBody>
          <a:bodyPr/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+mj-lt"/>
              </a:rPr>
              <a:t>Bar Chart Visualizations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Total cases/deaths/recoveries per location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A graph showing the number of cases&#10;&#10;Description automatically generated">
            <a:extLst>
              <a:ext uri="{FF2B5EF4-FFF2-40B4-BE49-F238E27FC236}">
                <a16:creationId xmlns:a16="http://schemas.microsoft.com/office/drawing/2014/main" id="{D19BC9FD-BF1B-1FDE-0495-37400BF62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b="-4081"/>
          <a:stretch/>
        </p:blipFill>
        <p:spPr>
          <a:xfrm>
            <a:off x="2476265" y="1686950"/>
            <a:ext cx="7239469" cy="51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848F-4BC7-171A-6708-8327E040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98" y="831923"/>
            <a:ext cx="11091203" cy="5194153"/>
          </a:xfrm>
        </p:spPr>
        <p:txBody>
          <a:bodyPr/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+mj-lt"/>
              </a:rPr>
              <a:t>Locations with over 4 million cases (stacked)</a:t>
            </a:r>
          </a:p>
          <a:p>
            <a:pPr lvl="1"/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A graph of cases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26695D18-3D0A-0BC3-86A8-B979C5C4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25" y="1694863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E726-BF4E-27ED-7532-998E000E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283" y="365760"/>
            <a:ext cx="10515600" cy="543330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Top 20 Countries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Bullet points on bar charts showing: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Top 20 Countries by Casualties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Top 20 countries by cases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A graph of the number of countries/regions with blue bars&#10;&#10;Description automatically generated">
            <a:extLst>
              <a:ext uri="{FF2B5EF4-FFF2-40B4-BE49-F238E27FC236}">
                <a16:creationId xmlns:a16="http://schemas.microsoft.com/office/drawing/2014/main" id="{4CFBF074-EC38-12C8-04B8-F7717545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6" y="2613072"/>
            <a:ext cx="5103936" cy="4083149"/>
          </a:xfrm>
          <a:prstGeom prst="rect">
            <a:avLst/>
          </a:prstGeom>
        </p:spPr>
      </p:pic>
      <p:pic>
        <p:nvPicPr>
          <p:cNvPr id="7" name="Picture 6" descr="A graph of the number of countries/regions with the most covid cases around the world&#10;&#10;Description automatically generated">
            <a:extLst>
              <a:ext uri="{FF2B5EF4-FFF2-40B4-BE49-F238E27FC236}">
                <a16:creationId xmlns:a16="http://schemas.microsoft.com/office/drawing/2014/main" id="{D68EEC87-1231-BEDD-764F-FE53A6F3E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49" y="2613073"/>
            <a:ext cx="5103935" cy="40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CDCE-DF06-6FAD-690E-0C810C00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3426373"/>
            <a:ext cx="398811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Top Countries 20 by Recoveries</a:t>
            </a:r>
          </a:p>
          <a:p>
            <a:pPr marL="0" indent="0">
              <a:buNone/>
            </a:pP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5" name="Picture 4" descr="A graph of the number of countries/regions with blue bars&#10;&#10;Description automatically generated">
            <a:extLst>
              <a:ext uri="{FF2B5EF4-FFF2-40B4-BE49-F238E27FC236}">
                <a16:creationId xmlns:a16="http://schemas.microsoft.com/office/drawing/2014/main" id="{3A91538C-2AE2-E33D-9E63-F68ACA43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13" y="871497"/>
            <a:ext cx="7252980" cy="5802384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377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F55F-E665-A42E-258A-AE0E493E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03" y="2993124"/>
            <a:ext cx="3988112" cy="31576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Top Countries 20 by Least Recoveries</a:t>
            </a:r>
          </a:p>
          <a:p>
            <a:endParaRPr lang="en-US" sz="1800" dirty="0"/>
          </a:p>
        </p:txBody>
      </p:sp>
      <p:pic>
        <p:nvPicPr>
          <p:cNvPr id="5" name="Picture 4" descr="A graph of the covid-19&#10;&#10;Description automatically generated">
            <a:extLst>
              <a:ext uri="{FF2B5EF4-FFF2-40B4-BE49-F238E27FC236}">
                <a16:creationId xmlns:a16="http://schemas.microsoft.com/office/drawing/2014/main" id="{BE493177-2044-8499-D469-D0376FB9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34" y="871496"/>
            <a:ext cx="7237659" cy="5790127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45280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300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__tiempos_b6f14e</vt:lpstr>
      <vt:lpstr>Arial</vt:lpstr>
      <vt:lpstr>Avenir Next LT Pro</vt:lpstr>
      <vt:lpstr>AvenirNext LT Pro Medium</vt:lpstr>
      <vt:lpstr>Rockwell</vt:lpstr>
      <vt:lpstr>Segoe UI</vt:lpstr>
      <vt:lpstr>ExploreVTI</vt:lpstr>
      <vt:lpstr>Covid-19 Data</vt:lpstr>
      <vt:lpstr>Tech Stack Used</vt:lpstr>
      <vt:lpstr>Fetching Covid-19 Statistical Data</vt:lpstr>
      <vt:lpstr>Data Transformation and Cleaning</vt:lpstr>
      <vt:lpstr>Data Visualization and Analysis</vt:lpstr>
      <vt:lpstr>PowerPoint Presentation</vt:lpstr>
      <vt:lpstr>PowerPoint Presentation</vt:lpstr>
      <vt:lpstr>PowerPoint Presentation</vt:lpstr>
      <vt:lpstr>PowerPoint Presentation</vt:lpstr>
      <vt:lpstr>World Choropleth Map</vt:lpstr>
      <vt:lpstr>Connecting to MySQL Database</vt:lpstr>
      <vt:lpstr>Interactive Covid-19 Dashboard with User Authentication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</dc:title>
  <dc:creator>Sandesh Kandel</dc:creator>
  <cp:lastModifiedBy>Sandesh Kandel</cp:lastModifiedBy>
  <cp:revision>19</cp:revision>
  <dcterms:created xsi:type="dcterms:W3CDTF">2024-04-04T06:21:24Z</dcterms:created>
  <dcterms:modified xsi:type="dcterms:W3CDTF">2024-04-05T09:03:37Z</dcterms:modified>
</cp:coreProperties>
</file>