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58" r:id="rId5"/>
    <p:sldId id="268" r:id="rId6"/>
    <p:sldId id="259" r:id="rId7"/>
    <p:sldId id="269" r:id="rId8"/>
    <p:sldId id="260" r:id="rId9"/>
    <p:sldId id="271" r:id="rId10"/>
    <p:sldId id="272" r:id="rId11"/>
    <p:sldId id="261" r:id="rId12"/>
    <p:sldId id="262" r:id="rId13"/>
    <p:sldId id="263" r:id="rId14"/>
    <p:sldId id="27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81"/>
  </p:normalViewPr>
  <p:slideViewPr>
    <p:cSldViewPr snapToGrid="0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7000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5508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6282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8847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5050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2623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303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7191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6771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02673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237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2FDE8-BF1B-2A47-BB61-6ED13C51C763}" type="datetimeFigureOut">
              <a:rPr lang="en-NP" smtClean="0"/>
              <a:t>11/01/2025</a:t>
            </a:fld>
            <a:endParaRPr lang="en-N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6D-95DE-1645-9E91-F999F2995046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062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F7C1-7A9B-8B9E-3A3D-DAAE0231B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P" dirty="0"/>
              <a:t> 1. Introduction to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0674F-FDD4-F838-4A34-9C850F574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P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81078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C68-3075-3F26-1044-37D24FD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to Information</a:t>
            </a:r>
          </a:p>
        </p:txBody>
      </p:sp>
      <p:pic>
        <p:nvPicPr>
          <p:cNvPr id="5" name="Picture 1029" descr="Fig01-01">
            <a:extLst>
              <a:ext uri="{FF2B5EF4-FFF2-40B4-BE49-F238E27FC236}">
                <a16:creationId xmlns:a16="http://schemas.microsoft.com/office/drawing/2014/main" id="{FE31C504-7617-D25D-B14E-C2E73027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41" t="50014"/>
          <a:stretch>
            <a:fillRect/>
          </a:stretch>
        </p:blipFill>
        <p:spPr>
          <a:xfrm>
            <a:off x="5992631" y="523483"/>
            <a:ext cx="5416633" cy="55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64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0F17-6C2E-74B8-7A25-EF240824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4AA4-EB5C-4BF4-E178-A77171E8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is an organized collection of data that is stored, managed, and accessed electronically. It is designed to make data storage, retrieval, and management more efficient</a:t>
            </a:r>
          </a:p>
          <a:p>
            <a:pPr eaLnBrk="1" hangingPunct="1"/>
            <a:r>
              <a:rPr lang="en-US" dirty="0"/>
              <a:t>It is shared, integrated computer structure that stores:</a:t>
            </a:r>
          </a:p>
          <a:p>
            <a:pPr lvl="1" eaLnBrk="1" hangingPunct="1"/>
            <a:r>
              <a:rPr lang="en-US" dirty="0"/>
              <a:t>End user data (raw facts)</a:t>
            </a:r>
          </a:p>
          <a:p>
            <a:pPr lvl="1" eaLnBrk="1" hangingPunct="1"/>
            <a:r>
              <a:rPr lang="en-US" dirty="0"/>
              <a:t>Metadata (data about data)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95512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8DAF-C305-BE9A-3A06-1445E1BD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Database Manag</a:t>
            </a:r>
            <a:r>
              <a:rPr lang="en-US" dirty="0"/>
              <a:t>e</a:t>
            </a:r>
            <a:r>
              <a:rPr lang="en-NP" dirty="0"/>
              <a:t>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F93B0-8B74-BD56-0035-9531102D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Management System (DBMS) is software that allows users to interact with, manage, and control a database. </a:t>
            </a:r>
          </a:p>
          <a:p>
            <a:r>
              <a:rPr lang="en-US" dirty="0"/>
              <a:t>It provides a systematic and organized way to store, retrieve, update, and manage data, ensuring the data is secure, consistent, and easily accessible.</a:t>
            </a:r>
          </a:p>
          <a:p>
            <a:r>
              <a:rPr lang="en-US" dirty="0"/>
              <a:t>It is Collection of programs that manages database structure and controls access to data</a:t>
            </a:r>
          </a:p>
          <a:p>
            <a:r>
              <a:rPr lang="en-US" dirty="0"/>
              <a:t>It makes Possible to share data among multiple applications or users</a:t>
            </a:r>
          </a:p>
          <a:p>
            <a:r>
              <a:rPr lang="en-US" dirty="0"/>
              <a:t>It Makes data management more efficient and effective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71810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847-1BC9-53C1-B547-21E4A9BC1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8DF0-D0F5-7134-CE4B-C1DDCA8E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End users have better access to more and better-managed data</a:t>
            </a:r>
          </a:p>
          <a:p>
            <a:pPr lvl="1" eaLnBrk="1" hangingPunct="1"/>
            <a:r>
              <a:rPr lang="en-US" dirty="0"/>
              <a:t>Promotes integrated view of organization’s operations</a:t>
            </a:r>
          </a:p>
          <a:p>
            <a:pPr lvl="1" eaLnBrk="1" hangingPunct="1"/>
            <a:r>
              <a:rPr lang="en-US" dirty="0"/>
              <a:t>Probability of data inconsistency is greatly reduced</a:t>
            </a:r>
          </a:p>
          <a:p>
            <a:pPr lvl="1" eaLnBrk="1" hangingPunct="1"/>
            <a:r>
              <a:rPr lang="en-US" dirty="0"/>
              <a:t>Possible to produce quick answers to ad hoc queries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95021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B466-A417-9725-E2BF-335BC9F6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Database and DBMS</a:t>
            </a:r>
          </a:p>
        </p:txBody>
      </p:sp>
      <p:pic>
        <p:nvPicPr>
          <p:cNvPr id="4" name="Picture 13" descr="Fig01-02">
            <a:extLst>
              <a:ext uri="{FF2B5EF4-FFF2-40B4-BE49-F238E27FC236}">
                <a16:creationId xmlns:a16="http://schemas.microsoft.com/office/drawing/2014/main" id="{F2E58AEC-B5A3-B007-0D1C-BE6A8C5846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69" y="1865312"/>
            <a:ext cx="5791200" cy="3124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AAE3-FEF4-9E15-6A2B-0B3E078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Types of Database(on the basis of user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6F16-AB32-63DB-2151-E77155E9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Single-user:</a:t>
            </a:r>
          </a:p>
          <a:p>
            <a:pPr lvl="1" eaLnBrk="1" hangingPunct="1"/>
            <a:r>
              <a:rPr lang="en-US" dirty="0"/>
              <a:t>Supports only one user at a time</a:t>
            </a:r>
          </a:p>
          <a:p>
            <a:pPr eaLnBrk="1" hangingPunct="1"/>
            <a:r>
              <a:rPr lang="en-US" dirty="0"/>
              <a:t>Desktop:</a:t>
            </a:r>
          </a:p>
          <a:p>
            <a:pPr lvl="1" eaLnBrk="1" hangingPunct="1"/>
            <a:r>
              <a:rPr lang="en-US" dirty="0"/>
              <a:t>Single-user database running on a personal computer</a:t>
            </a:r>
          </a:p>
          <a:p>
            <a:pPr eaLnBrk="1" hangingPunct="1"/>
            <a:r>
              <a:rPr lang="en-US" dirty="0"/>
              <a:t>Multi-user:</a:t>
            </a:r>
          </a:p>
          <a:p>
            <a:pPr lvl="1" eaLnBrk="1" hangingPunct="1"/>
            <a:r>
              <a:rPr lang="en-US" dirty="0"/>
              <a:t>Supports multiple users at the same time</a:t>
            </a:r>
          </a:p>
          <a:p>
            <a:pPr eaLnBrk="1" hangingPunct="1"/>
            <a:r>
              <a:rPr lang="en-US" dirty="0"/>
              <a:t>Workgroup:</a:t>
            </a:r>
          </a:p>
          <a:p>
            <a:pPr lvl="1" eaLnBrk="1" hangingPunct="1"/>
            <a:r>
              <a:rPr lang="en-US" dirty="0"/>
              <a:t>Multi-user database that supports a small group of users or a single department</a:t>
            </a:r>
          </a:p>
          <a:p>
            <a:pPr eaLnBrk="1" hangingPunct="1"/>
            <a:r>
              <a:rPr lang="en-US" dirty="0"/>
              <a:t>Enterprise:</a:t>
            </a:r>
          </a:p>
          <a:p>
            <a:pPr lvl="1" eaLnBrk="1" hangingPunct="1"/>
            <a:r>
              <a:rPr lang="en-US" dirty="0"/>
              <a:t>Multi-user database that supports a large group of users or an entire organization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7046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6062-911A-83D9-2809-D318D78C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Types of Database(on the basis of location)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210C-4096-CDE3-844C-909889D6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Can be classified by location:</a:t>
            </a:r>
          </a:p>
          <a:p>
            <a:pPr eaLnBrk="1" hangingPunct="1"/>
            <a:r>
              <a:rPr lang="en-US" dirty="0"/>
              <a:t>Centralized:</a:t>
            </a:r>
          </a:p>
          <a:p>
            <a:pPr lvl="1" eaLnBrk="1" hangingPunct="1"/>
            <a:r>
              <a:rPr lang="en-US" dirty="0"/>
              <a:t>Supports data located at a single site</a:t>
            </a:r>
          </a:p>
          <a:p>
            <a:pPr eaLnBrk="1" hangingPunct="1"/>
            <a:r>
              <a:rPr lang="en-US" dirty="0"/>
              <a:t>Distributed:</a:t>
            </a:r>
          </a:p>
          <a:p>
            <a:pPr lvl="1" eaLnBrk="1" hangingPunct="1"/>
            <a:r>
              <a:rPr lang="en-US" dirty="0"/>
              <a:t>Supports data distributed across several sites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59721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6062-911A-83D9-2809-D318D78C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P" dirty="0"/>
              <a:t>Types of Database(on the basis of use)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210C-4096-CDE3-844C-909889D6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/>
              <a:t>Transactional (or production):</a:t>
            </a:r>
          </a:p>
          <a:p>
            <a:pPr lvl="1" eaLnBrk="1" hangingPunct="1"/>
            <a:r>
              <a:rPr lang="en-US" sz="2600" dirty="0"/>
              <a:t>Supports a company’s day-to-day operations</a:t>
            </a:r>
          </a:p>
          <a:p>
            <a:pPr eaLnBrk="1" hangingPunct="1"/>
            <a:r>
              <a:rPr lang="en-US" sz="2600" dirty="0"/>
              <a:t>Data warehouse:</a:t>
            </a:r>
          </a:p>
          <a:p>
            <a:pPr lvl="1" eaLnBrk="1" hangingPunct="1"/>
            <a:r>
              <a:rPr lang="en-US" sz="2600" dirty="0"/>
              <a:t>Stores data used to generate information required to make tactical or strategic decisions</a:t>
            </a:r>
          </a:p>
          <a:p>
            <a:pPr lvl="1" eaLnBrk="1" hangingPunct="1"/>
            <a:r>
              <a:rPr lang="en-US" sz="2600" dirty="0"/>
              <a:t>Often used to store historical data</a:t>
            </a:r>
          </a:p>
          <a:p>
            <a:pPr lvl="1" eaLnBrk="1" hangingPunct="1"/>
            <a:r>
              <a:rPr lang="en-US" sz="2600" dirty="0"/>
              <a:t>Structure is quite different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03056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6062-911A-83D9-2809-D318D78C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P" dirty="0"/>
              <a:t>Types of Database(on the basis of 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210C-4096-CDE3-844C-909889D65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P" dirty="0"/>
              <a:t>Relational Database</a:t>
            </a:r>
          </a:p>
          <a:p>
            <a:pPr lvl="1"/>
            <a:r>
              <a:rPr lang="en-US" dirty="0"/>
              <a:t>Organizes data into tables (relations) consisting of rows and columns.</a:t>
            </a:r>
            <a:endParaRPr lang="en-NP" dirty="0"/>
          </a:p>
          <a:p>
            <a:r>
              <a:rPr lang="en-US" dirty="0"/>
              <a:t>Hierarchical Database</a:t>
            </a:r>
          </a:p>
          <a:p>
            <a:pPr lvl="1"/>
            <a:r>
              <a:rPr lang="en-US" dirty="0"/>
              <a:t>Represents data in a tree-like hierarchy, where each "parent" node can have multiple "child" nodes, but each child has only one parent.</a:t>
            </a:r>
          </a:p>
          <a:p>
            <a:r>
              <a:rPr lang="en-US" dirty="0"/>
              <a:t>Network Database</a:t>
            </a:r>
          </a:p>
          <a:p>
            <a:pPr lvl="1"/>
            <a:r>
              <a:rPr lang="en-US" dirty="0"/>
              <a:t>Represents data as a graph or interconnected nodes. A record can have multiple parent and child records.</a:t>
            </a:r>
          </a:p>
          <a:p>
            <a:r>
              <a:rPr lang="en-US" dirty="0"/>
              <a:t>Object Oriented Database</a:t>
            </a:r>
          </a:p>
          <a:p>
            <a:pPr lvl="1"/>
            <a:r>
              <a:rPr lang="en-US" dirty="0"/>
              <a:t>Stores data in the form of objects, similar to object-oriented programming concepts.</a:t>
            </a:r>
          </a:p>
          <a:p>
            <a:r>
              <a:rPr lang="en-US" dirty="0"/>
              <a:t>Document Oriented Database(NoSQL)</a:t>
            </a:r>
          </a:p>
          <a:p>
            <a:pPr lvl="1"/>
            <a:r>
              <a:rPr lang="en-US" dirty="0"/>
              <a:t>Stores data in document formats like JSON, BSON, or XML.</a:t>
            </a:r>
          </a:p>
          <a:p>
            <a:endParaRPr lang="en-NP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182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BB71-2108-5708-6CD5-862C4F2A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9234-2D9B-0EE5-515D-0E2348F8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200" dirty="0"/>
              <a:t>Raw facts and Unprocessed information</a:t>
            </a:r>
          </a:p>
          <a:p>
            <a:pPr lvl="1" eaLnBrk="1" hangingPunct="1"/>
            <a:r>
              <a:rPr lang="en-US" sz="2200" dirty="0"/>
              <a:t> building blocks of information</a:t>
            </a:r>
          </a:p>
          <a:p>
            <a:pPr lvl="1" eaLnBrk="1" hangingPunct="1"/>
            <a:r>
              <a:rPr lang="en-US" sz="2200" dirty="0"/>
              <a:t>Raw, unprocessed facts or figures without context</a:t>
            </a:r>
          </a:p>
          <a:p>
            <a:pPr lvl="1" eaLnBrk="1" hangingPunct="1"/>
            <a:r>
              <a:rPr lang="en-US" sz="2200" dirty="0"/>
              <a:t>Unorganized and unrefined</a:t>
            </a:r>
          </a:p>
          <a:p>
            <a:pPr lvl="1" eaLnBrk="1" hangingPunct="1"/>
            <a:r>
              <a:rPr lang="en-US" sz="2200" dirty="0"/>
              <a:t>Often in raw formats like numbers, characters, or symbols.</a:t>
            </a:r>
          </a:p>
          <a:p>
            <a:pPr lvl="1" eaLnBrk="1" hangingPunct="1"/>
            <a:r>
              <a:rPr lang="en-US" sz="2200" dirty="0"/>
              <a:t>Example: A list of numbers (e.g., 23, 45, 12).</a:t>
            </a:r>
          </a:p>
          <a:p>
            <a:pPr lvl="1" eaLnBrk="1" hangingPunct="1"/>
            <a:endParaRPr lang="en-US" sz="2200" dirty="0"/>
          </a:p>
          <a:p>
            <a:pPr lvl="1" eaLnBrk="1" hangingPunct="1"/>
            <a:endParaRPr lang="en-US" sz="2200" dirty="0"/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06749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77A6-2CFC-830D-B817-70B98E9B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</a:t>
            </a:r>
          </a:p>
        </p:txBody>
      </p:sp>
      <p:pic>
        <p:nvPicPr>
          <p:cNvPr id="2050" name="Picture 2" descr="Representing Data - GCSE Maths - Steps, Examples &amp; Worksheet">
            <a:extLst>
              <a:ext uri="{FF2B5EF4-FFF2-40B4-BE49-F238E27FC236}">
                <a16:creationId xmlns:a16="http://schemas.microsoft.com/office/drawing/2014/main" id="{94A82AFD-BADD-09C7-4AA4-7DA857198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619" y="2582862"/>
            <a:ext cx="4584700" cy="168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2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7803-E1A5-E03C-B671-71820A60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79C85-17FD-8FD2-D164-C8CA583C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Processed, organized, or structured data with meaning or context</a:t>
            </a:r>
          </a:p>
          <a:p>
            <a:r>
              <a:rPr lang="en-US" sz="1800" dirty="0"/>
              <a:t>Organized and interpreted</a:t>
            </a:r>
            <a:endParaRPr lang="en-US" dirty="0"/>
          </a:p>
          <a:p>
            <a:r>
              <a:rPr lang="en-US" sz="1800" dirty="0"/>
              <a:t>Output after processing</a:t>
            </a:r>
          </a:p>
          <a:p>
            <a:r>
              <a:rPr lang="en-US" dirty="0"/>
              <a:t>Information depends on data to be created.</a:t>
            </a:r>
          </a:p>
          <a:p>
            <a:r>
              <a:rPr lang="en-US" dirty="0"/>
              <a:t>Used for decision-making, communication, or analysis.</a:t>
            </a:r>
          </a:p>
          <a:p>
            <a:r>
              <a:rPr lang="en-US" dirty="0"/>
              <a:t>Usually in a structured format like sentences, graphs, reports, or visualizations.</a:t>
            </a:r>
          </a:p>
          <a:p>
            <a:r>
              <a:rPr lang="en-US" dirty="0"/>
              <a:t>Example: The average temperature for the week was 26°C.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005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E5F4-4BE8-D6F6-7251-FB0F2DE8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Why Information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5A70-D0C3-9649-FC08-C81216A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Accurate, relevant, and timely information is key to good decision making</a:t>
            </a:r>
          </a:p>
          <a:p>
            <a:pPr eaLnBrk="1" hangingPunct="1"/>
            <a:r>
              <a:rPr lang="en-US" sz="1800" dirty="0"/>
              <a:t>Good decision making is the key to survival in a global environment</a:t>
            </a:r>
          </a:p>
        </p:txBody>
      </p:sp>
    </p:spTree>
    <p:extLst>
      <p:ext uri="{BB962C8B-B14F-4D97-AF65-F5344CB8AC3E}">
        <p14:creationId xmlns:p14="http://schemas.microsoft.com/office/powerpoint/2010/main" val="14381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CB55-973E-441B-D600-DD72342F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vs Information</a:t>
            </a:r>
          </a:p>
        </p:txBody>
      </p:sp>
      <p:pic>
        <p:nvPicPr>
          <p:cNvPr id="3074" name="Picture 2" descr="Difference between Data and Information - TutorialsMate">
            <a:extLst>
              <a:ext uri="{FF2B5EF4-FFF2-40B4-BE49-F238E27FC236}">
                <a16:creationId xmlns:a16="http://schemas.microsoft.com/office/drawing/2014/main" id="{03B4CFC2-6463-A6DC-B112-31594AEA9B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18" y="1828799"/>
            <a:ext cx="6210077" cy="339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6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D796-AA53-25D3-2367-D0DF2D12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vs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FCBC-8AE9-4EC7-D6EA-298F6017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P"/>
          </a:p>
        </p:txBody>
      </p:sp>
      <p:pic>
        <p:nvPicPr>
          <p:cNvPr id="1028" name="Picture 4" descr="Turning Data into Information">
            <a:extLst>
              <a:ext uri="{FF2B5EF4-FFF2-40B4-BE49-F238E27FC236}">
                <a16:creationId xmlns:a16="http://schemas.microsoft.com/office/drawing/2014/main" id="{CBFB5700-535B-5753-F760-4FEF43B72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47" y="966951"/>
            <a:ext cx="6281873" cy="436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C68-3075-3F26-1044-37D24FD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to Information</a:t>
            </a:r>
          </a:p>
        </p:txBody>
      </p:sp>
      <p:pic>
        <p:nvPicPr>
          <p:cNvPr id="4" name="Picture 1028" descr="Fig01-01">
            <a:extLst>
              <a:ext uri="{FF2B5EF4-FFF2-40B4-BE49-F238E27FC236}">
                <a16:creationId xmlns:a16="http://schemas.microsoft.com/office/drawing/2014/main" id="{DE2DA9F3-D0C4-BAF6-130D-E62C6D925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0" r="59184" b="49986"/>
          <a:stretch>
            <a:fillRect/>
          </a:stretch>
        </p:blipFill>
        <p:spPr>
          <a:xfrm>
            <a:off x="5703127" y="963300"/>
            <a:ext cx="5600242" cy="52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0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1C68-3075-3F26-1044-37D24FDC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Data to Information</a:t>
            </a:r>
          </a:p>
        </p:txBody>
      </p:sp>
      <p:pic>
        <p:nvPicPr>
          <p:cNvPr id="3" name="Picture 1029" descr="Fig01-01">
            <a:extLst>
              <a:ext uri="{FF2B5EF4-FFF2-40B4-BE49-F238E27FC236}">
                <a16:creationId xmlns:a16="http://schemas.microsoft.com/office/drawing/2014/main" id="{1030F68A-BFD1-ACB1-41E0-88DBC953BA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0880" b="49986"/>
          <a:stretch>
            <a:fillRect/>
          </a:stretch>
        </p:blipFill>
        <p:spPr>
          <a:xfrm>
            <a:off x="5069702" y="780068"/>
            <a:ext cx="6954175" cy="5297863"/>
          </a:xfrm>
        </p:spPr>
      </p:pic>
    </p:spTree>
    <p:extLst>
      <p:ext uri="{BB962C8B-B14F-4D97-AF65-F5344CB8AC3E}">
        <p14:creationId xmlns:p14="http://schemas.microsoft.com/office/powerpoint/2010/main" val="360064257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{158F428B-AE54-704A-BB5D-8C42644EECA9}tf16401369</Template>
  <TotalTime>902</TotalTime>
  <Words>612</Words>
  <Application>Microsoft Macintosh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 Light</vt:lpstr>
      <vt:lpstr>Rockwell</vt:lpstr>
      <vt:lpstr>Wingdings</vt:lpstr>
      <vt:lpstr>Atlas</vt:lpstr>
      <vt:lpstr> 1. Introduction to Database</vt:lpstr>
      <vt:lpstr>Data</vt:lpstr>
      <vt:lpstr>Data</vt:lpstr>
      <vt:lpstr>Information</vt:lpstr>
      <vt:lpstr>Why Information is important?</vt:lpstr>
      <vt:lpstr>Data vs Information</vt:lpstr>
      <vt:lpstr>Data vs Information</vt:lpstr>
      <vt:lpstr>Data to Information</vt:lpstr>
      <vt:lpstr>Data to Information</vt:lpstr>
      <vt:lpstr>Data to Information</vt:lpstr>
      <vt:lpstr>Database</vt:lpstr>
      <vt:lpstr>Database Management System</vt:lpstr>
      <vt:lpstr>Advantages of DBMS</vt:lpstr>
      <vt:lpstr>Database and DBMS</vt:lpstr>
      <vt:lpstr>Types of Database(on the basis of user access)</vt:lpstr>
      <vt:lpstr>Types of Database(on the basis of location)</vt:lpstr>
      <vt:lpstr>Types of Database(on the basis of use)</vt:lpstr>
      <vt:lpstr>Types of Database(on the basis of structure)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Ishwor Thapa</cp:lastModifiedBy>
  <cp:revision>35</cp:revision>
  <dcterms:created xsi:type="dcterms:W3CDTF">2024-11-24T14:11:30Z</dcterms:created>
  <dcterms:modified xsi:type="dcterms:W3CDTF">2025-01-11T14:20:57Z</dcterms:modified>
</cp:coreProperties>
</file>