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322" r:id="rId3"/>
    <p:sldId id="298" r:id="rId4"/>
    <p:sldId id="299" r:id="rId5"/>
    <p:sldId id="314" r:id="rId6"/>
    <p:sldId id="315" r:id="rId7"/>
    <p:sldId id="279" r:id="rId8"/>
    <p:sldId id="280" r:id="rId9"/>
    <p:sldId id="324" r:id="rId10"/>
    <p:sldId id="282" r:id="rId11"/>
    <p:sldId id="326" r:id="rId12"/>
    <p:sldId id="281" r:id="rId13"/>
    <p:sldId id="325" r:id="rId14"/>
    <p:sldId id="285" r:id="rId15"/>
    <p:sldId id="317" r:id="rId16"/>
    <p:sldId id="319" r:id="rId17"/>
    <p:sldId id="318" r:id="rId18"/>
    <p:sldId id="320" r:id="rId19"/>
    <p:sldId id="300" r:id="rId20"/>
    <p:sldId id="301" r:id="rId21"/>
    <p:sldId id="302" r:id="rId22"/>
    <p:sldId id="303" r:id="rId23"/>
    <p:sldId id="304" r:id="rId24"/>
    <p:sldId id="306" r:id="rId25"/>
    <p:sldId id="308" r:id="rId26"/>
    <p:sldId id="307" r:id="rId27"/>
    <p:sldId id="267" r:id="rId28"/>
    <p:sldId id="316" r:id="rId29"/>
    <p:sldId id="321" r:id="rId30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0"/>
    <p:restoredTop sz="96281"/>
  </p:normalViewPr>
  <p:slideViewPr>
    <p:cSldViewPr snapToGrid="0">
      <p:cViewPr varScale="1">
        <p:scale>
          <a:sx n="118" d="100"/>
          <a:sy n="118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9E8E5-A9C7-431E-A2ED-4F20ACF734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1D93E4-FD69-42FD-849E-D8D7C70F3DFE}">
      <dgm:prSet/>
      <dgm:spPr/>
      <dgm:t>
        <a:bodyPr/>
        <a:lstStyle/>
        <a:p>
          <a:pPr>
            <a:defRPr cap="all"/>
          </a:pPr>
          <a:r>
            <a:rPr lang="en-GB"/>
            <a:t>Data Inconsistency</a:t>
          </a:r>
          <a:endParaRPr lang="en-US"/>
        </a:p>
      </dgm:t>
    </dgm:pt>
    <dgm:pt modelId="{8D0B815C-0D98-4BFA-BC47-02D1087399B2}" type="parTrans" cxnId="{01C1A8AB-01AE-4CB2-8757-E5FC0A1B662C}">
      <dgm:prSet/>
      <dgm:spPr/>
      <dgm:t>
        <a:bodyPr/>
        <a:lstStyle/>
        <a:p>
          <a:endParaRPr lang="en-US"/>
        </a:p>
      </dgm:t>
    </dgm:pt>
    <dgm:pt modelId="{B63C4CD7-EB60-4707-AD68-EE0ADF25E677}" type="sibTrans" cxnId="{01C1A8AB-01AE-4CB2-8757-E5FC0A1B662C}">
      <dgm:prSet/>
      <dgm:spPr/>
      <dgm:t>
        <a:bodyPr/>
        <a:lstStyle/>
        <a:p>
          <a:endParaRPr lang="en-US"/>
        </a:p>
      </dgm:t>
    </dgm:pt>
    <dgm:pt modelId="{B2793A10-628D-4FF6-9294-587BD321B512}">
      <dgm:prSet/>
      <dgm:spPr/>
      <dgm:t>
        <a:bodyPr/>
        <a:lstStyle/>
        <a:p>
          <a:pPr>
            <a:defRPr cap="all"/>
          </a:pPr>
          <a:r>
            <a:rPr lang="en-GB"/>
            <a:t>Increased Storage Costs</a:t>
          </a:r>
          <a:endParaRPr lang="en-US"/>
        </a:p>
      </dgm:t>
    </dgm:pt>
    <dgm:pt modelId="{5FE0E63B-3C37-473E-AE06-47E4D6EB871C}" type="parTrans" cxnId="{E407F20C-B276-42C6-831F-8ED9B5954A42}">
      <dgm:prSet/>
      <dgm:spPr/>
      <dgm:t>
        <a:bodyPr/>
        <a:lstStyle/>
        <a:p>
          <a:endParaRPr lang="en-US"/>
        </a:p>
      </dgm:t>
    </dgm:pt>
    <dgm:pt modelId="{F02D9438-E4E8-457B-99D9-27A27DA73556}" type="sibTrans" cxnId="{E407F20C-B276-42C6-831F-8ED9B5954A42}">
      <dgm:prSet/>
      <dgm:spPr/>
      <dgm:t>
        <a:bodyPr/>
        <a:lstStyle/>
        <a:p>
          <a:endParaRPr lang="en-US"/>
        </a:p>
      </dgm:t>
    </dgm:pt>
    <dgm:pt modelId="{4DDB59D0-AD3D-4C34-BC17-8341AFF8138D}">
      <dgm:prSet/>
      <dgm:spPr/>
      <dgm:t>
        <a:bodyPr/>
        <a:lstStyle/>
        <a:p>
          <a:pPr>
            <a:defRPr cap="all"/>
          </a:pPr>
          <a:r>
            <a:rPr lang="en-GB"/>
            <a:t>Complexity</a:t>
          </a:r>
          <a:endParaRPr lang="en-US"/>
        </a:p>
      </dgm:t>
    </dgm:pt>
    <dgm:pt modelId="{7675C57B-F511-404A-9B36-3218E2E7270F}" type="parTrans" cxnId="{5E1CE986-F7C1-4B67-AFE4-EB085FBC8843}">
      <dgm:prSet/>
      <dgm:spPr/>
      <dgm:t>
        <a:bodyPr/>
        <a:lstStyle/>
        <a:p>
          <a:endParaRPr lang="en-US"/>
        </a:p>
      </dgm:t>
    </dgm:pt>
    <dgm:pt modelId="{CB1A93C2-21E8-4F0D-B513-979B825CFFF1}" type="sibTrans" cxnId="{5E1CE986-F7C1-4B67-AFE4-EB085FBC8843}">
      <dgm:prSet/>
      <dgm:spPr/>
      <dgm:t>
        <a:bodyPr/>
        <a:lstStyle/>
        <a:p>
          <a:endParaRPr lang="en-US"/>
        </a:p>
      </dgm:t>
    </dgm:pt>
    <dgm:pt modelId="{E6BB094D-5E46-43D7-8A6E-225AF1447424}">
      <dgm:prSet/>
      <dgm:spPr/>
      <dgm:t>
        <a:bodyPr/>
        <a:lstStyle/>
        <a:p>
          <a:pPr>
            <a:defRPr cap="all"/>
          </a:pPr>
          <a:r>
            <a:rPr lang="en-GB"/>
            <a:t>Data Security Risks</a:t>
          </a:r>
          <a:endParaRPr lang="en-US"/>
        </a:p>
      </dgm:t>
    </dgm:pt>
    <dgm:pt modelId="{879917EB-01C0-4A09-ADCF-BF84FF19AF33}" type="parTrans" cxnId="{8B4D4833-BBE3-45D3-A7B2-EFBF2A6D598D}">
      <dgm:prSet/>
      <dgm:spPr/>
      <dgm:t>
        <a:bodyPr/>
        <a:lstStyle/>
        <a:p>
          <a:endParaRPr lang="en-US"/>
        </a:p>
      </dgm:t>
    </dgm:pt>
    <dgm:pt modelId="{A6BF0760-B2ED-4467-9EE6-322891DFA02A}" type="sibTrans" cxnId="{8B4D4833-BBE3-45D3-A7B2-EFBF2A6D598D}">
      <dgm:prSet/>
      <dgm:spPr/>
      <dgm:t>
        <a:bodyPr/>
        <a:lstStyle/>
        <a:p>
          <a:endParaRPr lang="en-US"/>
        </a:p>
      </dgm:t>
    </dgm:pt>
    <dgm:pt modelId="{92B2C3D8-2CA3-4E64-94D7-A79BBA4FCE64}">
      <dgm:prSet/>
      <dgm:spPr/>
      <dgm:t>
        <a:bodyPr/>
        <a:lstStyle/>
        <a:p>
          <a:pPr>
            <a:defRPr cap="all"/>
          </a:pPr>
          <a:r>
            <a:rPr lang="en-GB"/>
            <a:t>Maintenance Challenges</a:t>
          </a:r>
          <a:endParaRPr lang="en-US"/>
        </a:p>
      </dgm:t>
    </dgm:pt>
    <dgm:pt modelId="{5CAF4620-49F3-4FBF-8EAC-DF25EFE9E87F}" type="parTrans" cxnId="{FD0D8FFF-1B53-4228-AEFE-33DEE54F7ABA}">
      <dgm:prSet/>
      <dgm:spPr/>
      <dgm:t>
        <a:bodyPr/>
        <a:lstStyle/>
        <a:p>
          <a:endParaRPr lang="en-US"/>
        </a:p>
      </dgm:t>
    </dgm:pt>
    <dgm:pt modelId="{5147AC51-ACBA-4C5C-B9FF-2DE011ADA04A}" type="sibTrans" cxnId="{FD0D8FFF-1B53-4228-AEFE-33DEE54F7ABA}">
      <dgm:prSet/>
      <dgm:spPr/>
      <dgm:t>
        <a:bodyPr/>
        <a:lstStyle/>
        <a:p>
          <a:endParaRPr lang="en-US"/>
        </a:p>
      </dgm:t>
    </dgm:pt>
    <dgm:pt modelId="{7BB53536-AC8D-4AB9-8EB2-EDE0CD778E7A}" type="pres">
      <dgm:prSet presAssocID="{D159E8E5-A9C7-431E-A2ED-4F20ACF734D3}" presName="root" presStyleCnt="0">
        <dgm:presLayoutVars>
          <dgm:dir/>
          <dgm:resizeHandles val="exact"/>
        </dgm:presLayoutVars>
      </dgm:prSet>
      <dgm:spPr/>
    </dgm:pt>
    <dgm:pt modelId="{65475DB1-88BF-4535-BD1A-4BF1D2FE4F24}" type="pres">
      <dgm:prSet presAssocID="{1C1D93E4-FD69-42FD-849E-D8D7C70F3DFE}" presName="compNode" presStyleCnt="0"/>
      <dgm:spPr/>
    </dgm:pt>
    <dgm:pt modelId="{6F75B0B4-AA38-4E15-B8F2-BB359926F0FD}" type="pres">
      <dgm:prSet presAssocID="{1C1D93E4-FD69-42FD-849E-D8D7C70F3DFE}" presName="iconBgRect" presStyleLbl="bgShp" presStyleIdx="0" presStyleCnt="5"/>
      <dgm:spPr/>
    </dgm:pt>
    <dgm:pt modelId="{D96D36F6-83FF-4053-ABC1-C3F752F48221}" type="pres">
      <dgm:prSet presAssocID="{1C1D93E4-FD69-42FD-849E-D8D7C70F3DF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ABAC38C-2093-49C1-A71C-BF78465F5B0F}" type="pres">
      <dgm:prSet presAssocID="{1C1D93E4-FD69-42FD-849E-D8D7C70F3DFE}" presName="spaceRect" presStyleCnt="0"/>
      <dgm:spPr/>
    </dgm:pt>
    <dgm:pt modelId="{10903FEF-5F30-48C2-B3B7-8E15DB5A4D33}" type="pres">
      <dgm:prSet presAssocID="{1C1D93E4-FD69-42FD-849E-D8D7C70F3DFE}" presName="textRect" presStyleLbl="revTx" presStyleIdx="0" presStyleCnt="5">
        <dgm:presLayoutVars>
          <dgm:chMax val="1"/>
          <dgm:chPref val="1"/>
        </dgm:presLayoutVars>
      </dgm:prSet>
      <dgm:spPr/>
    </dgm:pt>
    <dgm:pt modelId="{2C0739C2-52B0-41C3-A419-7B753E0256A3}" type="pres">
      <dgm:prSet presAssocID="{B63C4CD7-EB60-4707-AD68-EE0ADF25E677}" presName="sibTrans" presStyleCnt="0"/>
      <dgm:spPr/>
    </dgm:pt>
    <dgm:pt modelId="{EF43234C-C426-489F-9E5D-DE47BE25FF34}" type="pres">
      <dgm:prSet presAssocID="{B2793A10-628D-4FF6-9294-587BD321B512}" presName="compNode" presStyleCnt="0"/>
      <dgm:spPr/>
    </dgm:pt>
    <dgm:pt modelId="{F8A127F2-0CA3-4609-B7D5-24D8975D1DB2}" type="pres">
      <dgm:prSet presAssocID="{B2793A10-628D-4FF6-9294-587BD321B512}" presName="iconBgRect" presStyleLbl="bgShp" presStyleIdx="1" presStyleCnt="5"/>
      <dgm:spPr/>
    </dgm:pt>
    <dgm:pt modelId="{DEDCB43F-CF64-46D1-8812-874590A87149}" type="pres">
      <dgm:prSet presAssocID="{B2793A10-628D-4FF6-9294-587BD321B5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308BEB3-5F95-408A-930A-655B10969833}" type="pres">
      <dgm:prSet presAssocID="{B2793A10-628D-4FF6-9294-587BD321B512}" presName="spaceRect" presStyleCnt="0"/>
      <dgm:spPr/>
    </dgm:pt>
    <dgm:pt modelId="{46AC4429-3F92-48C5-B851-31C99B3B8C29}" type="pres">
      <dgm:prSet presAssocID="{B2793A10-628D-4FF6-9294-587BD321B512}" presName="textRect" presStyleLbl="revTx" presStyleIdx="1" presStyleCnt="5">
        <dgm:presLayoutVars>
          <dgm:chMax val="1"/>
          <dgm:chPref val="1"/>
        </dgm:presLayoutVars>
      </dgm:prSet>
      <dgm:spPr/>
    </dgm:pt>
    <dgm:pt modelId="{F61ADD0F-D2DA-432E-AFFC-9697F19DFA05}" type="pres">
      <dgm:prSet presAssocID="{F02D9438-E4E8-457B-99D9-27A27DA73556}" presName="sibTrans" presStyleCnt="0"/>
      <dgm:spPr/>
    </dgm:pt>
    <dgm:pt modelId="{5FC83383-D69F-49A5-A01B-54EEA56EB8A7}" type="pres">
      <dgm:prSet presAssocID="{4DDB59D0-AD3D-4C34-BC17-8341AFF8138D}" presName="compNode" presStyleCnt="0"/>
      <dgm:spPr/>
    </dgm:pt>
    <dgm:pt modelId="{7F141BA0-698B-4571-B257-7406A6F2EAC9}" type="pres">
      <dgm:prSet presAssocID="{4DDB59D0-AD3D-4C34-BC17-8341AFF8138D}" presName="iconBgRect" presStyleLbl="bgShp" presStyleIdx="2" presStyleCnt="5"/>
      <dgm:spPr/>
    </dgm:pt>
    <dgm:pt modelId="{9732068B-2D41-46B9-978C-DB2C30788A17}" type="pres">
      <dgm:prSet presAssocID="{4DDB59D0-AD3D-4C34-BC17-8341AFF813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ABCDDE-6674-4DAD-B144-1E4AF429128A}" type="pres">
      <dgm:prSet presAssocID="{4DDB59D0-AD3D-4C34-BC17-8341AFF8138D}" presName="spaceRect" presStyleCnt="0"/>
      <dgm:spPr/>
    </dgm:pt>
    <dgm:pt modelId="{AA9710E9-6BBC-43F9-9BA6-40F9B6A0F55E}" type="pres">
      <dgm:prSet presAssocID="{4DDB59D0-AD3D-4C34-BC17-8341AFF8138D}" presName="textRect" presStyleLbl="revTx" presStyleIdx="2" presStyleCnt="5">
        <dgm:presLayoutVars>
          <dgm:chMax val="1"/>
          <dgm:chPref val="1"/>
        </dgm:presLayoutVars>
      </dgm:prSet>
      <dgm:spPr/>
    </dgm:pt>
    <dgm:pt modelId="{5DA8B471-F2E5-45F0-8A09-CBEFCC3731B3}" type="pres">
      <dgm:prSet presAssocID="{CB1A93C2-21E8-4F0D-B513-979B825CFFF1}" presName="sibTrans" presStyleCnt="0"/>
      <dgm:spPr/>
    </dgm:pt>
    <dgm:pt modelId="{3393A97B-756B-4BF9-84AD-4E7C3148E536}" type="pres">
      <dgm:prSet presAssocID="{E6BB094D-5E46-43D7-8A6E-225AF1447424}" presName="compNode" presStyleCnt="0"/>
      <dgm:spPr/>
    </dgm:pt>
    <dgm:pt modelId="{90C223B1-CD76-472F-9344-2C2AFF911DB0}" type="pres">
      <dgm:prSet presAssocID="{E6BB094D-5E46-43D7-8A6E-225AF1447424}" presName="iconBgRect" presStyleLbl="bgShp" presStyleIdx="3" presStyleCnt="5"/>
      <dgm:spPr/>
    </dgm:pt>
    <dgm:pt modelId="{57C45715-CBAE-4F2A-B698-FAAB1E421686}" type="pres">
      <dgm:prSet presAssocID="{E6BB094D-5E46-43D7-8A6E-225AF14474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6064480-4F45-4FA6-B41B-80FB0079443C}" type="pres">
      <dgm:prSet presAssocID="{E6BB094D-5E46-43D7-8A6E-225AF1447424}" presName="spaceRect" presStyleCnt="0"/>
      <dgm:spPr/>
    </dgm:pt>
    <dgm:pt modelId="{62368467-BB9F-4114-9EFA-9633F666D49E}" type="pres">
      <dgm:prSet presAssocID="{E6BB094D-5E46-43D7-8A6E-225AF1447424}" presName="textRect" presStyleLbl="revTx" presStyleIdx="3" presStyleCnt="5">
        <dgm:presLayoutVars>
          <dgm:chMax val="1"/>
          <dgm:chPref val="1"/>
        </dgm:presLayoutVars>
      </dgm:prSet>
      <dgm:spPr/>
    </dgm:pt>
    <dgm:pt modelId="{A80EE563-31A3-458A-8F18-BB1041930BFD}" type="pres">
      <dgm:prSet presAssocID="{A6BF0760-B2ED-4467-9EE6-322891DFA02A}" presName="sibTrans" presStyleCnt="0"/>
      <dgm:spPr/>
    </dgm:pt>
    <dgm:pt modelId="{3AB49C2D-158A-4566-AC0F-E34F95A50427}" type="pres">
      <dgm:prSet presAssocID="{92B2C3D8-2CA3-4E64-94D7-A79BBA4FCE64}" presName="compNode" presStyleCnt="0"/>
      <dgm:spPr/>
    </dgm:pt>
    <dgm:pt modelId="{0BFA1771-92B2-419F-B770-32E09194C2C1}" type="pres">
      <dgm:prSet presAssocID="{92B2C3D8-2CA3-4E64-94D7-A79BBA4FCE64}" presName="iconBgRect" presStyleLbl="bgShp" presStyleIdx="4" presStyleCnt="5"/>
      <dgm:spPr/>
    </dgm:pt>
    <dgm:pt modelId="{DB725053-CB8E-443E-B147-FDAAAC06AE50}" type="pres">
      <dgm:prSet presAssocID="{92B2C3D8-2CA3-4E64-94D7-A79BBA4FCE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7A19E86-64D7-43FD-A6E9-B1EF8ACF26FB}" type="pres">
      <dgm:prSet presAssocID="{92B2C3D8-2CA3-4E64-94D7-A79BBA4FCE64}" presName="spaceRect" presStyleCnt="0"/>
      <dgm:spPr/>
    </dgm:pt>
    <dgm:pt modelId="{7CBF2E81-3060-43CD-B966-7DF50BE9E6AA}" type="pres">
      <dgm:prSet presAssocID="{92B2C3D8-2CA3-4E64-94D7-A79BBA4FCE6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407F20C-B276-42C6-831F-8ED9B5954A42}" srcId="{D159E8E5-A9C7-431E-A2ED-4F20ACF734D3}" destId="{B2793A10-628D-4FF6-9294-587BD321B512}" srcOrd="1" destOrd="0" parTransId="{5FE0E63B-3C37-473E-AE06-47E4D6EB871C}" sibTransId="{F02D9438-E4E8-457B-99D9-27A27DA73556}"/>
    <dgm:cxn modelId="{557BF111-360F-4D07-B873-22658C2BC5B3}" type="presOf" srcId="{4DDB59D0-AD3D-4C34-BC17-8341AFF8138D}" destId="{AA9710E9-6BBC-43F9-9BA6-40F9B6A0F55E}" srcOrd="0" destOrd="0" presId="urn:microsoft.com/office/officeart/2018/5/layout/IconCircleLabelList"/>
    <dgm:cxn modelId="{8B4D4833-BBE3-45D3-A7B2-EFBF2A6D598D}" srcId="{D159E8E5-A9C7-431E-A2ED-4F20ACF734D3}" destId="{E6BB094D-5E46-43D7-8A6E-225AF1447424}" srcOrd="3" destOrd="0" parTransId="{879917EB-01C0-4A09-ADCF-BF84FF19AF33}" sibTransId="{A6BF0760-B2ED-4467-9EE6-322891DFA02A}"/>
    <dgm:cxn modelId="{2D4CA449-FB27-4260-815C-AA9B7184AEF5}" type="presOf" srcId="{E6BB094D-5E46-43D7-8A6E-225AF1447424}" destId="{62368467-BB9F-4114-9EFA-9633F666D49E}" srcOrd="0" destOrd="0" presId="urn:microsoft.com/office/officeart/2018/5/layout/IconCircleLabelList"/>
    <dgm:cxn modelId="{AA83B063-248A-48ED-8965-10C52BC4D8D1}" type="presOf" srcId="{D159E8E5-A9C7-431E-A2ED-4F20ACF734D3}" destId="{7BB53536-AC8D-4AB9-8EB2-EDE0CD778E7A}" srcOrd="0" destOrd="0" presId="urn:microsoft.com/office/officeart/2018/5/layout/IconCircleLabelList"/>
    <dgm:cxn modelId="{7DCE5B74-8FDA-44C3-AE93-877304D0C949}" type="presOf" srcId="{1C1D93E4-FD69-42FD-849E-D8D7C70F3DFE}" destId="{10903FEF-5F30-48C2-B3B7-8E15DB5A4D33}" srcOrd="0" destOrd="0" presId="urn:microsoft.com/office/officeart/2018/5/layout/IconCircleLabelList"/>
    <dgm:cxn modelId="{5E1CE986-F7C1-4B67-AFE4-EB085FBC8843}" srcId="{D159E8E5-A9C7-431E-A2ED-4F20ACF734D3}" destId="{4DDB59D0-AD3D-4C34-BC17-8341AFF8138D}" srcOrd="2" destOrd="0" parTransId="{7675C57B-F511-404A-9B36-3218E2E7270F}" sibTransId="{CB1A93C2-21E8-4F0D-B513-979B825CFFF1}"/>
    <dgm:cxn modelId="{643BB5A7-DA18-48A2-903E-4A95B3B35F3E}" type="presOf" srcId="{92B2C3D8-2CA3-4E64-94D7-A79BBA4FCE64}" destId="{7CBF2E81-3060-43CD-B966-7DF50BE9E6AA}" srcOrd="0" destOrd="0" presId="urn:microsoft.com/office/officeart/2018/5/layout/IconCircleLabelList"/>
    <dgm:cxn modelId="{01C1A8AB-01AE-4CB2-8757-E5FC0A1B662C}" srcId="{D159E8E5-A9C7-431E-A2ED-4F20ACF734D3}" destId="{1C1D93E4-FD69-42FD-849E-D8D7C70F3DFE}" srcOrd="0" destOrd="0" parTransId="{8D0B815C-0D98-4BFA-BC47-02D1087399B2}" sibTransId="{B63C4CD7-EB60-4707-AD68-EE0ADF25E677}"/>
    <dgm:cxn modelId="{38A300B2-2000-4BA7-BBA9-785E877E195D}" type="presOf" srcId="{B2793A10-628D-4FF6-9294-587BD321B512}" destId="{46AC4429-3F92-48C5-B851-31C99B3B8C29}" srcOrd="0" destOrd="0" presId="urn:microsoft.com/office/officeart/2018/5/layout/IconCircleLabelList"/>
    <dgm:cxn modelId="{FD0D8FFF-1B53-4228-AEFE-33DEE54F7ABA}" srcId="{D159E8E5-A9C7-431E-A2ED-4F20ACF734D3}" destId="{92B2C3D8-2CA3-4E64-94D7-A79BBA4FCE64}" srcOrd="4" destOrd="0" parTransId="{5CAF4620-49F3-4FBF-8EAC-DF25EFE9E87F}" sibTransId="{5147AC51-ACBA-4C5C-B9FF-2DE011ADA04A}"/>
    <dgm:cxn modelId="{72DE3E3E-EC46-4F25-B105-4B815FBDC042}" type="presParOf" srcId="{7BB53536-AC8D-4AB9-8EB2-EDE0CD778E7A}" destId="{65475DB1-88BF-4535-BD1A-4BF1D2FE4F24}" srcOrd="0" destOrd="0" presId="urn:microsoft.com/office/officeart/2018/5/layout/IconCircleLabelList"/>
    <dgm:cxn modelId="{0394C0E6-1CBF-4001-92C8-9CED2DEC8337}" type="presParOf" srcId="{65475DB1-88BF-4535-BD1A-4BF1D2FE4F24}" destId="{6F75B0B4-AA38-4E15-B8F2-BB359926F0FD}" srcOrd="0" destOrd="0" presId="urn:microsoft.com/office/officeart/2018/5/layout/IconCircleLabelList"/>
    <dgm:cxn modelId="{D8007024-6D90-4495-8C3C-212EA7FF5A59}" type="presParOf" srcId="{65475DB1-88BF-4535-BD1A-4BF1D2FE4F24}" destId="{D96D36F6-83FF-4053-ABC1-C3F752F48221}" srcOrd="1" destOrd="0" presId="urn:microsoft.com/office/officeart/2018/5/layout/IconCircleLabelList"/>
    <dgm:cxn modelId="{96715422-75F3-483F-8B3C-5DFCC48189E0}" type="presParOf" srcId="{65475DB1-88BF-4535-BD1A-4BF1D2FE4F24}" destId="{0ABAC38C-2093-49C1-A71C-BF78465F5B0F}" srcOrd="2" destOrd="0" presId="urn:microsoft.com/office/officeart/2018/5/layout/IconCircleLabelList"/>
    <dgm:cxn modelId="{D3A3B90D-5918-444D-AAE6-FBFB837A0409}" type="presParOf" srcId="{65475DB1-88BF-4535-BD1A-4BF1D2FE4F24}" destId="{10903FEF-5F30-48C2-B3B7-8E15DB5A4D33}" srcOrd="3" destOrd="0" presId="urn:microsoft.com/office/officeart/2018/5/layout/IconCircleLabelList"/>
    <dgm:cxn modelId="{21684E82-CC5B-4905-9512-20EAA3B3B75F}" type="presParOf" srcId="{7BB53536-AC8D-4AB9-8EB2-EDE0CD778E7A}" destId="{2C0739C2-52B0-41C3-A419-7B753E0256A3}" srcOrd="1" destOrd="0" presId="urn:microsoft.com/office/officeart/2018/5/layout/IconCircleLabelList"/>
    <dgm:cxn modelId="{D4580C26-6E11-40BC-B74A-7465921FCBC5}" type="presParOf" srcId="{7BB53536-AC8D-4AB9-8EB2-EDE0CD778E7A}" destId="{EF43234C-C426-489F-9E5D-DE47BE25FF34}" srcOrd="2" destOrd="0" presId="urn:microsoft.com/office/officeart/2018/5/layout/IconCircleLabelList"/>
    <dgm:cxn modelId="{DB0B2E74-6C10-41D5-B070-8DF8A63F59B2}" type="presParOf" srcId="{EF43234C-C426-489F-9E5D-DE47BE25FF34}" destId="{F8A127F2-0CA3-4609-B7D5-24D8975D1DB2}" srcOrd="0" destOrd="0" presId="urn:microsoft.com/office/officeart/2018/5/layout/IconCircleLabelList"/>
    <dgm:cxn modelId="{3BDD6FEA-981B-465F-806B-F877F7B6313D}" type="presParOf" srcId="{EF43234C-C426-489F-9E5D-DE47BE25FF34}" destId="{DEDCB43F-CF64-46D1-8812-874590A87149}" srcOrd="1" destOrd="0" presId="urn:microsoft.com/office/officeart/2018/5/layout/IconCircleLabelList"/>
    <dgm:cxn modelId="{75D5B909-3DA7-40DC-8458-65AADA4902CA}" type="presParOf" srcId="{EF43234C-C426-489F-9E5D-DE47BE25FF34}" destId="{2308BEB3-5F95-408A-930A-655B10969833}" srcOrd="2" destOrd="0" presId="urn:microsoft.com/office/officeart/2018/5/layout/IconCircleLabelList"/>
    <dgm:cxn modelId="{94100C3E-B46E-4736-8717-E91C9558AE17}" type="presParOf" srcId="{EF43234C-C426-489F-9E5D-DE47BE25FF34}" destId="{46AC4429-3F92-48C5-B851-31C99B3B8C29}" srcOrd="3" destOrd="0" presId="urn:microsoft.com/office/officeart/2018/5/layout/IconCircleLabelList"/>
    <dgm:cxn modelId="{EAB1A8EB-1452-42F8-9DB6-CEC7EEBB6498}" type="presParOf" srcId="{7BB53536-AC8D-4AB9-8EB2-EDE0CD778E7A}" destId="{F61ADD0F-D2DA-432E-AFFC-9697F19DFA05}" srcOrd="3" destOrd="0" presId="urn:microsoft.com/office/officeart/2018/5/layout/IconCircleLabelList"/>
    <dgm:cxn modelId="{6C8AD323-1318-4D81-9FE2-5CA12CF476AF}" type="presParOf" srcId="{7BB53536-AC8D-4AB9-8EB2-EDE0CD778E7A}" destId="{5FC83383-D69F-49A5-A01B-54EEA56EB8A7}" srcOrd="4" destOrd="0" presId="urn:microsoft.com/office/officeart/2018/5/layout/IconCircleLabelList"/>
    <dgm:cxn modelId="{C6990D88-EBBF-49FB-BDA0-AA641D6E0BBC}" type="presParOf" srcId="{5FC83383-D69F-49A5-A01B-54EEA56EB8A7}" destId="{7F141BA0-698B-4571-B257-7406A6F2EAC9}" srcOrd="0" destOrd="0" presId="urn:microsoft.com/office/officeart/2018/5/layout/IconCircleLabelList"/>
    <dgm:cxn modelId="{F7981B67-B321-4A8E-8747-C8B5F55640D0}" type="presParOf" srcId="{5FC83383-D69F-49A5-A01B-54EEA56EB8A7}" destId="{9732068B-2D41-46B9-978C-DB2C30788A17}" srcOrd="1" destOrd="0" presId="urn:microsoft.com/office/officeart/2018/5/layout/IconCircleLabelList"/>
    <dgm:cxn modelId="{C6F6490C-5583-476C-B24A-3D602C858CB4}" type="presParOf" srcId="{5FC83383-D69F-49A5-A01B-54EEA56EB8A7}" destId="{3BABCDDE-6674-4DAD-B144-1E4AF429128A}" srcOrd="2" destOrd="0" presId="urn:microsoft.com/office/officeart/2018/5/layout/IconCircleLabelList"/>
    <dgm:cxn modelId="{EB38527A-372A-4467-9BF5-29B37E1BFB83}" type="presParOf" srcId="{5FC83383-D69F-49A5-A01B-54EEA56EB8A7}" destId="{AA9710E9-6BBC-43F9-9BA6-40F9B6A0F55E}" srcOrd="3" destOrd="0" presId="urn:microsoft.com/office/officeart/2018/5/layout/IconCircleLabelList"/>
    <dgm:cxn modelId="{AFB59B8F-C99D-437D-95C5-F9591C05C9EB}" type="presParOf" srcId="{7BB53536-AC8D-4AB9-8EB2-EDE0CD778E7A}" destId="{5DA8B471-F2E5-45F0-8A09-CBEFCC3731B3}" srcOrd="5" destOrd="0" presId="urn:microsoft.com/office/officeart/2018/5/layout/IconCircleLabelList"/>
    <dgm:cxn modelId="{3B80D319-6788-40C9-89EE-4FF38BE0DBA3}" type="presParOf" srcId="{7BB53536-AC8D-4AB9-8EB2-EDE0CD778E7A}" destId="{3393A97B-756B-4BF9-84AD-4E7C3148E536}" srcOrd="6" destOrd="0" presId="urn:microsoft.com/office/officeart/2018/5/layout/IconCircleLabelList"/>
    <dgm:cxn modelId="{C72C23A5-9DD3-4949-9D9F-8D9B1C4E249A}" type="presParOf" srcId="{3393A97B-756B-4BF9-84AD-4E7C3148E536}" destId="{90C223B1-CD76-472F-9344-2C2AFF911DB0}" srcOrd="0" destOrd="0" presId="urn:microsoft.com/office/officeart/2018/5/layout/IconCircleLabelList"/>
    <dgm:cxn modelId="{E6A5550C-DCED-447B-A7F6-10775DE33F29}" type="presParOf" srcId="{3393A97B-756B-4BF9-84AD-4E7C3148E536}" destId="{57C45715-CBAE-4F2A-B698-FAAB1E421686}" srcOrd="1" destOrd="0" presId="urn:microsoft.com/office/officeart/2018/5/layout/IconCircleLabelList"/>
    <dgm:cxn modelId="{40DA9D1A-5C7A-4B81-AC34-F6F32FACB675}" type="presParOf" srcId="{3393A97B-756B-4BF9-84AD-4E7C3148E536}" destId="{E6064480-4F45-4FA6-B41B-80FB0079443C}" srcOrd="2" destOrd="0" presId="urn:microsoft.com/office/officeart/2018/5/layout/IconCircleLabelList"/>
    <dgm:cxn modelId="{0623C946-39D7-4246-8D91-572E664B9B0E}" type="presParOf" srcId="{3393A97B-756B-4BF9-84AD-4E7C3148E536}" destId="{62368467-BB9F-4114-9EFA-9633F666D49E}" srcOrd="3" destOrd="0" presId="urn:microsoft.com/office/officeart/2018/5/layout/IconCircleLabelList"/>
    <dgm:cxn modelId="{BD8DEADF-3BCB-4180-9464-2C4F10B1D14D}" type="presParOf" srcId="{7BB53536-AC8D-4AB9-8EB2-EDE0CD778E7A}" destId="{A80EE563-31A3-458A-8F18-BB1041930BFD}" srcOrd="7" destOrd="0" presId="urn:microsoft.com/office/officeart/2018/5/layout/IconCircleLabelList"/>
    <dgm:cxn modelId="{49E0CC02-7B9D-44FA-B31D-EFC9F7E603FB}" type="presParOf" srcId="{7BB53536-AC8D-4AB9-8EB2-EDE0CD778E7A}" destId="{3AB49C2D-158A-4566-AC0F-E34F95A50427}" srcOrd="8" destOrd="0" presId="urn:microsoft.com/office/officeart/2018/5/layout/IconCircleLabelList"/>
    <dgm:cxn modelId="{8AF6CE45-4A9F-48D7-9016-0AAD85EC594C}" type="presParOf" srcId="{3AB49C2D-158A-4566-AC0F-E34F95A50427}" destId="{0BFA1771-92B2-419F-B770-32E09194C2C1}" srcOrd="0" destOrd="0" presId="urn:microsoft.com/office/officeart/2018/5/layout/IconCircleLabelList"/>
    <dgm:cxn modelId="{888E9B09-4758-4EE2-8391-663B5F398C0D}" type="presParOf" srcId="{3AB49C2D-158A-4566-AC0F-E34F95A50427}" destId="{DB725053-CB8E-443E-B147-FDAAAC06AE50}" srcOrd="1" destOrd="0" presId="urn:microsoft.com/office/officeart/2018/5/layout/IconCircleLabelList"/>
    <dgm:cxn modelId="{4F40B536-0F4B-49C3-A178-1BD447B26D83}" type="presParOf" srcId="{3AB49C2D-158A-4566-AC0F-E34F95A50427}" destId="{37A19E86-64D7-43FD-A6E9-B1EF8ACF26FB}" srcOrd="2" destOrd="0" presId="urn:microsoft.com/office/officeart/2018/5/layout/IconCircleLabelList"/>
    <dgm:cxn modelId="{E61C1496-0464-49EC-9C21-0029406FC931}" type="presParOf" srcId="{3AB49C2D-158A-4566-AC0F-E34F95A50427}" destId="{7CBF2E81-3060-43CD-B966-7DF50BE9E6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5B0B4-AA38-4E15-B8F2-BB359926F0FD}">
      <dsp:nvSpPr>
        <dsp:cNvPr id="0" name=""/>
        <dsp:cNvSpPr/>
      </dsp:nvSpPr>
      <dsp:spPr>
        <a:xfrm>
          <a:off x="478800" y="109876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D36F6-83FF-4053-ABC1-C3F752F48221}">
      <dsp:nvSpPr>
        <dsp:cNvPr id="0" name=""/>
        <dsp:cNvSpPr/>
      </dsp:nvSpPr>
      <dsp:spPr>
        <a:xfrm>
          <a:off x="71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3FEF-5F30-48C2-B3B7-8E15DB5A4D33}">
      <dsp:nvSpPr>
        <dsp:cNvPr id="0" name=""/>
        <dsp:cNvSpPr/>
      </dsp:nvSpPr>
      <dsp:spPr>
        <a:xfrm>
          <a:off x="127800" y="25387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Data Inconsistency</a:t>
          </a:r>
          <a:endParaRPr lang="en-US" sz="2100" kern="1200"/>
        </a:p>
      </dsp:txBody>
      <dsp:txXfrm>
        <a:off x="127800" y="2538761"/>
        <a:ext cx="1800000" cy="720000"/>
      </dsp:txXfrm>
    </dsp:sp>
    <dsp:sp modelId="{F8A127F2-0CA3-4609-B7D5-24D8975D1DB2}">
      <dsp:nvSpPr>
        <dsp:cNvPr id="0" name=""/>
        <dsp:cNvSpPr/>
      </dsp:nvSpPr>
      <dsp:spPr>
        <a:xfrm>
          <a:off x="2593800" y="109876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CB43F-CF64-46D1-8812-874590A87149}">
      <dsp:nvSpPr>
        <dsp:cNvPr id="0" name=""/>
        <dsp:cNvSpPr/>
      </dsp:nvSpPr>
      <dsp:spPr>
        <a:xfrm>
          <a:off x="2827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C4429-3F92-48C5-B851-31C99B3B8C29}">
      <dsp:nvSpPr>
        <dsp:cNvPr id="0" name=""/>
        <dsp:cNvSpPr/>
      </dsp:nvSpPr>
      <dsp:spPr>
        <a:xfrm>
          <a:off x="2242800" y="25387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Increased Storage Costs</a:t>
          </a:r>
          <a:endParaRPr lang="en-US" sz="2100" kern="1200"/>
        </a:p>
      </dsp:txBody>
      <dsp:txXfrm>
        <a:off x="2242800" y="2538761"/>
        <a:ext cx="1800000" cy="720000"/>
      </dsp:txXfrm>
    </dsp:sp>
    <dsp:sp modelId="{7F141BA0-698B-4571-B257-7406A6F2EAC9}">
      <dsp:nvSpPr>
        <dsp:cNvPr id="0" name=""/>
        <dsp:cNvSpPr/>
      </dsp:nvSpPr>
      <dsp:spPr>
        <a:xfrm>
          <a:off x="4708800" y="109876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2068B-2D41-46B9-978C-DB2C30788A17}">
      <dsp:nvSpPr>
        <dsp:cNvPr id="0" name=""/>
        <dsp:cNvSpPr/>
      </dsp:nvSpPr>
      <dsp:spPr>
        <a:xfrm>
          <a:off x="494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710E9-6BBC-43F9-9BA6-40F9B6A0F55E}">
      <dsp:nvSpPr>
        <dsp:cNvPr id="0" name=""/>
        <dsp:cNvSpPr/>
      </dsp:nvSpPr>
      <dsp:spPr>
        <a:xfrm>
          <a:off x="4357800" y="25387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Complexity</a:t>
          </a:r>
          <a:endParaRPr lang="en-US" sz="2100" kern="1200"/>
        </a:p>
      </dsp:txBody>
      <dsp:txXfrm>
        <a:off x="4357800" y="2538761"/>
        <a:ext cx="1800000" cy="720000"/>
      </dsp:txXfrm>
    </dsp:sp>
    <dsp:sp modelId="{90C223B1-CD76-472F-9344-2C2AFF911DB0}">
      <dsp:nvSpPr>
        <dsp:cNvPr id="0" name=""/>
        <dsp:cNvSpPr/>
      </dsp:nvSpPr>
      <dsp:spPr>
        <a:xfrm>
          <a:off x="6823800" y="109876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45715-CBAE-4F2A-B698-FAAB1E421686}">
      <dsp:nvSpPr>
        <dsp:cNvPr id="0" name=""/>
        <dsp:cNvSpPr/>
      </dsp:nvSpPr>
      <dsp:spPr>
        <a:xfrm>
          <a:off x="7057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68467-BB9F-4114-9EFA-9633F666D49E}">
      <dsp:nvSpPr>
        <dsp:cNvPr id="0" name=""/>
        <dsp:cNvSpPr/>
      </dsp:nvSpPr>
      <dsp:spPr>
        <a:xfrm>
          <a:off x="6472800" y="25387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Data Security Risks</a:t>
          </a:r>
          <a:endParaRPr lang="en-US" sz="2100" kern="1200"/>
        </a:p>
      </dsp:txBody>
      <dsp:txXfrm>
        <a:off x="6472800" y="2538761"/>
        <a:ext cx="1800000" cy="720000"/>
      </dsp:txXfrm>
    </dsp:sp>
    <dsp:sp modelId="{0BFA1771-92B2-419F-B770-32E09194C2C1}">
      <dsp:nvSpPr>
        <dsp:cNvPr id="0" name=""/>
        <dsp:cNvSpPr/>
      </dsp:nvSpPr>
      <dsp:spPr>
        <a:xfrm>
          <a:off x="8938800" y="109876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25053-CB8E-443E-B147-FDAAAC06AE50}">
      <dsp:nvSpPr>
        <dsp:cNvPr id="0" name=""/>
        <dsp:cNvSpPr/>
      </dsp:nvSpPr>
      <dsp:spPr>
        <a:xfrm>
          <a:off x="917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F2E81-3060-43CD-B966-7DF50BE9E6AA}">
      <dsp:nvSpPr>
        <dsp:cNvPr id="0" name=""/>
        <dsp:cNvSpPr/>
      </dsp:nvSpPr>
      <dsp:spPr>
        <a:xfrm>
          <a:off x="8587800" y="25387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Maintenance Challenges</a:t>
          </a:r>
          <a:endParaRPr lang="en-US" sz="2100" kern="1200"/>
        </a:p>
      </dsp:txBody>
      <dsp:txXfrm>
        <a:off x="8587800" y="253876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64E9-EFE7-E9B1-4E81-007A61066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86A3C-6DA9-7FA3-E006-32D810F0C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A26A-D6F1-CA7D-022D-FBCB12C6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7C62-1B7C-474C-9CBD-02651B8FF48D}" type="datetimeFigureOut">
              <a:rPr lang="en-NP" smtClean="0"/>
              <a:t>25/03/2025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902A-FC74-0513-95E8-CA57CF16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2B94-8A96-ACFA-955A-9DCFC4E0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46F0-1D5F-8940-9AB8-47909A4AA8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8638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43C-D378-0BF2-F155-45B7330C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C18E2-4D5A-1DEF-1FC7-05BAF45A1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F408-404D-C6D2-7F5C-507B2E7A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7C62-1B7C-474C-9CBD-02651B8FF48D}" type="datetimeFigureOut">
              <a:rPr lang="en-NP" smtClean="0"/>
              <a:t>25/03/2025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8959-9E5C-ADCD-FD8F-F3891304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5E5F7-D1A0-35BD-8885-7636F6F9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46F0-1D5F-8940-9AB8-47909A4AA8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0014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E12E2-5EC1-4693-6773-28768789B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373B6-47C5-4304-7DCF-F00A9DECA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981C-0965-0FE9-1361-3553D6A4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7C62-1B7C-474C-9CBD-02651B8FF48D}" type="datetimeFigureOut">
              <a:rPr lang="en-NP" smtClean="0"/>
              <a:t>25/03/2025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4DD3-0D3A-134D-C1C3-8DEFA231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3C0-E03E-DF98-9658-7B027B1E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46F0-1D5F-8940-9AB8-47909A4AA8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9419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A473-D2DA-A052-CB52-5658F9FE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FC6F-7BC9-C369-53D0-18B28391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A849-E665-2B4B-2918-2D3DA23F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7C62-1B7C-474C-9CBD-02651B8FF48D}" type="datetimeFigureOut">
              <a:rPr lang="en-NP" smtClean="0"/>
              <a:t>25/03/2025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77DC-C488-BBD9-CBB4-B86F11CD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65079-4888-945C-124E-20E999DE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46F0-1D5F-8940-9AB8-47909A4AA8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003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3ED1-13DA-867A-E673-7471A307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CDD1-C119-6C84-44B5-D5137795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91667-BC14-3426-9CF8-BFF8C4FB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7C62-1B7C-474C-9CBD-02651B8FF48D}" type="datetimeFigureOut">
              <a:rPr lang="en-NP" smtClean="0"/>
              <a:t>25/03/2025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D37B7-B589-353F-1F16-CD15946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DD831-3FB9-F841-54A5-A9CCA002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46F0-1D5F-8940-9AB8-47909A4AA8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8693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3D31-181D-9151-49DE-40C37888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F8DE-688B-3283-4188-D50920286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652FA-8BAA-CDFC-691F-9D6A45EA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B3B01-A1CD-747A-E175-7E891CD6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7C62-1B7C-474C-9CBD-02651B8FF48D}" type="datetimeFigureOut">
              <a:rPr lang="en-NP" smtClean="0"/>
              <a:t>25/03/2025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E386-D0F4-1E7A-F9AA-8CA29F1B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91677-BE68-C81A-1819-03FED51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46F0-1D5F-8940-9AB8-47909A4AA8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0454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3DBF-71C8-49B0-6107-545FB443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606F3-29A5-467C-94C8-393ACC5E5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E6B1F-5404-DF82-1C94-9F5387103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5FEA1-9D73-F0C2-F400-611CBCFA5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A899-B725-9210-F57C-7C9DBA73C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90EBF-CFA5-2BAD-4C5E-8F91FF73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7C62-1B7C-474C-9CBD-02651B8FF48D}" type="datetimeFigureOut">
              <a:rPr lang="en-NP" smtClean="0"/>
              <a:t>25/03/2025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1A477-CCC1-A2E3-B25A-1AF4340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46C3D-8609-1E39-69AA-E86402B4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46F0-1D5F-8940-9AB8-47909A4AA8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727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50BF-14DA-AC91-7434-9481ED6A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2F65C-7B4B-F48E-9CB2-C19CEBF9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7C62-1B7C-474C-9CBD-02651B8FF48D}" type="datetimeFigureOut">
              <a:rPr lang="en-NP" smtClean="0"/>
              <a:t>25/03/2025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E1001-15E1-5F28-3A72-B5CF0016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72DE6-D8B0-91B9-6DD5-3183DA1C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46F0-1D5F-8940-9AB8-47909A4AA8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4637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B69A9-3660-7BB7-5D80-53CE5042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7C62-1B7C-474C-9CBD-02651B8FF48D}" type="datetimeFigureOut">
              <a:rPr lang="en-NP" smtClean="0"/>
              <a:t>25/03/2025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0A2E6-0C47-6739-0CAE-CF653DA4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A2781-3A75-E3BE-5757-EC1B6BFE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46F0-1D5F-8940-9AB8-47909A4AA8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2511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482B-C912-8F7C-993E-4CF9C0F5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EFAF-0728-9918-8270-D0F2AA28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C7CD0-C7D6-3124-F780-391A164A2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50636-F230-36F1-1CDC-5FE196F2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7C62-1B7C-474C-9CBD-02651B8FF48D}" type="datetimeFigureOut">
              <a:rPr lang="en-NP" smtClean="0"/>
              <a:t>25/03/2025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D93D7-920E-91A6-1AE1-E69B2B3D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74EA-BBA4-DBCD-FC36-916CECB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46F0-1D5F-8940-9AB8-47909A4AA8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7345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C166-7A94-D0A8-B2CB-9E224FE1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9C7CA-6582-5914-BDF5-A7CAAE474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C97A9-6B5A-6131-D9F9-DE6A21FA9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095F-21FA-A48A-6BFB-B9DA6143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7C62-1B7C-474C-9CBD-02651B8FF48D}" type="datetimeFigureOut">
              <a:rPr lang="en-NP" smtClean="0"/>
              <a:t>25/03/2025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B4623-29EA-9C4D-8C47-3AEB2903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D3104-5370-498D-37FA-5341C5AA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46F0-1D5F-8940-9AB8-47909A4AA8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7342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4A55C-684E-EB86-6362-103E4E14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8E930-9AA7-CA51-0E57-2FF9A96F9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CCEF-D0F7-60FA-2E60-DEC70485F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7C62-1B7C-474C-9CBD-02651B8FF48D}" type="datetimeFigureOut">
              <a:rPr lang="en-NP" smtClean="0"/>
              <a:t>25/03/2025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B4ED-50EF-3704-ECFA-C99A41872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9452-19A3-A045-1C6F-4EC3A038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46F0-1D5F-8940-9AB8-47909A4AA88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0234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763E-E42D-C9CB-3901-C72BF5E6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2BC9-CE7A-40D5-90E5-DA1A60AE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dirty="0"/>
              <a:t>File System</a:t>
            </a:r>
          </a:p>
          <a:p>
            <a:r>
              <a:rPr lang="en-US" dirty="0"/>
              <a:t>Problems with file system</a:t>
            </a:r>
          </a:p>
          <a:p>
            <a:r>
              <a:rPr lang="en-US" dirty="0"/>
              <a:t>Data redundancy</a:t>
            </a:r>
          </a:p>
          <a:p>
            <a:r>
              <a:rPr lang="en-US" dirty="0"/>
              <a:t>Database environment components</a:t>
            </a:r>
          </a:p>
          <a:p>
            <a:r>
              <a:rPr lang="en-US" dirty="0"/>
              <a:t>DBMS functions</a:t>
            </a:r>
          </a:p>
        </p:txBody>
      </p:sp>
    </p:spTree>
    <p:extLst>
      <p:ext uri="{BB962C8B-B14F-4D97-AF65-F5344CB8AC3E}">
        <p14:creationId xmlns:p14="http://schemas.microsoft.com/office/powerpoint/2010/main" val="156995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4564-77A0-A341-5499-D80E9A89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Hierarchical database example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F8C95A9-1CB6-654D-4ED9-BA0152D72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999935"/>
            <a:ext cx="6846363" cy="47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7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9CD1-81BE-3B6C-8AB6-7F2A16E5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Characteristics: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4664-7F51-0DB6-6BD3-26029454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Tree Structure:</a:t>
            </a:r>
            <a:r>
              <a:rPr lang="en-US" dirty="0"/>
              <a:t> A single parent with multiple children.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Useful when data has a clear, one-to-many relationship (e.g., an organization with departments, employees,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Limitation:</a:t>
            </a:r>
            <a:r>
              <a:rPr lang="en-US" dirty="0"/>
              <a:t> Limited flexibility, as each child can have only one parent. To establish more complex relationships, a different model is needed.</a:t>
            </a:r>
          </a:p>
          <a:p>
            <a:r>
              <a:rPr lang="en-US" b="1" dirty="0"/>
              <a:t>Example</a:t>
            </a:r>
            <a:r>
              <a:rPr lang="en-US" dirty="0"/>
              <a:t>: IBM's Information Management System (IMS).</a:t>
            </a:r>
          </a:p>
          <a:p>
            <a:pPr marL="0" indent="0">
              <a:buNone/>
            </a:pPr>
            <a:endParaRPr lang="en-US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10685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D888-A57E-B1C7-E40E-69FB961F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4100-0EF2-8698-EB74-1243743B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GB" dirty="0">
                <a:ea typeface="+mn-lt"/>
                <a:cs typeface="+mn-lt"/>
              </a:rPr>
              <a:t>A network database is based on a traditional hierarchical database, except it allows each object to have multiple parents instead of a single parent.</a:t>
            </a:r>
          </a:p>
          <a:p>
            <a:endParaRPr lang="en-GB" dirty="0"/>
          </a:p>
        </p:txBody>
      </p:sp>
      <p:sp>
        <p:nvSpPr>
          <p:cNvPr id="5" name="AutoShape 2" descr="network model">
            <a:extLst>
              <a:ext uri="{FF2B5EF4-FFF2-40B4-BE49-F238E27FC236}">
                <a16:creationId xmlns:a16="http://schemas.microsoft.com/office/drawing/2014/main" id="{3D85FAEC-ADAB-0FC1-24D2-1AA8F55092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P"/>
          </a:p>
        </p:txBody>
      </p:sp>
      <p:sp>
        <p:nvSpPr>
          <p:cNvPr id="7" name="AutoShape 4" descr="network model">
            <a:extLst>
              <a:ext uri="{FF2B5EF4-FFF2-40B4-BE49-F238E27FC236}">
                <a16:creationId xmlns:a16="http://schemas.microsoft.com/office/drawing/2014/main" id="{1235AF23-C712-FA81-42BE-C26A4A8EC6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P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C47D4-CED1-7A95-C860-F5B2E605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86" y="2818070"/>
            <a:ext cx="3989114" cy="33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6EBB-C30A-D53C-E0E1-EA7193E7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Network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B437-8042-26FF-9B7C-4C81FE06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Network Database is more flexible than the hierarchical model, allowing records (or nodes) to have multiple parents and children.</a:t>
            </a:r>
          </a:p>
          <a:p>
            <a:r>
              <a:rPr lang="en-US" dirty="0"/>
              <a:t>This many-to-many relationship is ideal for modeling more complex real-world scenarios, where entities may have multiple associations</a:t>
            </a:r>
          </a:p>
          <a:p>
            <a:r>
              <a:rPr lang="en-US" b="1" dirty="0"/>
              <a:t>Flexible Relationships:</a:t>
            </a:r>
            <a:r>
              <a:rPr lang="en-US" dirty="0"/>
              <a:t> Many-to-many relationships are supported.</a:t>
            </a:r>
          </a:p>
          <a:p>
            <a:r>
              <a:rPr lang="en-US" b="1" dirty="0"/>
              <a:t>Use Case:</a:t>
            </a:r>
            <a:r>
              <a:rPr lang="en-US" dirty="0"/>
              <a:t> Used in complex systems such as university databases, airline reservation systems, etc., where entities have multiple relationships.</a:t>
            </a:r>
          </a:p>
          <a:p>
            <a:r>
              <a:rPr lang="en-US" b="1" dirty="0"/>
              <a:t>Limitation:</a:t>
            </a:r>
            <a:r>
              <a:rPr lang="en-US" dirty="0"/>
              <a:t> It can be more challenging to manage due to its complexity.</a:t>
            </a:r>
          </a:p>
          <a:p>
            <a:r>
              <a:rPr lang="en-US" b="1" dirty="0"/>
              <a:t>Example</a:t>
            </a:r>
            <a:r>
              <a:rPr lang="en-US" dirty="0"/>
              <a:t>: Integrated Data Store (IDS).</a:t>
            </a:r>
          </a:p>
          <a:p>
            <a:pPr marL="0" indent="0">
              <a:buNone/>
            </a:pPr>
            <a:endParaRPr lang="en-US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19233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CB60-66E4-93A2-B7E1-E9FB7372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Network database</a:t>
            </a:r>
          </a:p>
        </p:txBody>
      </p:sp>
      <p:pic>
        <p:nvPicPr>
          <p:cNvPr id="4" name="Content Placeholder 3" descr="A diagram of a customer&#10;&#10;Description automatically generated">
            <a:extLst>
              <a:ext uri="{FF2B5EF4-FFF2-40B4-BE49-F238E27FC236}">
                <a16:creationId xmlns:a16="http://schemas.microsoft.com/office/drawing/2014/main" id="{8156C687-D7E8-0E79-A18A-0CAE49DF9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997" y="2139484"/>
            <a:ext cx="9812005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3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AC08-360F-5045-EDE2-CAB2D505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D5A7-ACD0-71E9-8AD7-499190B7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in tables (also called relations) with rows and columns. Tables can be linked using primary and foreign keys, which allows for flexible querying using SQL</a:t>
            </a:r>
          </a:p>
          <a:p>
            <a:r>
              <a:rPr lang="en-US" b="1" dirty="0"/>
              <a:t>Use Case</a:t>
            </a:r>
            <a:r>
              <a:rPr lang="en-US" dirty="0"/>
              <a:t>: Most widely used type, great for structured data with well-defined relationships. Ideal for applications like CRM systems, loan management systems, and financial records. </a:t>
            </a:r>
          </a:p>
          <a:p>
            <a:r>
              <a:rPr lang="en-US" b="1" dirty="0"/>
              <a:t>Example</a:t>
            </a:r>
            <a:r>
              <a:rPr lang="en-US" dirty="0"/>
              <a:t>: MySQL, PostgreSQL, Microsoft SQL Server.</a:t>
            </a: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02668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CF50-9AD1-EDF7-5621-EF35EE90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Relational Database</a:t>
            </a:r>
          </a:p>
        </p:txBody>
      </p:sp>
      <p:pic>
        <p:nvPicPr>
          <p:cNvPr id="3074" name="Picture 2" descr="Relational and non relational databases">
            <a:extLst>
              <a:ext uri="{FF2B5EF4-FFF2-40B4-BE49-F238E27FC236}">
                <a16:creationId xmlns:a16="http://schemas.microsoft.com/office/drawing/2014/main" id="{C51AC640-5D88-C160-1946-B5829C6578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121694"/>
            <a:ext cx="64389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AC08-360F-5045-EDE2-CAB2D505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Non 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D5A7-ACD0-71E9-8AD7-499190B7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be stored in various forms like key-value pairs, document-oriented, column-family, or graph databases. NoSQL databases are often more flexible with data structure and scale well horizontally.</a:t>
            </a:r>
            <a:r>
              <a:rPr lang="en-US" b="1" dirty="0"/>
              <a:t> Use Case</a:t>
            </a:r>
            <a:r>
              <a:rPr lang="en-US" dirty="0"/>
              <a:t>: Best suited for handling unstructured or semi-structured data, rapid development, and large-scale applications (e.g., social media, big data analytics).</a:t>
            </a:r>
          </a:p>
          <a:p>
            <a:r>
              <a:rPr lang="en-US" dirty="0"/>
              <a:t> </a:t>
            </a:r>
            <a:r>
              <a:rPr lang="en-US" b="1" dirty="0"/>
              <a:t>Example</a:t>
            </a:r>
            <a:r>
              <a:rPr lang="en-US" dirty="0"/>
              <a:t>: MongoDB (document), Cassandra (column-family), Redis (key-value), Neo4j (graph).</a:t>
            </a:r>
          </a:p>
        </p:txBody>
      </p:sp>
    </p:spTree>
    <p:extLst>
      <p:ext uri="{BB962C8B-B14F-4D97-AF65-F5344CB8AC3E}">
        <p14:creationId xmlns:p14="http://schemas.microsoft.com/office/powerpoint/2010/main" val="179665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046E-2F28-0D47-5EAD-719D0705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Non relational Database</a:t>
            </a:r>
          </a:p>
        </p:txBody>
      </p:sp>
      <p:pic>
        <p:nvPicPr>
          <p:cNvPr id="2050" name="Picture 2" descr="Relational VS Non Relational Databases | by Angelica Lo Duca | Towards Data  Science">
            <a:extLst>
              <a:ext uri="{FF2B5EF4-FFF2-40B4-BE49-F238E27FC236}">
                <a16:creationId xmlns:a16="http://schemas.microsoft.com/office/drawing/2014/main" id="{BB30214A-8446-E89E-86FB-ECEEEB34F8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84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4A95-1A0E-978E-E9F4-8F9A23E3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BBC6-0D29-9170-657D-8579ED17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GB" sz="1800">
                <a:ea typeface="+mn-lt"/>
                <a:cs typeface="+mn-lt"/>
              </a:rPr>
              <a:t>Mr. Bolton owns a small-scale retail shop which sells stationary. For the past few years, he had been using the Excel sheet file-based system to record his sales and inventory. However, as his business grows, he found that this method of recording sales and inventory is inefficient.  Based on this case, elaborate </a:t>
            </a:r>
            <a:r>
              <a:rPr lang="en-GB" sz="1800" b="1">
                <a:ea typeface="+mn-lt"/>
                <a:cs typeface="+mn-lt"/>
              </a:rPr>
              <a:t>THREE (3)</a:t>
            </a:r>
            <a:r>
              <a:rPr lang="en-GB" sz="1800">
                <a:ea typeface="+mn-lt"/>
                <a:cs typeface="+mn-lt"/>
              </a:rPr>
              <a:t> drawbacks of the file-based system approach.</a:t>
            </a:r>
            <a:endParaRPr lang="en-GB" sz="1800"/>
          </a:p>
          <a:p>
            <a:r>
              <a:rPr lang="en-GB" sz="1800"/>
              <a:t>Refer t</a:t>
            </a:r>
            <a:r>
              <a:rPr lang="en-GB" sz="1800">
                <a:ea typeface="+mn-lt"/>
                <a:cs typeface="+mn-lt"/>
              </a:rPr>
              <a:t>o question (1) above, Mr. Bolton is advised to convert his sales and inventory record into using a Database Management System (DBMS).  Based on your opinion, discuss THREE (3) advantages of DBMS compare to the file-based system.</a:t>
            </a:r>
          </a:p>
          <a:p>
            <a:r>
              <a:rPr lang="en-GB" sz="1800">
                <a:ea typeface="+mn-lt"/>
                <a:cs typeface="+mn-lt"/>
              </a:rPr>
              <a:t>Describe THREE (3) functions provided by DBMS.</a:t>
            </a:r>
            <a:endParaRPr lang="en-GB" sz="1800"/>
          </a:p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51751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A84B-306D-C542-E119-96C156AD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Manual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53CB-DE79-3BE6-9753-148F238D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Collection of file folders kept in file cabinet</a:t>
            </a:r>
          </a:p>
          <a:p>
            <a:r>
              <a:rPr lang="en-US" sz="2800" dirty="0"/>
              <a:t>Organization within folders based on data’s expected use (ideally logically related)</a:t>
            </a:r>
          </a:p>
          <a:p>
            <a:r>
              <a:rPr lang="en-US" sz="2800" dirty="0"/>
              <a:t>Finding and using data in growing collections of file folders became time-consuming 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025260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8AF4-1A58-F2C4-A69D-9D608A42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data redundancy?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D6D3-B26C-2326-A588-2BABA2DE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GB">
                <a:ea typeface="+mn-lt"/>
                <a:cs typeface="+mn-lt"/>
              </a:rPr>
              <a:t>Data redundancy refers to the duplication of data within a database or across multiple databases within an organization's information system. In other words, it occurs when the same piece of data is stored in more than one place.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3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9782-8D41-B94C-DD5E-96322B28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Advantages of Data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5E60D-20FF-2D63-00F5-298512577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GB" dirty="0">
                <a:ea typeface="+mn-lt"/>
                <a:cs typeface="+mn-lt"/>
              </a:rPr>
              <a:t>Improved Data Retrieval Performance</a:t>
            </a:r>
          </a:p>
          <a:p>
            <a:r>
              <a:rPr lang="en-GB" dirty="0">
                <a:ea typeface="+mn-lt"/>
                <a:cs typeface="+mn-lt"/>
              </a:rPr>
              <a:t>Enhanced Data Availability</a:t>
            </a:r>
          </a:p>
          <a:p>
            <a:r>
              <a:rPr lang="en-GB" dirty="0">
                <a:ea typeface="+mn-lt"/>
                <a:cs typeface="+mn-lt"/>
              </a:rPr>
              <a:t>data integrity validation</a:t>
            </a:r>
          </a:p>
        </p:txBody>
      </p:sp>
    </p:spTree>
    <p:extLst>
      <p:ext uri="{BB962C8B-B14F-4D97-AF65-F5344CB8AC3E}">
        <p14:creationId xmlns:p14="http://schemas.microsoft.com/office/powerpoint/2010/main" val="2542355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E0A6-26A4-3C71-3404-9054B337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/>
              <a:t>Disadvantages of data redundancy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F18CFC-D98E-A744-81D0-D2341CED2D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23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B18B-D5A9-B8BE-47FD-5E1B8AC6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Redundancy Example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D8CE5-D544-A5C9-5DAF-EDC139CAA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01261"/>
              </p:ext>
            </p:extLst>
          </p:nvPr>
        </p:nvGraphicFramePr>
        <p:xfrm>
          <a:off x="2031999" y="2548466"/>
          <a:ext cx="812800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7798143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242665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47582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659778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87635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50984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student_id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student_name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student_age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dept_id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dept_name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dept_head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56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P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Tony Stark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P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P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Computer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Steve Rogers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23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P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Thor Odinson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P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P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Computer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Steve Rogers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1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P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Bruce Banner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P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P">
                          <a:effectLst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Mechanical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Natasha Romanoff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98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CEC2-9FA6-9EE5-45E3-7B464114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220"/>
          </a:xfrm>
        </p:spPr>
        <p:txBody>
          <a:bodyPr/>
          <a:lstStyle/>
          <a:p>
            <a:r>
              <a:rPr lang="en-GB" dirty="0"/>
              <a:t>Data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89D9-FC24-ECA9-2582-BE1200229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45"/>
            <a:ext cx="10515600" cy="5126530"/>
          </a:xfrm>
        </p:spPr>
        <p:txBody>
          <a:bodyPr lIns="109728" tIns="109728" rIns="109728" bIns="91440" anchor="t">
            <a:normAutofit fontScale="92500" lnSpcReduction="10000"/>
          </a:bodyPr>
          <a:lstStyle/>
          <a:p>
            <a:r>
              <a:rPr lang="en-GB" dirty="0"/>
              <a:t>Data anomalies are data points or sets of data that deviate from the expected patterns or behaviours in a dataset. </a:t>
            </a:r>
          </a:p>
          <a:p>
            <a:r>
              <a:rPr lang="en-US" dirty="0"/>
              <a:t>Data anomalies occur when there are inconsistencies, errors, or deviations in a database due to improper handling of data. </a:t>
            </a:r>
          </a:p>
          <a:p>
            <a:r>
              <a:rPr lang="en-US" dirty="0"/>
              <a:t>These anomalies typically arise in poorly designed databases, especially when normalization rules are not followed.</a:t>
            </a: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Types of data anomalies</a:t>
            </a:r>
          </a:p>
          <a:p>
            <a:r>
              <a:rPr lang="en-GB" sz="2400" dirty="0"/>
              <a:t>Insert Anomaly - </a:t>
            </a:r>
            <a:r>
              <a:rPr lang="en-US" sz="2400" dirty="0"/>
              <a:t>This anomaly arises because the database schema forces the storage of incomplete or irrelevant data when inserting new records.</a:t>
            </a:r>
            <a:endParaRPr lang="en-GB" sz="2400" dirty="0"/>
          </a:p>
          <a:p>
            <a:r>
              <a:rPr lang="en-GB" sz="2400" dirty="0"/>
              <a:t>Update Anomaly - </a:t>
            </a:r>
            <a:r>
              <a:rPr lang="en-US" sz="2400" dirty="0"/>
              <a:t>Occurs when data is stored redundantly in multiple places, and updating one instance of the data does not automatically update the other occurrences</a:t>
            </a:r>
            <a:endParaRPr lang="en-GB" sz="2400" dirty="0"/>
          </a:p>
          <a:p>
            <a:r>
              <a:rPr lang="en-GB" sz="2400" dirty="0"/>
              <a:t>Delete Anomaly - </a:t>
            </a:r>
            <a:r>
              <a:rPr lang="en-US" sz="2400" dirty="0"/>
              <a:t>Occurs when the deletion of certain data unintentionally removes other important data.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733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BC0C-8F30-06C6-7C0C-7A25AE35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1CF7-F0CD-FF18-A3DA-7535EB603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759200"/>
            <a:ext cx="10509504" cy="2905686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Consider a college database that keeps student information in a table called student, which contains four columns: </a:t>
            </a:r>
            <a:r>
              <a:rPr lang="en-GB" sz="2000" dirty="0" err="1">
                <a:ea typeface="+mn-lt"/>
                <a:cs typeface="+mn-lt"/>
              </a:rPr>
              <a:t>stu_id</a:t>
            </a:r>
            <a:r>
              <a:rPr lang="en-GB" sz="2000" dirty="0">
                <a:ea typeface="+mn-lt"/>
                <a:cs typeface="+mn-lt"/>
              </a:rPr>
              <a:t> for the student's id, </a:t>
            </a:r>
            <a:r>
              <a:rPr lang="en-GB" sz="2000" dirty="0" err="1">
                <a:ea typeface="+mn-lt"/>
                <a:cs typeface="+mn-lt"/>
              </a:rPr>
              <a:t>stu_name</a:t>
            </a:r>
            <a:r>
              <a:rPr lang="en-GB" sz="2000" dirty="0">
                <a:ea typeface="+mn-lt"/>
                <a:cs typeface="+mn-lt"/>
              </a:rPr>
              <a:t> for the student's name, </a:t>
            </a:r>
            <a:r>
              <a:rPr lang="en-GB" sz="2000" dirty="0" err="1">
                <a:ea typeface="+mn-lt"/>
                <a:cs typeface="+mn-lt"/>
              </a:rPr>
              <a:t>stu_address</a:t>
            </a:r>
            <a:r>
              <a:rPr lang="en-GB" sz="2000" dirty="0">
                <a:ea typeface="+mn-lt"/>
                <a:cs typeface="+mn-lt"/>
              </a:rPr>
              <a:t> for the student's address, and </a:t>
            </a:r>
            <a:r>
              <a:rPr lang="en-GB" sz="2000" dirty="0" err="1">
                <a:ea typeface="+mn-lt"/>
                <a:cs typeface="+mn-lt"/>
              </a:rPr>
              <a:t>stu_club</a:t>
            </a:r>
            <a:r>
              <a:rPr lang="en-GB" sz="2000" dirty="0">
                <a:ea typeface="+mn-lt"/>
                <a:cs typeface="+mn-lt"/>
              </a:rPr>
              <a:t> for the student's club.</a:t>
            </a:r>
          </a:p>
          <a:p>
            <a:pPr marL="0" indent="0">
              <a:buNone/>
            </a:pPr>
            <a:r>
              <a:rPr lang="en-GB" sz="2000" dirty="0"/>
              <a:t>Give examples of insert, update and delete </a:t>
            </a:r>
            <a:r>
              <a:rPr lang="en-GB" sz="2000" dirty="0" err="1"/>
              <a:t>anamoly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94932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A79B-3356-6112-1F02-D04F2CBF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3700" dirty="0"/>
              <a:t>Components in database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9766-B1D9-85FA-1F6E-225ED77D9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US" dirty="0"/>
              <a:t>Database system is composed of five main components:</a:t>
            </a:r>
          </a:p>
          <a:p>
            <a:pPr lvl="1"/>
            <a:r>
              <a:rPr lang="en-US" sz="2200" dirty="0"/>
              <a:t>Hardware - </a:t>
            </a:r>
            <a:r>
              <a:rPr lang="en-US" sz="1600" dirty="0"/>
              <a:t>The physical devices where databases are stored (servers, storage devices).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Software</a:t>
            </a:r>
          </a:p>
          <a:p>
            <a:pPr lvl="2"/>
            <a:r>
              <a:rPr lang="en-US" sz="2000" dirty="0"/>
              <a:t>Operating system software</a:t>
            </a:r>
          </a:p>
          <a:p>
            <a:pPr lvl="2"/>
            <a:r>
              <a:rPr lang="en-US" sz="2000" dirty="0"/>
              <a:t>DBMS software</a:t>
            </a:r>
          </a:p>
          <a:p>
            <a:pPr lvl="2"/>
            <a:r>
              <a:rPr lang="en-US" sz="2000" dirty="0"/>
              <a:t>Application programs and utility software</a:t>
            </a:r>
          </a:p>
          <a:p>
            <a:pPr lvl="1"/>
            <a:r>
              <a:rPr lang="en-US" sz="2200" dirty="0"/>
              <a:t>People - </a:t>
            </a:r>
            <a:r>
              <a:rPr lang="en-US" sz="1600" dirty="0"/>
              <a:t>DB administrators, developers, and users</a:t>
            </a:r>
            <a:endParaRPr lang="en-US" sz="2200" dirty="0"/>
          </a:p>
          <a:p>
            <a:pPr lvl="1"/>
            <a:r>
              <a:rPr lang="en-US" sz="2200" dirty="0"/>
              <a:t>Procedures - </a:t>
            </a:r>
            <a:r>
              <a:rPr lang="en-US" sz="1600" dirty="0"/>
              <a:t>Rules and instructions that govern the database operations</a:t>
            </a:r>
            <a:endParaRPr lang="en-US" sz="2200" dirty="0"/>
          </a:p>
          <a:p>
            <a:pPr lvl="1"/>
            <a:r>
              <a:rPr lang="en-US" sz="2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75799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C6FB-82C4-B2B9-8D53-429BF49D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/>
              <a:t>Functions of DBMS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F80B6-DFAD-C07F-2E96-A2B314D26A99}"/>
              </a:ext>
            </a:extLst>
          </p:cNvPr>
          <p:cNvSpPr txBox="1"/>
          <p:nvPr/>
        </p:nvSpPr>
        <p:spPr>
          <a:xfrm>
            <a:off x="1000125" y="1685925"/>
            <a:ext cx="101869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Data dictionary management: </a:t>
            </a:r>
            <a:r>
              <a:rPr lang="en-US" sz="2200" dirty="0"/>
              <a:t>defines data elements and their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Data storage management: stores data and related data entry forms, report definitions,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P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Data transformation and presentation</a:t>
            </a:r>
            <a:r>
              <a:rPr lang="en-US" sz="2200" dirty="0"/>
              <a:t>: translates logical requests into commands to physically locate and retrieve the requested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Security management</a:t>
            </a:r>
            <a:r>
              <a:rPr lang="en-US" sz="2200" dirty="0"/>
              <a:t>: enforces user security and data privacy within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Multiuser access control</a:t>
            </a:r>
            <a:r>
              <a:rPr lang="en-US" sz="2200" dirty="0"/>
              <a:t>: uses sophisticated algorithms to ensure multiple users can access the database concurrently without compromising the integrity of the database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Backup and recovery management</a:t>
            </a:r>
            <a:r>
              <a:rPr lang="en-US" sz="2200" dirty="0"/>
              <a:t>: provides backup and data recovery procedures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Data integrity management</a:t>
            </a:r>
            <a:r>
              <a:rPr lang="en-US" sz="2200" dirty="0"/>
              <a:t>: promotes and enforces integrity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P" sz="2200" dirty="0"/>
          </a:p>
        </p:txBody>
      </p:sp>
    </p:spTree>
    <p:extLst>
      <p:ext uri="{BB962C8B-B14F-4D97-AF65-F5344CB8AC3E}">
        <p14:creationId xmlns:p14="http://schemas.microsoft.com/office/powerpoint/2010/main" val="2684726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C6FB-82C4-B2B9-8D53-429BF49D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Functions of DBMS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F80B6-DFAD-C07F-2E96-A2B314D26A99}"/>
              </a:ext>
            </a:extLst>
          </p:cNvPr>
          <p:cNvSpPr txBox="1"/>
          <p:nvPr/>
        </p:nvSpPr>
        <p:spPr>
          <a:xfrm>
            <a:off x="1000982" y="1348800"/>
            <a:ext cx="101869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Multiuser access control</a:t>
            </a:r>
            <a:r>
              <a:rPr lang="en-US" sz="2200" dirty="0"/>
              <a:t>: uses sophisticated algorithms to ensure multiple users can access the database concurrently without compromising the integrity of the database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Backup and recovery management</a:t>
            </a:r>
            <a:r>
              <a:rPr lang="en-US" sz="2200" dirty="0"/>
              <a:t>: provides backup and data recovery procedures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Data integrity management</a:t>
            </a:r>
            <a:r>
              <a:rPr lang="en-US" sz="2200" dirty="0"/>
              <a:t>: promotes and enforces integrity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Database access languages and application programming interfaces</a:t>
            </a:r>
            <a:r>
              <a:rPr lang="en-US" sz="2200" dirty="0"/>
              <a:t>: provide data access through a query language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Database communication interfaces</a:t>
            </a:r>
            <a:r>
              <a:rPr lang="en-US" sz="2200" dirty="0"/>
              <a:t>: allow database to accept end-user requests via multiple, different network environments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P" sz="2200" dirty="0"/>
          </a:p>
        </p:txBody>
      </p:sp>
    </p:spTree>
    <p:extLst>
      <p:ext uri="{BB962C8B-B14F-4D97-AF65-F5344CB8AC3E}">
        <p14:creationId xmlns:p14="http://schemas.microsoft.com/office/powerpoint/2010/main" val="2176936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53C9-964E-4F8F-1AF8-47A4D745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54224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F549-44B0-75FF-3965-4F99C47E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/>
              <a:t>What are the drawbacks of file-based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91BA-2AC7-93F2-20D0-8B85D1878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63" y="932688"/>
            <a:ext cx="6715690" cy="4992624"/>
          </a:xfrm>
        </p:spPr>
        <p:txBody>
          <a:bodyPr lIns="109728" tIns="109728" rIns="109728" bIns="91440" anchor="ctr">
            <a:noAutofit/>
          </a:bodyPr>
          <a:lstStyle/>
          <a:p>
            <a:r>
              <a:rPr lang="en-US" sz="2200" dirty="0"/>
              <a:t>Data Redundancy: Data is duplicated in multiple places.</a:t>
            </a:r>
          </a:p>
          <a:p>
            <a:r>
              <a:rPr lang="en-US" sz="2200" dirty="0"/>
              <a:t>Data Inconsistency: Updates made in one file may not be reflected in other files.</a:t>
            </a:r>
          </a:p>
          <a:p>
            <a:r>
              <a:rPr lang="en-US" sz="2200" dirty="0"/>
              <a:t>Lack of Data Integrity: Errors in data entry or inconsistencies compromise data reliability.</a:t>
            </a:r>
          </a:p>
          <a:p>
            <a:r>
              <a:rPr lang="en-US" sz="2200" dirty="0"/>
              <a:t>Limited Data Sharing and Retrieval: File systems do not allow multiple users to access or retrieve data efficiently.</a:t>
            </a:r>
          </a:p>
          <a:p>
            <a:r>
              <a:rPr lang="en-US" sz="2200" dirty="0"/>
              <a:t>Data Security: Lacks robust security features.</a:t>
            </a:r>
          </a:p>
          <a:p>
            <a:r>
              <a:rPr lang="en-US" sz="2200" dirty="0"/>
              <a:t>Scalability Issues: Difficult to scale as data grows.</a:t>
            </a:r>
          </a:p>
          <a:p>
            <a:r>
              <a:rPr lang="en-US" sz="2200" dirty="0"/>
              <a:t>Backup and Recovery Challenges: Manual systems are difficult to backup and recover.</a:t>
            </a:r>
          </a:p>
          <a:p>
            <a:pPr marL="0" indent="0">
              <a:buNone/>
            </a:pPr>
            <a:endParaRPr lang="en-GB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791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30F3-141A-54A6-EB59-CF9886E4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/>
              <a:t>Advantages of DBMS compared to file-based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822F-6B6B-CEBB-1137-55C9D319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883" y="932688"/>
            <a:ext cx="6389869" cy="4992624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US" sz="2400" dirty="0"/>
              <a:t>Data Integrity &amp; Consistency: Ensures reliable, accurate data.</a:t>
            </a:r>
          </a:p>
          <a:p>
            <a:r>
              <a:rPr lang="en-US" sz="2400" dirty="0"/>
              <a:t>Data Security: Provides robust access controls.</a:t>
            </a:r>
          </a:p>
          <a:p>
            <a:r>
              <a:rPr lang="en-US" sz="2400" dirty="0"/>
              <a:t>Concurrent Data Access: Multiple users can access data without conflicts.</a:t>
            </a:r>
          </a:p>
          <a:p>
            <a:r>
              <a:rPr lang="en-US" sz="2400" dirty="0"/>
              <a:t>Efficient Data Retrieval: SQL queries enable fast retrieval of complex data.</a:t>
            </a:r>
          </a:p>
          <a:p>
            <a:r>
              <a:rPr lang="en-US" sz="2400" dirty="0"/>
              <a:t>Scalability: Databases can easily grow with the organization.</a:t>
            </a:r>
          </a:p>
          <a:p>
            <a:r>
              <a:rPr lang="en-US" sz="2400" dirty="0"/>
              <a:t>Data Backup &amp; Recovery: Automates backup and recovery processes.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505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763E-E42D-C9CB-3901-C72BF5E6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Evolution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2BC9-CE7A-40D5-90E5-DA1A60AE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GB" dirty="0"/>
              <a:t>Flat file database</a:t>
            </a:r>
            <a:endParaRPr lang="en-US" dirty="0"/>
          </a:p>
          <a:p>
            <a:r>
              <a:rPr lang="en-GB" dirty="0"/>
              <a:t>Hierarchical database</a:t>
            </a:r>
          </a:p>
          <a:p>
            <a:r>
              <a:rPr lang="en-GB" dirty="0"/>
              <a:t>Network database</a:t>
            </a:r>
          </a:p>
          <a:p>
            <a:r>
              <a:rPr lang="en-GB" dirty="0"/>
              <a:t>Relational database</a:t>
            </a:r>
          </a:p>
          <a:p>
            <a:r>
              <a:rPr lang="en-GB" dirty="0"/>
              <a:t>Non-relational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32338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AFE1-D36D-28BE-1F6B-5F2598BD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GB" sz="3400" dirty="0"/>
              <a:t>Basic File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B5EE-4684-EF5C-15C9-EDF9B686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GB" sz="1700" dirty="0"/>
              <a:t>Data: Raw facts, has less meaning unless organized</a:t>
            </a:r>
          </a:p>
          <a:p>
            <a:r>
              <a:rPr lang="en-GB" sz="1700" dirty="0"/>
              <a:t>Field: a character or group of character to categorize data types</a:t>
            </a:r>
          </a:p>
          <a:p>
            <a:r>
              <a:rPr lang="en-GB" sz="1700" dirty="0"/>
              <a:t>Record: combination of fields to define a object .</a:t>
            </a:r>
          </a:p>
          <a:p>
            <a:r>
              <a:rPr lang="en-GB" sz="1700" dirty="0"/>
              <a:t>File: collection of records</a:t>
            </a:r>
          </a:p>
        </p:txBody>
      </p:sp>
      <p:pic>
        <p:nvPicPr>
          <p:cNvPr id="5" name="Picture 4" descr="Different coloured organisers">
            <a:extLst>
              <a:ext uri="{FF2B5EF4-FFF2-40B4-BE49-F238E27FC236}">
                <a16:creationId xmlns:a16="http://schemas.microsoft.com/office/drawing/2014/main" id="{69BD46C8-4F83-D6FB-2C9D-AFCC1466A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5" r="19427" b="-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581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AFE1-D36D-28BE-1F6B-5F2598BD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GB" sz="3400"/>
              <a:t>Flat File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B5EE-4684-EF5C-15C9-EDF9B686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700" dirty="0"/>
              <a:t>A simple, single-table database where all data is stored in rows and columns (like a spreadsheet).</a:t>
            </a:r>
          </a:p>
          <a:p>
            <a:r>
              <a:rPr lang="en-GB" sz="1700" dirty="0"/>
              <a:t>Two dimensional</a:t>
            </a:r>
          </a:p>
          <a:p>
            <a:r>
              <a:rPr lang="en-GB" sz="1700" dirty="0"/>
              <a:t>No complex relationship</a:t>
            </a:r>
          </a:p>
          <a:p>
            <a:r>
              <a:rPr lang="en-US" sz="1700" dirty="0"/>
              <a:t>Limitation: Does not support relationships like "one-to-many" or "many-to-many" between records.</a:t>
            </a:r>
          </a:p>
          <a:p>
            <a:r>
              <a:rPr lang="en-US" sz="1700" dirty="0"/>
              <a:t>Example: CSV files, text files.</a:t>
            </a:r>
          </a:p>
          <a:p>
            <a:pPr marL="0" indent="0">
              <a:buNone/>
            </a:pPr>
            <a:endParaRPr lang="en-US" sz="1700" dirty="0"/>
          </a:p>
          <a:p>
            <a:endParaRPr lang="en-GB" sz="1700" dirty="0"/>
          </a:p>
        </p:txBody>
      </p:sp>
      <p:pic>
        <p:nvPicPr>
          <p:cNvPr id="5" name="Picture 4" descr="Different coloured organisers">
            <a:extLst>
              <a:ext uri="{FF2B5EF4-FFF2-40B4-BE49-F238E27FC236}">
                <a16:creationId xmlns:a16="http://schemas.microsoft.com/office/drawing/2014/main" id="{69BD46C8-4F83-D6FB-2C9D-AFCC1466A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5" r="19427" b="-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62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9694-2AED-D803-883A-F526600B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sz="4800"/>
              <a:t>Hierarchical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0AB0-AF64-2BC1-95BC-04A2DA3F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 lIns="109728" tIns="109728" rIns="109728" bIns="91440">
            <a:normAutofit/>
          </a:bodyPr>
          <a:lstStyle/>
          <a:p>
            <a:pPr marL="342900" indent="-342900"/>
            <a:r>
              <a:rPr lang="en-GB" sz="1800" dirty="0">
                <a:ea typeface="+mn-lt"/>
                <a:cs typeface="+mn-lt"/>
              </a:rPr>
              <a:t>A hierarchical database is a type of database management system (DBMS) that organizes and represents data in a hierarchical or tree-like structure.</a:t>
            </a:r>
          </a:p>
          <a:p>
            <a:pPr marL="342900" indent="-342900"/>
            <a:r>
              <a:rPr lang="en-GB" sz="1800" dirty="0"/>
              <a:t>Parent-Child relationship</a:t>
            </a:r>
          </a:p>
          <a:p>
            <a:pPr marL="342900" indent="-342900"/>
            <a:r>
              <a:rPr lang="en-GB" sz="1800" dirty="0"/>
              <a:t>Navigational access</a:t>
            </a:r>
          </a:p>
          <a:p>
            <a:pPr marL="342900" indent="-342900"/>
            <a:r>
              <a:rPr lang="en-GB" sz="1800" dirty="0"/>
              <a:t>Limited flexibility</a:t>
            </a:r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826384FD-CA4C-6AD2-0169-B15D773A9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7" r="25020" b="-3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C33E-A137-ACCC-58E2-D70F94A0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Hierarchical Database Model</a:t>
            </a:r>
          </a:p>
        </p:txBody>
      </p:sp>
      <p:pic>
        <p:nvPicPr>
          <p:cNvPr id="1026" name="Picture 2" descr="DATABASE">
            <a:extLst>
              <a:ext uri="{FF2B5EF4-FFF2-40B4-BE49-F238E27FC236}">
                <a16:creationId xmlns:a16="http://schemas.microsoft.com/office/drawing/2014/main" id="{ED9AAEFA-FBDF-1B36-66A7-E80061D2F8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68" y="1825625"/>
            <a:ext cx="73890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55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1422</Words>
  <Application>Microsoft Macintosh PowerPoint</Application>
  <PresentationFormat>Widescreen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Topics</vt:lpstr>
      <vt:lpstr>Manual File Systems</vt:lpstr>
      <vt:lpstr>What are the drawbacks of file-based system?</vt:lpstr>
      <vt:lpstr>Advantages of DBMS compared to file-based system</vt:lpstr>
      <vt:lpstr>Evolution of database</vt:lpstr>
      <vt:lpstr>Basic File Terminology</vt:lpstr>
      <vt:lpstr>Flat File database</vt:lpstr>
      <vt:lpstr>Hierarchical Database</vt:lpstr>
      <vt:lpstr>Hierarchical Database Model</vt:lpstr>
      <vt:lpstr>Hierarchical database example</vt:lpstr>
      <vt:lpstr>Characteristics:</vt:lpstr>
      <vt:lpstr>Network database</vt:lpstr>
      <vt:lpstr>Network Database</vt:lpstr>
      <vt:lpstr>Network database</vt:lpstr>
      <vt:lpstr>Relational Database</vt:lpstr>
      <vt:lpstr>Relational Database</vt:lpstr>
      <vt:lpstr>Non relational Database</vt:lpstr>
      <vt:lpstr>Non relational Database</vt:lpstr>
      <vt:lpstr>Sample Questions</vt:lpstr>
      <vt:lpstr>What is data redundancy?</vt:lpstr>
      <vt:lpstr>Advantages of Data Redundancy</vt:lpstr>
      <vt:lpstr>Disadvantages of data redundancy</vt:lpstr>
      <vt:lpstr>Redundancy Example</vt:lpstr>
      <vt:lpstr>Data Anomalies</vt:lpstr>
      <vt:lpstr>Question</vt:lpstr>
      <vt:lpstr>Components in database environments</vt:lpstr>
      <vt:lpstr>Functions of DBMS</vt:lpstr>
      <vt:lpstr>Functions of DBMS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Database: Lecture 2</dc:title>
  <dc:creator>Microsoft Office User</dc:creator>
  <cp:lastModifiedBy>Ishwor Thapa</cp:lastModifiedBy>
  <cp:revision>41</cp:revision>
  <dcterms:created xsi:type="dcterms:W3CDTF">2024-09-23T15:08:46Z</dcterms:created>
  <dcterms:modified xsi:type="dcterms:W3CDTF">2025-03-25T02:17:38Z</dcterms:modified>
</cp:coreProperties>
</file>