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2c2099ce_0_7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2c2099ce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2c2099ce_0_8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2c2099ce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2c2099ce_0_8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2c2099ce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2c2099ce_0_9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2c2099ce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2c2099ce_0_9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2c2099ce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2c2099ce_0_8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2c2099ce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2c2099ce_0_9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2c2099ce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Need for monitoring the information that is available to public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Point out reliable electronic sources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Too much availability of resources makes it difficult for people to filter out the relevant and reliable source.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2e7226b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2e722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2e7226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2e722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2c2099ce_0_9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2c2099ce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437712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43771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2e7226b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2e7226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2e7226b2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02e7226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2e7226b2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02e7226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2e7226b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02e7226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02e7226b2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02e7226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Need for monitoring the information that is available to public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Point out reliable electronic sources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Too much availability of resources makes it difficult for people to filter out the relevant and reliable source.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2e7226b2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02e722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2e7226b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02e7226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2e7226b2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2e7226b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02e7226b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02e7226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02e7226b2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02e7226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Need for monitoring the information that is available to public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Point out reliable electronic sources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Too much availability of resources makes it difficult for people to filter out the relevant and reliable source.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self-efficacy (self-confidence) is a major determinant of behavior only when people have sufficient incentives to act on their self-perception of confidence and when they possess the requisite skills.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02c2099c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702c2099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NCI weight scales they used for internal statistical analysis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2e7226b2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02e7226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2e7226b2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2e7226b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2c2099ce_0_7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2c2099ce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2c2099ce_0_7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2c2099c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2c2099ce_0_9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2c2099ce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2c2099ce_0_7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2c2099c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2c2099ce_0_8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2c2099ce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2c2099ce_0_8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2c2099ce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71826"/>
            <a:ext cx="7772400" cy="17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Pursuit of Health Knowledge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Presenters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Sanaa Mironov (Undergraduate, UMBC)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Sandesh Timilisina (Masters, UMBC)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8"/>
          <p:cNvCxnSpPr/>
          <p:nvPr/>
        </p:nvCxnSpPr>
        <p:spPr>
          <a:xfrm rot="10800000">
            <a:off x="2035000" y="3333750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1404000" y="5723300"/>
            <a:ext cx="6336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Dataset: Health Information National Trends Survey (HINTS5, Cycle 3) [Level 4]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</a:rPr>
              <a:t>Where do they seek information - Generally?</a:t>
            </a:r>
            <a:endParaRPr sz="2900">
              <a:solidFill>
                <a:srgbClr val="990000"/>
              </a:solidFill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1481275" y="5112675"/>
            <a:ext cx="68079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b="1" lang="en"/>
              <a:t>:</a:t>
            </a:r>
            <a:endParaRPr b="1"/>
          </a:p>
          <a:p>
            <a:pPr indent="-3175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general, people usually look into the </a:t>
            </a:r>
            <a:r>
              <a:rPr b="1" lang="en"/>
              <a:t>Internet</a:t>
            </a:r>
            <a:r>
              <a:rPr lang="en"/>
              <a:t> for health information more than they visit the </a:t>
            </a:r>
            <a:r>
              <a:rPr b="1" lang="en"/>
              <a:t>Doctors and other health workers</a:t>
            </a:r>
            <a:r>
              <a:rPr lang="en"/>
              <a:t>.</a:t>
            </a:r>
            <a:endParaRPr/>
          </a:p>
          <a:p>
            <a:pPr indent="-3175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Mostly used devices:</a:t>
            </a:r>
            <a:r>
              <a:rPr lang="en"/>
              <a:t> Mobile devices</a:t>
            </a:r>
            <a:endParaRPr/>
          </a:p>
          <a:p>
            <a:pPr indent="-3175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Location of internet usage:</a:t>
            </a:r>
            <a:r>
              <a:rPr lang="en"/>
              <a:t> Workplace (internet usage)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 rot="10800000">
            <a:off x="1590825" y="5188875"/>
            <a:ext cx="63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" name="Google Shape;149;p17"/>
          <p:cNvGrpSpPr/>
          <p:nvPr/>
        </p:nvGrpSpPr>
        <p:grpSpPr>
          <a:xfrm>
            <a:off x="337275" y="1258338"/>
            <a:ext cx="7194500" cy="3762837"/>
            <a:chOff x="337275" y="1258338"/>
            <a:chExt cx="7194500" cy="3762837"/>
          </a:xfrm>
        </p:grpSpPr>
        <p:pic>
          <p:nvPicPr>
            <p:cNvPr id="150" name="Google Shape;15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0200" y="1258338"/>
              <a:ext cx="5867400" cy="359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7"/>
            <p:cNvSpPr txBox="1"/>
            <p:nvPr/>
          </p:nvSpPr>
          <p:spPr>
            <a:xfrm>
              <a:off x="5907475" y="1481975"/>
              <a:ext cx="1357800" cy="19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6234550" y="1558225"/>
              <a:ext cx="1093500" cy="190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Books</a:t>
              </a:r>
              <a:endParaRPr sz="8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Brochures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Cancer orgs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Family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Friend/ Co-worker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Doctor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Internet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Library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Magazines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Newspapers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Telephone info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Alternative sources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835950" y="1481975"/>
              <a:ext cx="1492200" cy="16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7"/>
            <p:cNvGrpSpPr/>
            <p:nvPr/>
          </p:nvGrpSpPr>
          <p:grpSpPr>
            <a:xfrm>
              <a:off x="337275" y="2366525"/>
              <a:ext cx="1262950" cy="692350"/>
              <a:chOff x="337275" y="2366525"/>
              <a:chExt cx="1262950" cy="692350"/>
            </a:xfrm>
          </p:grpSpPr>
          <p:sp>
            <p:nvSpPr>
              <p:cNvPr id="155" name="Google Shape;155;p17"/>
              <p:cNvSpPr txBox="1"/>
              <p:nvPr/>
            </p:nvSpPr>
            <p:spPr>
              <a:xfrm>
                <a:off x="337275" y="2422275"/>
                <a:ext cx="347400" cy="255600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 txBox="1"/>
              <p:nvPr/>
            </p:nvSpPr>
            <p:spPr>
              <a:xfrm>
                <a:off x="756325" y="2366525"/>
                <a:ext cx="8439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Internet</a:t>
                </a:r>
                <a:endParaRPr sz="1100"/>
              </a:p>
            </p:txBody>
          </p:sp>
          <p:sp>
            <p:nvSpPr>
              <p:cNvPr id="157" name="Google Shape;157;p17"/>
              <p:cNvSpPr txBox="1"/>
              <p:nvPr/>
            </p:nvSpPr>
            <p:spPr>
              <a:xfrm>
                <a:off x="337275" y="2803275"/>
                <a:ext cx="347400" cy="2556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 txBox="1"/>
              <p:nvPr/>
            </p:nvSpPr>
            <p:spPr>
              <a:xfrm>
                <a:off x="756325" y="2747525"/>
                <a:ext cx="8439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Doctors</a:t>
                </a:r>
                <a:endParaRPr sz="1100"/>
              </a:p>
            </p:txBody>
          </p:sp>
        </p:grpSp>
        <p:sp>
          <p:nvSpPr>
            <p:cNvPr id="159" name="Google Shape;159;p17"/>
            <p:cNvSpPr txBox="1"/>
            <p:nvPr/>
          </p:nvSpPr>
          <p:spPr>
            <a:xfrm>
              <a:off x="1930775" y="4765575"/>
              <a:ext cx="56010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285750" rtl="0" algn="l">
                <a:spcBef>
                  <a:spcPts val="0"/>
                </a:spcBef>
                <a:spcAft>
                  <a:spcPts val="0"/>
                </a:spcAft>
                <a:buSzPts val="1100"/>
                <a:buAutoNum type="arabicPeriod"/>
              </a:pPr>
              <a:r>
                <a:rPr lang="en" sz="1100"/>
                <a:t>Excellent         2. Very Good           3. Good               4. Fair                5. Poor</a:t>
              </a:r>
              <a:endParaRPr sz="1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</a:rPr>
              <a:t>Where - when in strong need of health info?</a:t>
            </a:r>
            <a:endParaRPr sz="2900">
              <a:solidFill>
                <a:srgbClr val="990000"/>
              </a:solidFill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1481275" y="5188875"/>
            <a:ext cx="68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b="1" lang="en"/>
              <a:t>:</a:t>
            </a:r>
            <a:endParaRPr b="1"/>
          </a:p>
          <a:p>
            <a:pPr indent="-3175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But, when it comes to critical or strong need to get health information, they trust </a:t>
            </a:r>
            <a:r>
              <a:rPr b="1" lang="en"/>
              <a:t>Doctors and other health workers</a:t>
            </a:r>
            <a:r>
              <a:rPr lang="en"/>
              <a:t> more than </a:t>
            </a:r>
            <a:r>
              <a:rPr b="1" lang="en"/>
              <a:t>Internet</a:t>
            </a:r>
            <a:r>
              <a:rPr lang="en"/>
              <a:t>.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75" y="1487975"/>
            <a:ext cx="5995786" cy="3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6539350" y="1655725"/>
            <a:ext cx="840000" cy="15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Books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Brochures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Cancer orgs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Family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Friend / Co-worker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Doctor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Internet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Library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Magazines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Newspapers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Telephone info.</a:t>
            </a:r>
            <a:r>
              <a:rPr lang="en" sz="600">
                <a:solidFill>
                  <a:schemeClr val="dk1"/>
                </a:solidFill>
              </a:rPr>
              <a:t> no.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Alternative source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295875" y="1655725"/>
            <a:ext cx="439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37275" y="2422275"/>
            <a:ext cx="347400" cy="255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756325" y="2366525"/>
            <a:ext cx="843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Internet</a:t>
            </a:r>
            <a:endParaRPr sz="1100"/>
          </a:p>
        </p:txBody>
      </p:sp>
      <p:sp>
        <p:nvSpPr>
          <p:cNvPr id="174" name="Google Shape;174;p18"/>
          <p:cNvSpPr txBox="1"/>
          <p:nvPr/>
        </p:nvSpPr>
        <p:spPr>
          <a:xfrm>
            <a:off x="337275" y="2803275"/>
            <a:ext cx="347400" cy="255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756325" y="2747525"/>
            <a:ext cx="843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Doctors</a:t>
            </a:r>
            <a:endParaRPr sz="1100"/>
          </a:p>
        </p:txBody>
      </p:sp>
      <p:sp>
        <p:nvSpPr>
          <p:cNvPr id="176" name="Google Shape;176;p18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778375" y="4689375"/>
            <a:ext cx="5601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8575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Excellent         2. Very Good           3. Good                   4. Fair                  5. Poor</a:t>
            </a:r>
            <a:endParaRPr sz="1100"/>
          </a:p>
        </p:txBody>
      </p:sp>
      <p:cxnSp>
        <p:nvCxnSpPr>
          <p:cNvPr id="178" name="Google Shape;178;p18"/>
          <p:cNvCxnSpPr/>
          <p:nvPr/>
        </p:nvCxnSpPr>
        <p:spPr>
          <a:xfrm rot="10800000">
            <a:off x="1590825" y="5188875"/>
            <a:ext cx="63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 they feel frustrated when looking for health related information?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9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437350" y="1629525"/>
            <a:ext cx="3372900" cy="4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Almost 47% of people who think they have excellent health(1) were frustrated. 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frustration gradually increases as the general health gradually decreases. The same goes for lots of effort.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Major source of frustration:</a:t>
            </a:r>
            <a:r>
              <a:rPr lang="en">
                <a:solidFill>
                  <a:schemeClr val="dk1"/>
                </a:solidFill>
              </a:rPr>
              <a:t> Telephone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214625" y="5053675"/>
            <a:ext cx="5120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8575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Excellent         </a:t>
            </a:r>
            <a:r>
              <a:rPr lang="en" sz="1100"/>
              <a:t>2. </a:t>
            </a:r>
            <a:r>
              <a:rPr lang="en" sz="1100"/>
              <a:t>Very Good</a:t>
            </a:r>
            <a:r>
              <a:rPr lang="en" sz="1100"/>
              <a:t>           3. </a:t>
            </a:r>
            <a:r>
              <a:rPr lang="en" sz="1100"/>
              <a:t>Good          </a:t>
            </a:r>
            <a:r>
              <a:rPr lang="en" sz="1100"/>
              <a:t>      4. </a:t>
            </a:r>
            <a:r>
              <a:rPr lang="en" sz="1100"/>
              <a:t>Fair            </a:t>
            </a:r>
            <a:r>
              <a:rPr lang="en" sz="1100"/>
              <a:t>5. </a:t>
            </a:r>
            <a:r>
              <a:rPr lang="en" sz="1100"/>
              <a:t>Poor</a:t>
            </a:r>
            <a:endParaRPr sz="1100"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1235175"/>
            <a:ext cx="5056425" cy="37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9"/>
          <p:cNvCxnSpPr/>
          <p:nvPr/>
        </p:nvCxnSpPr>
        <p:spPr>
          <a:xfrm flipH="1">
            <a:off x="5400525" y="1373475"/>
            <a:ext cx="300" cy="4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Depression/Hopelessness affect Information Seeking? - In past 2 weeks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005000" y="4686575"/>
            <a:ext cx="713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People who felt depressed/hopeless sometime within past 2 weeks sought more health-related information.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People who were depressed most of the time might have been overwhelmed with the amount of resources available. Not able to decide which one to trust.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75" y="1309450"/>
            <a:ext cx="6071925" cy="341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 rot="10800000">
            <a:off x="1057475" y="47316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Own Ability to Take Care of their Health matters?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209" name="Google Shape;209;p21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1005000" y="4686575"/>
            <a:ext cx="713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Ability to take care goes down -&gt; confidence to get health information goes down.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How do we increase self-efficacy?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Find better ways to point out reliable source. [Reliability index]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Encouraging peer-groups and discussion groups.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258351"/>
            <a:ext cx="5544320" cy="342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1"/>
          <p:cNvCxnSpPr/>
          <p:nvPr/>
        </p:nvCxnSpPr>
        <p:spPr>
          <a:xfrm rot="10800000">
            <a:off x="1057475" y="47316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 they like sharing health related information on Social Media?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1450600" y="5578950"/>
            <a:ext cx="68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3175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few people like to share their health related information on social media, no matter what they feel about their health. 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184875" y="2422275"/>
            <a:ext cx="347400" cy="2556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532275" y="2290325"/>
            <a:ext cx="1068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Share on Social Media </a:t>
            </a:r>
            <a:endParaRPr sz="1100"/>
          </a:p>
        </p:txBody>
      </p:sp>
      <p:sp>
        <p:nvSpPr>
          <p:cNvPr id="227" name="Google Shape;227;p22"/>
          <p:cNvSpPr txBox="1"/>
          <p:nvPr/>
        </p:nvSpPr>
        <p:spPr>
          <a:xfrm>
            <a:off x="184875" y="2879475"/>
            <a:ext cx="347400" cy="255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27725" y="2747525"/>
            <a:ext cx="1068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Share on Social Media</a:t>
            </a:r>
            <a:endParaRPr sz="1100"/>
          </a:p>
        </p:txBody>
      </p:sp>
      <p:sp>
        <p:nvSpPr>
          <p:cNvPr id="229" name="Google Shape;229;p22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13" y="1208850"/>
            <a:ext cx="59150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5960100" y="1406700"/>
            <a:ext cx="14703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2" name="Google Shape;232;p22"/>
          <p:cNvSpPr txBox="1"/>
          <p:nvPr/>
        </p:nvSpPr>
        <p:spPr>
          <a:xfrm>
            <a:off x="2006975" y="5222775"/>
            <a:ext cx="5601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8575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Excellent         2. Very Good           3. Good                4. Fair                5. Poor</a:t>
            </a:r>
            <a:endParaRPr sz="1100"/>
          </a:p>
        </p:txBody>
      </p:sp>
      <p:cxnSp>
        <p:nvCxnSpPr>
          <p:cNvPr id="233" name="Google Shape;233;p22"/>
          <p:cNvCxnSpPr/>
          <p:nvPr/>
        </p:nvCxnSpPr>
        <p:spPr>
          <a:xfrm rot="10800000">
            <a:off x="1438775" y="5646075"/>
            <a:ext cx="67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00"/>
                </a:solidFill>
              </a:rPr>
              <a:t>Analysis based on Observation:</a:t>
            </a:r>
            <a:endParaRPr sz="3200">
              <a:solidFill>
                <a:srgbClr val="990000"/>
              </a:solidFill>
            </a:endParaRPr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457200" y="1371600"/>
            <a:ext cx="8567400" cy="4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00">
                <a:solidFill>
                  <a:srgbClr val="000000"/>
                </a:solidFill>
              </a:rPr>
              <a:t>Most of the people believe that they have </a:t>
            </a:r>
            <a:r>
              <a:rPr b="1" lang="en" sz="1800">
                <a:solidFill>
                  <a:srgbClr val="000000"/>
                </a:solidFill>
              </a:rPr>
              <a:t>good health in general</a:t>
            </a:r>
            <a:r>
              <a:rPr lang="en" sz="1800">
                <a:solidFill>
                  <a:srgbClr val="000000"/>
                </a:solidFill>
              </a:rPr>
              <a:t>. This mean that they don’t have any diseases that they know of.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People still </a:t>
            </a:r>
            <a:r>
              <a:rPr b="1" lang="en" sz="1800">
                <a:solidFill>
                  <a:srgbClr val="000000"/>
                </a:solidFill>
              </a:rPr>
              <a:t>trust doctors</a:t>
            </a:r>
            <a:r>
              <a:rPr lang="en" sz="1800">
                <a:solidFill>
                  <a:srgbClr val="000000"/>
                </a:solidFill>
              </a:rPr>
              <a:t> and other health care workers no matter how advanced the internet or technology has become.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1800">
                <a:solidFill>
                  <a:srgbClr val="000000"/>
                </a:solidFill>
              </a:rPr>
              <a:t>Looking for health related information in workplace</a:t>
            </a:r>
            <a:r>
              <a:rPr lang="en" sz="1800">
                <a:solidFill>
                  <a:srgbClr val="000000"/>
                </a:solidFill>
              </a:rPr>
              <a:t> means that people,in general, don’t like to share their health issues even with their family members. Majority of the day is spent at work.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800"/>
              <a:t>People try to get health related information on their own. But the information available makes it </a:t>
            </a:r>
            <a:r>
              <a:rPr b="1" lang="en" sz="1800"/>
              <a:t>difficult to filter out the relevant and reliable sources</a:t>
            </a:r>
            <a:r>
              <a:rPr lang="en" sz="1800"/>
              <a:t>.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1800">
                <a:solidFill>
                  <a:srgbClr val="000000"/>
                </a:solidFill>
              </a:rPr>
              <a:t>Self efficacy matters</a:t>
            </a:r>
            <a:r>
              <a:rPr lang="en" sz="1800">
                <a:solidFill>
                  <a:srgbClr val="000000"/>
                </a:solidFill>
              </a:rPr>
              <a:t> when it comes to </a:t>
            </a:r>
            <a:r>
              <a:rPr b="1" lang="en" sz="1800">
                <a:solidFill>
                  <a:srgbClr val="000000"/>
                </a:solidFill>
              </a:rPr>
              <a:t>health related information seeking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People love using social media platform for different purposes but sharing </a:t>
            </a:r>
            <a:r>
              <a:rPr b="1" lang="en" sz="1800">
                <a:solidFill>
                  <a:srgbClr val="000000"/>
                </a:solidFill>
              </a:rPr>
              <a:t>personal health information</a:t>
            </a:r>
            <a:r>
              <a:rPr lang="en" sz="1800">
                <a:solidFill>
                  <a:srgbClr val="000000"/>
                </a:solidFill>
              </a:rPr>
              <a:t> is not among them. 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40" name="Google Shape;240;p23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3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ctrTitle"/>
          </p:nvPr>
        </p:nvSpPr>
        <p:spPr>
          <a:xfrm>
            <a:off x="685800" y="1571826"/>
            <a:ext cx="7772400" cy="17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Aspects of Health Seeking Behavior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4"/>
          <p:cNvCxnSpPr/>
          <p:nvPr/>
        </p:nvCxnSpPr>
        <p:spPr>
          <a:xfrm rot="10800000">
            <a:off x="2035000" y="3333750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00"/>
                </a:solidFill>
              </a:rPr>
              <a:t>Does Age affects Income?</a:t>
            </a:r>
            <a:endParaRPr sz="2800">
              <a:solidFill>
                <a:srgbClr val="990000"/>
              </a:solidFill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5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936125" y="5250075"/>
            <a:ext cx="74850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Working age groups </a:t>
            </a:r>
            <a:r>
              <a:rPr b="1" lang="en">
                <a:solidFill>
                  <a:schemeClr val="dk1"/>
                </a:solidFill>
              </a:rPr>
              <a:t>30-50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50-70 </a:t>
            </a:r>
            <a:r>
              <a:rPr lang="en">
                <a:solidFill>
                  <a:schemeClr val="dk1"/>
                </a:solidFill>
              </a:rPr>
              <a:t>had higher income compared to other age groups 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Reasons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Work more -&gt; earn more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58350"/>
            <a:ext cx="6394774" cy="3954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5"/>
          <p:cNvCxnSpPr/>
          <p:nvPr/>
        </p:nvCxnSpPr>
        <p:spPr>
          <a:xfrm rot="10800000">
            <a:off x="1057475" y="5188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00"/>
                </a:solidFill>
              </a:rPr>
              <a:t>Does Income affects General Health opinion?</a:t>
            </a:r>
            <a:endParaRPr sz="2800">
              <a:solidFill>
                <a:srgbClr val="990000"/>
              </a:solidFill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6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6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967625" y="49949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percentage of people who reported </a:t>
            </a:r>
            <a:r>
              <a:rPr b="1" lang="en">
                <a:solidFill>
                  <a:schemeClr val="dk1"/>
                </a:solidFill>
              </a:rPr>
              <a:t>Excellent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Very Good</a:t>
            </a:r>
            <a:r>
              <a:rPr lang="en">
                <a:solidFill>
                  <a:schemeClr val="dk1"/>
                </a:solidFill>
              </a:rPr>
              <a:t> health increased with the increase in income.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Reasons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Higher self confidences and better access to health care and treatment.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258350"/>
            <a:ext cx="5429501" cy="34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6"/>
          <p:cNvCxnSpPr/>
          <p:nvPr/>
        </p:nvCxnSpPr>
        <p:spPr>
          <a:xfrm rot="10800000">
            <a:off x="1133675" y="48840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HINTS5 Dataset 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314450"/>
            <a:ext cx="46782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000000"/>
                </a:solidFill>
              </a:rPr>
              <a:t>BACKGROUND:</a:t>
            </a:r>
            <a:endParaRPr b="1" sz="2200" u="sng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Research conducted by the U.S. National Cancer Institute (NCI)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Every few years to civilian, non- institutionalized adults in the U.S.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cxnSp>
        <p:nvCxnSpPr>
          <p:cNvPr id="37" name="Google Shape;37;p9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9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9"/>
          <p:cNvCxnSpPr/>
          <p:nvPr/>
        </p:nvCxnSpPr>
        <p:spPr>
          <a:xfrm>
            <a:off x="5135400" y="1314450"/>
            <a:ext cx="0" cy="289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344725" y="1314450"/>
            <a:ext cx="35490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000000"/>
                </a:solidFill>
              </a:rPr>
              <a:t>SUMMARY:</a:t>
            </a:r>
            <a:endParaRPr b="1" sz="2200" u="sng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5247 completed </a:t>
            </a:r>
            <a:r>
              <a:rPr lang="en" sz="2000">
                <a:solidFill>
                  <a:srgbClr val="000000"/>
                </a:solidFill>
              </a:rPr>
              <a:t>questionnaires</a:t>
            </a:r>
            <a:r>
              <a:rPr lang="en" sz="2000">
                <a:solidFill>
                  <a:srgbClr val="000000"/>
                </a:solidFill>
              </a:rPr>
              <a:t> and 191 partially completed </a:t>
            </a:r>
            <a:r>
              <a:rPr lang="en" sz="2000"/>
              <a:t>questionnaires.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5438 rows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730 features (columns)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4499838"/>
            <a:ext cx="82296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To learn about U.S. adults’ cancer-related perceptions and knowledge, their health behaviors and their health-related information access, needs, seeking and use. 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00"/>
                </a:solidFill>
              </a:rPr>
              <a:t>Does Income affects Health Information seeking?</a:t>
            </a:r>
            <a:endParaRPr sz="2800">
              <a:solidFill>
                <a:srgbClr val="990000"/>
              </a:solidFill>
            </a:endParaRPr>
          </a:p>
        </p:txBody>
      </p:sp>
      <p:cxnSp>
        <p:nvCxnSpPr>
          <p:cNvPr id="277" name="Google Shape;277;p27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7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7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967625" y="49187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Higher the income -&gt; Higher their desire to seek health related information.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Reasons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Higher income people </a:t>
            </a:r>
            <a:r>
              <a:rPr lang="en">
                <a:solidFill>
                  <a:schemeClr val="dk1"/>
                </a:solidFill>
              </a:rPr>
              <a:t>believe</a:t>
            </a:r>
            <a:r>
              <a:rPr lang="en">
                <a:solidFill>
                  <a:schemeClr val="dk1"/>
                </a:solidFill>
              </a:rPr>
              <a:t> that they can afford the treatment if there is something wrong.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7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Income affects People’s Trust in Religious Orgs for Health related Information?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8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967625" y="49187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Higher the income -&gt; Lower the trust over Religious organization for health information.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Income Range </a:t>
            </a:r>
            <a:r>
              <a:rPr b="1" lang="en">
                <a:solidFill>
                  <a:schemeClr val="dk1"/>
                </a:solidFill>
              </a:rPr>
              <a:t>10,000 - 14,999 </a:t>
            </a:r>
            <a:r>
              <a:rPr lang="en">
                <a:solidFill>
                  <a:schemeClr val="dk1"/>
                </a:solidFill>
              </a:rPr>
              <a:t>is 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anomaly.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Income affects People’s Trust in Doctor for Health related Information?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9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967625" y="49187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- Yes. It does!!!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Trust in doctor increases slightly as the income range increases.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Income Range </a:t>
            </a:r>
            <a:r>
              <a:rPr b="1" lang="en">
                <a:solidFill>
                  <a:schemeClr val="dk1"/>
                </a:solidFill>
              </a:rPr>
              <a:t>10,000 - 14,999 </a:t>
            </a:r>
            <a:r>
              <a:rPr lang="en">
                <a:solidFill>
                  <a:schemeClr val="dk1"/>
                </a:solidFill>
              </a:rPr>
              <a:t>is 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anomaly.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9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Reason? - Education Level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0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967625" y="49187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As income range increases, people value education more and more. 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This likely makes people aware that Health Workers/Doctors are well equipped and knowledgeable than Religious orgs in terms of health related information.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0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00"/>
                </a:solidFill>
              </a:rPr>
              <a:t>Analysis based on Observation:</a:t>
            </a:r>
            <a:endParaRPr sz="3200">
              <a:solidFill>
                <a:srgbClr val="990000"/>
              </a:solidFill>
            </a:endParaRPr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457200" y="1331288"/>
            <a:ext cx="8567400" cy="4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Person’s income influences their health related behaviour and information seeking.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People with higher income believe that they have better health. This might be because people with higher income can spend more on health care and do regular health check-ups.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People with higher income tend to seek more health related information. The likely reason is the higher self-esteem and belief that they can achieve a positive outcome by an informed action.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Lower Income families and individuals trust Religious Orgs more for health related information as they are less educated and have less money for insurance, medical care and treatment.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Higher income family/individuals spend more money on health care and hence seek health treatments from qualified health workers.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ncome and </a:t>
            </a:r>
            <a:r>
              <a:rPr lang="en" sz="1800">
                <a:solidFill>
                  <a:srgbClr val="000000"/>
                </a:solidFill>
              </a:rPr>
              <a:t>Education level are </a:t>
            </a:r>
            <a:r>
              <a:rPr lang="en" sz="1800">
                <a:solidFill>
                  <a:srgbClr val="000000"/>
                </a:solidFill>
              </a:rPr>
              <a:t>correlated.</a:t>
            </a:r>
            <a:r>
              <a:rPr lang="en" sz="1800">
                <a:solidFill>
                  <a:srgbClr val="000000"/>
                </a:solidFill>
              </a:rPr>
              <a:t> As one increases so does the other.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326" name="Google Shape;326;p31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1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ctrTitle"/>
          </p:nvPr>
        </p:nvSpPr>
        <p:spPr>
          <a:xfrm>
            <a:off x="685800" y="1571826"/>
            <a:ext cx="7772400" cy="17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Cancer 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 rot="10800000">
            <a:off x="2035000" y="3333750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Everything CauseCancer?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339" name="Google Shape;339;p33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3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3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967625" y="49949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People who are less confident about whether they can get health related information in need are more likely to believe that everything causes cancer.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Once you start figuring out information, people realize not everything causes cancer.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33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 txBox="1"/>
          <p:nvPr/>
        </p:nvSpPr>
        <p:spPr>
          <a:xfrm>
            <a:off x="2726800" y="4079775"/>
            <a:ext cx="405630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Highly Confident               Somewhat confident             Not confident at all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Is Cancer Prevention Not Possible?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4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4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967625" y="49949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 confidence to get needed health information -&gt; believe Prevention is possible.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4"/>
          <p:cNvSpPr txBox="1"/>
          <p:nvPr/>
        </p:nvSpPr>
        <p:spPr>
          <a:xfrm>
            <a:off x="2668650" y="4068750"/>
            <a:ext cx="405630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Highly Confident               Somewhat confident             Not confident at all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Does PreventionNotPossible lead to AvoidingDoc?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365" name="Google Shape;365;p35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5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967625" y="4994900"/>
            <a:ext cx="7497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1460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People who believed Prevention is not possible avoided doctors more.</a:t>
            </a:r>
            <a:endParaRPr>
              <a:solidFill>
                <a:schemeClr val="dk1"/>
              </a:solidFill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People who believed that Cancer prevention is possible also avoided Doctors. This might be because of financial issue.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5"/>
          <p:cNvCxnSpPr/>
          <p:nvPr/>
        </p:nvCxnSpPr>
        <p:spPr>
          <a:xfrm rot="10800000">
            <a:off x="1133675" y="4807875"/>
            <a:ext cx="7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58338"/>
            <a:ext cx="5602676" cy="346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00"/>
                </a:solidFill>
              </a:rPr>
              <a:t>Analysis based on Observation:</a:t>
            </a:r>
            <a:endParaRPr sz="3200">
              <a:solidFill>
                <a:srgbClr val="990000"/>
              </a:solidFill>
            </a:endParaRPr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457200" y="1354250"/>
            <a:ext cx="85674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/>
              <a:t>Self-confidence is considered one of the most influential motivators and regulators of behavior in people's everyday lives.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Self-confidence increases with education and income.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Self-confidence translates into relying on healthcare professionals rather than religious organizations for health knowledge.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 </a:t>
            </a:r>
            <a:r>
              <a:rPr lang="en" sz="1800">
                <a:solidFill>
                  <a:srgbClr val="000000"/>
                </a:solidFill>
              </a:rPr>
              <a:t>people's</a:t>
            </a:r>
            <a:r>
              <a:rPr lang="en" sz="1800">
                <a:solidFill>
                  <a:srgbClr val="000000"/>
                </a:solidFill>
              </a:rPr>
              <a:t> self-confidence decreases, their outlook on life and </a:t>
            </a:r>
            <a:r>
              <a:rPr lang="en" sz="1800">
                <a:solidFill>
                  <a:srgbClr val="000000"/>
                </a:solidFill>
              </a:rPr>
              <a:t>disease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prevention</a:t>
            </a:r>
            <a:r>
              <a:rPr lang="en" sz="1800">
                <a:solidFill>
                  <a:srgbClr val="000000"/>
                </a:solidFill>
              </a:rPr>
              <a:t> decrease.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 to seek health knowledge decreases with the decrease in perceived self </a:t>
            </a:r>
            <a:r>
              <a:rPr lang="en" sz="1800"/>
              <a:t>efficacy, i.e.</a:t>
            </a:r>
            <a:r>
              <a:rPr lang="en" sz="1800"/>
              <a:t> with the perceived inability to use the information to improve health prospects.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Everyone turns to the Internet for health knowledge first, except individuals with an immediate and apparent health problem.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absolute majority of the surveyed individuals avoid doctors, regardless of all other factors.</a:t>
            </a:r>
            <a:endParaRPr sz="1800"/>
          </a:p>
        </p:txBody>
      </p:sp>
      <p:cxnSp>
        <p:nvCxnSpPr>
          <p:cNvPr id="378" name="Google Shape;378;p36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6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Approach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47" name="Google Shape;47;p10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10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10"/>
          <p:cNvGrpSpPr/>
          <p:nvPr/>
        </p:nvGrpSpPr>
        <p:grpSpPr>
          <a:xfrm>
            <a:off x="548422" y="1336150"/>
            <a:ext cx="7726703" cy="1362004"/>
            <a:chOff x="3977400" y="945994"/>
            <a:chExt cx="7726703" cy="1193588"/>
          </a:xfrm>
        </p:grpSpPr>
        <p:grpSp>
          <p:nvGrpSpPr>
            <p:cNvPr id="50" name="Google Shape;50;p10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51" name="Google Shape;51;p10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" name="Google Shape;52;p10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3" name="Google Shape;53;p10"/>
            <p:cNvSpPr txBox="1"/>
            <p:nvPr/>
          </p:nvSpPr>
          <p:spPr>
            <a:xfrm>
              <a:off x="5343505" y="945994"/>
              <a:ext cx="405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Read the documentation</a:t>
              </a:r>
              <a:endParaRPr b="1" sz="20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54;p10"/>
            <p:cNvSpPr txBox="1"/>
            <p:nvPr/>
          </p:nvSpPr>
          <p:spPr>
            <a:xfrm>
              <a:off x="5343503" y="1337437"/>
              <a:ext cx="6360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7 different documents explaining the methodology, webpilot results, and annotated Instrument details.</a:t>
              </a:r>
              <a:endParaRPr sz="15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55;p10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" name="Google Shape;56;p10"/>
          <p:cNvGrpSpPr/>
          <p:nvPr/>
        </p:nvGrpSpPr>
        <p:grpSpPr>
          <a:xfrm>
            <a:off x="548422" y="2478250"/>
            <a:ext cx="7726703" cy="1455542"/>
            <a:chOff x="3977400" y="946013"/>
            <a:chExt cx="7726703" cy="1275561"/>
          </a:xfrm>
        </p:grpSpPr>
        <p:grpSp>
          <p:nvGrpSpPr>
            <p:cNvPr id="57" name="Google Shape;57;p10"/>
            <p:cNvGrpSpPr/>
            <p:nvPr/>
          </p:nvGrpSpPr>
          <p:grpSpPr>
            <a:xfrm>
              <a:off x="4732925" y="1140987"/>
              <a:ext cx="529800" cy="1080586"/>
              <a:chOff x="4318975" y="1083450"/>
              <a:chExt cx="529800" cy="639854"/>
            </a:xfrm>
          </p:grpSpPr>
          <p:sp>
            <p:nvSpPr>
              <p:cNvPr id="58" name="Google Shape;58;p10"/>
              <p:cNvSpPr/>
              <p:nvPr/>
            </p:nvSpPr>
            <p:spPr>
              <a:xfrm>
                <a:off x="4517129" y="1086104"/>
                <a:ext cx="133500" cy="6372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0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0" name="Google Shape;60;p10"/>
            <p:cNvSpPr txBox="1"/>
            <p:nvPr/>
          </p:nvSpPr>
          <p:spPr>
            <a:xfrm>
              <a:off x="5343507" y="946013"/>
              <a:ext cx="5778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20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0"/>
            <p:cNvSpPr txBox="1"/>
            <p:nvPr/>
          </p:nvSpPr>
          <p:spPr>
            <a:xfrm>
              <a:off x="5343504" y="1280733"/>
              <a:ext cx="6360600" cy="7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Removed 371 columns (NCI weighted scale) - not the focus of this work</a:t>
              </a:r>
              <a:endParaRPr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Removed all values representing missing values (-9,-7,-5)</a:t>
              </a:r>
              <a:endParaRPr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Removed non-numeric values (Eg: </a:t>
              </a:r>
              <a:r>
                <a:rPr lang="en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explanation</a:t>
              </a:r>
              <a:r>
                <a:rPr lang="en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 for ‘if others’ field.)</a:t>
              </a:r>
              <a:endParaRPr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0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0"/>
          <p:cNvGrpSpPr/>
          <p:nvPr/>
        </p:nvGrpSpPr>
        <p:grpSpPr>
          <a:xfrm>
            <a:off x="548422" y="3726404"/>
            <a:ext cx="7802908" cy="1330291"/>
            <a:chOff x="3977400" y="973693"/>
            <a:chExt cx="7802908" cy="1165797"/>
          </a:xfrm>
        </p:grpSpPr>
        <p:grpSp>
          <p:nvGrpSpPr>
            <p:cNvPr id="64" name="Google Shape;64;p10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65" name="Google Shape;65;p1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highlight>
                    <a:srgbClr val="000000"/>
                  </a:highlight>
                </a:endParaRPr>
              </a:p>
            </p:txBody>
          </p:sp>
          <p:cxnSp>
            <p:nvCxnSpPr>
              <p:cNvPr id="66" name="Google Shape;66;p10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7" name="Google Shape;67;p10"/>
            <p:cNvSpPr txBox="1"/>
            <p:nvPr/>
          </p:nvSpPr>
          <p:spPr>
            <a:xfrm>
              <a:off x="5343500" y="977727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0"/>
            <p:cNvSpPr txBox="1"/>
            <p:nvPr/>
          </p:nvSpPr>
          <p:spPr>
            <a:xfrm>
              <a:off x="5419708" y="1546010"/>
              <a:ext cx="6360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Reduced similar values to one group in multi-valued features.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Eg: Age, Agree/Disagree scale, Daily/ Never scale, Always/Never scale.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0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Google Shape;70;p10"/>
          <p:cNvSpPr txBox="1"/>
          <p:nvPr/>
        </p:nvSpPr>
        <p:spPr>
          <a:xfrm>
            <a:off x="1990724" y="4074850"/>
            <a:ext cx="3552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Dimensionality Reduction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1502096" y="4913010"/>
            <a:ext cx="133500" cy="11343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0000"/>
              </a:highlight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1990722" y="4913050"/>
            <a:ext cx="5838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Data Exploration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techniques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and Machine Learning Models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1990725" y="5228050"/>
            <a:ext cx="66105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Used di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fferent classification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regression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Determine the correlation between the features.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Explored the dataset to extract interesting features using different stastistical methods.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00"/>
                </a:solidFill>
              </a:rPr>
              <a:t>Summary</a:t>
            </a:r>
            <a:endParaRPr sz="3200">
              <a:solidFill>
                <a:srgbClr val="990000"/>
              </a:solidFill>
            </a:endParaRPr>
          </a:p>
        </p:txBody>
      </p:sp>
      <p:sp>
        <p:nvSpPr>
          <p:cNvPr id="385" name="Google Shape;385;p37"/>
          <p:cNvSpPr txBox="1"/>
          <p:nvPr>
            <p:ph idx="1" type="body"/>
          </p:nvPr>
        </p:nvSpPr>
        <p:spPr>
          <a:xfrm>
            <a:off x="457200" y="1284800"/>
            <a:ext cx="85674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Most people use the Internet as the primary source of health-related information.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People who are more likely to seek health-related information are well-off, well educated, confident, and slightly depressed.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Self-confidence, the belief that a person can achieve better health by self-directed action, is the leading factor motivating people to seek health-related knowledge.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Offering reliable educational </a:t>
            </a:r>
            <a:r>
              <a:rPr lang="en" sz="1800">
                <a:solidFill>
                  <a:srgbClr val="000000"/>
                </a:solidFill>
              </a:rPr>
              <a:t>online</a:t>
            </a:r>
            <a:r>
              <a:rPr lang="en" sz="1800">
                <a:solidFill>
                  <a:srgbClr val="000000"/>
                </a:solidFill>
              </a:rPr>
              <a:t> resources for motivated individuals would be the most effective and sustainable way of improving the individual health-related behavior.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7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7"/>
          <p:cNvSpPr txBox="1"/>
          <p:nvPr/>
        </p:nvSpPr>
        <p:spPr>
          <a:xfrm>
            <a:off x="1525925" y="4930700"/>
            <a:ext cx="6372000" cy="1539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We can influence the health related information seeking of the people by monitoring the current health behaviour and motivating people to seek for reliable health information.</a:t>
            </a:r>
            <a:endParaRPr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ctrTitle"/>
          </p:nvPr>
        </p:nvSpPr>
        <p:spPr>
          <a:xfrm>
            <a:off x="685800" y="1571826"/>
            <a:ext cx="7772400" cy="17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2035000" y="3333750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Area of Interest 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314450"/>
            <a:ext cx="8229600" cy="5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How we can use this dataset to extract information about health- related behaviour and how we can make it better.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Can we predict human health behaviour?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Can we improve health related information seeking behaviour - where and how?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Understand the Influence of social and economic factors on health-related behaviour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 the understanding towards sustainability in Health sector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Why?</a:t>
            </a:r>
            <a:endParaRPr sz="20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Healthy society is sustainable society.</a:t>
            </a:r>
            <a:endParaRPr sz="18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Resources in health sector are under-utilized.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1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Pillars of Sustainability?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1314450"/>
            <a:ext cx="8229600" cy="5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Social Aspect</a:t>
            </a:r>
            <a:endParaRPr b="1" sz="20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Do they seek information?</a:t>
            </a:r>
            <a:endParaRPr sz="18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Where they seek information?</a:t>
            </a:r>
            <a:endParaRPr sz="18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Influence of electronic devices and social media?</a:t>
            </a:r>
            <a:endParaRPr sz="18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Are they happy about it?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Economic Aspect</a:t>
            </a:r>
            <a:endParaRPr b="1" sz="20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 income influence the health behaviour?</a:t>
            </a:r>
            <a:endParaRPr sz="1800"/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 there any other aspects of economics.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Environmental Aspect</a:t>
            </a:r>
            <a:endParaRPr b="1" sz="20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Dataset did not have features to tell about this aspect</a:t>
            </a:r>
            <a:endParaRPr sz="1800">
              <a:solidFill>
                <a:srgbClr val="000000"/>
              </a:solidFill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What could have been useful?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Carbon footprint of health institution/ locality.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Pollution level - water, air quality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2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027775"/>
            <a:ext cx="7772400" cy="22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People's’ Opinion about their health and its influence on health behaviour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 rot="10800000">
            <a:off x="2035000" y="3333750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</a:rPr>
              <a:t>What people think about their health?</a:t>
            </a:r>
            <a:endParaRPr sz="3000">
              <a:solidFill>
                <a:srgbClr val="990000"/>
              </a:solidFill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75" y="1481975"/>
            <a:ext cx="5867850" cy="36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481275" y="5188875"/>
            <a:ext cx="68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b="1" lang="en"/>
              <a:t>:</a:t>
            </a:r>
            <a:endParaRPr b="1"/>
          </a:p>
          <a:p>
            <a:pPr indent="-3175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Majority of the people think that they have </a:t>
            </a:r>
            <a:r>
              <a:rPr b="1" lang="en"/>
              <a:t>Very Good</a:t>
            </a:r>
            <a:r>
              <a:rPr lang="en"/>
              <a:t> or </a:t>
            </a:r>
            <a:r>
              <a:rPr b="1" lang="en"/>
              <a:t>Good</a:t>
            </a:r>
            <a:r>
              <a:rPr lang="en"/>
              <a:t> health.</a:t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1514625" y="4960275"/>
            <a:ext cx="63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</a:rPr>
              <a:t>Do people seek health information?</a:t>
            </a:r>
            <a:endParaRPr sz="3000">
              <a:solidFill>
                <a:srgbClr val="990000"/>
              </a:solidFill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1481275" y="5036475"/>
            <a:ext cx="65076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Overall, about 22% of people do not seek health-related information no matter what they feel about their health.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28% of the people who feel that they have Poor health don’t seek health information. Reason?  - Income?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258350"/>
            <a:ext cx="5848350" cy="3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6057150" y="1457800"/>
            <a:ext cx="16965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6" name="Google Shape;116;p15"/>
          <p:cNvSpPr txBox="1"/>
          <p:nvPr/>
        </p:nvSpPr>
        <p:spPr>
          <a:xfrm>
            <a:off x="337275" y="2422275"/>
            <a:ext cx="347400" cy="2556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56325" y="2290325"/>
            <a:ext cx="119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 not seek health info</a:t>
            </a:r>
            <a:endParaRPr sz="1100"/>
          </a:p>
        </p:txBody>
      </p:sp>
      <p:sp>
        <p:nvSpPr>
          <p:cNvPr id="118" name="Google Shape;118;p15"/>
          <p:cNvSpPr txBox="1"/>
          <p:nvPr/>
        </p:nvSpPr>
        <p:spPr>
          <a:xfrm>
            <a:off x="337275" y="2879475"/>
            <a:ext cx="347400" cy="255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56325" y="2747525"/>
            <a:ext cx="930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Seek health info</a:t>
            </a:r>
            <a:endParaRPr sz="1100"/>
          </a:p>
        </p:txBody>
      </p:sp>
      <p:sp>
        <p:nvSpPr>
          <p:cNvPr id="120" name="Google Shape;120;p15"/>
          <p:cNvSpPr txBox="1"/>
          <p:nvPr/>
        </p:nvSpPr>
        <p:spPr>
          <a:xfrm>
            <a:off x="2387975" y="4719550"/>
            <a:ext cx="5601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8575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Excellent         2. Very Good           3. Good               4. Fair                5. Poor</a:t>
            </a:r>
            <a:endParaRPr sz="1100"/>
          </a:p>
        </p:txBody>
      </p:sp>
      <p:cxnSp>
        <p:nvCxnSpPr>
          <p:cNvPr id="121" name="Google Shape;121;p15"/>
          <p:cNvCxnSpPr/>
          <p:nvPr/>
        </p:nvCxnSpPr>
        <p:spPr>
          <a:xfrm rot="10800000">
            <a:off x="1587150" y="5075300"/>
            <a:ext cx="63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57200" y="274638"/>
            <a:ext cx="822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0000"/>
                </a:solidFill>
              </a:rPr>
              <a:t>Do people use electronic means to look for health information? - [In past 12 months]</a:t>
            </a:r>
            <a:endParaRPr sz="2600">
              <a:solidFill>
                <a:srgbClr val="990000"/>
              </a:solidFill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2235900" y="1105938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 rot="10800000">
            <a:off x="457200" y="6568043"/>
            <a:ext cx="64509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 txBox="1"/>
          <p:nvPr/>
        </p:nvSpPr>
        <p:spPr>
          <a:xfrm>
            <a:off x="1450600" y="5578950"/>
            <a:ext cx="710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-3175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Most people have used electronic means to look for health or medical information for themselves.</a:t>
            </a:r>
            <a:r>
              <a:rPr lang="en"/>
              <a:t> 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rot="10800000">
            <a:off x="1514675" y="5646075"/>
            <a:ext cx="6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5907475" y="1481975"/>
            <a:ext cx="13578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184875" y="2422275"/>
            <a:ext cx="347400" cy="2556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532275" y="2290325"/>
            <a:ext cx="13578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Did not use electronic means</a:t>
            </a:r>
            <a:endParaRPr sz="1100"/>
          </a:p>
        </p:txBody>
      </p:sp>
      <p:sp>
        <p:nvSpPr>
          <p:cNvPr id="134" name="Google Shape;134;p16"/>
          <p:cNvSpPr txBox="1"/>
          <p:nvPr/>
        </p:nvSpPr>
        <p:spPr>
          <a:xfrm>
            <a:off x="184875" y="2879475"/>
            <a:ext cx="347400" cy="255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27725" y="2747525"/>
            <a:ext cx="1231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Used electronic means</a:t>
            </a:r>
            <a:endParaRPr sz="1100"/>
          </a:p>
        </p:txBody>
      </p:sp>
      <p:sp>
        <p:nvSpPr>
          <p:cNvPr id="136" name="Google Shape;136;p16"/>
          <p:cNvSpPr txBox="1"/>
          <p:nvPr/>
        </p:nvSpPr>
        <p:spPr>
          <a:xfrm>
            <a:off x="6285650" y="2984400"/>
            <a:ext cx="388500" cy="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5960100" y="1406700"/>
            <a:ext cx="14703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8" name="Google Shape;138;p16"/>
          <p:cNvSpPr txBox="1"/>
          <p:nvPr/>
        </p:nvSpPr>
        <p:spPr>
          <a:xfrm>
            <a:off x="2235900" y="5088125"/>
            <a:ext cx="5601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8575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Excellent         2. Very Good           3. Good                4. Fair                5. Poor</a:t>
            </a:r>
            <a:endParaRPr sz="1100"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883" y="1232100"/>
            <a:ext cx="6254651" cy="38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