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Georgia" panose="02040502050405020303" pitchFamily="18" charset="0"/>
      <p:regular r:id="rId16"/>
      <p:bold r:id="rId17"/>
      <p:italic r:id="rId18"/>
      <p:boldItalic r:id="rId19"/>
    </p:embeddedFont>
    <p:embeddedFont>
      <p:font typeface="Nunito" pitchFamily="2" charset="0"/>
      <p:regular r:id="rId20"/>
      <p:bold r:id="rId21"/>
      <p:italic r:id="rId22"/>
      <p:boldItalic r:id="rId23"/>
    </p:embeddedFont>
    <p:embeddedFont>
      <p:font typeface="Quattrocento Sans" panose="020B0502050000020003" pitchFamily="34" charset="0"/>
      <p:regular r:id="rId24"/>
      <p:bold r:id="rId25"/>
      <p:italic r:id="rId26"/>
      <p:boldItalic r:id="rId27"/>
    </p:embeddedFont>
    <p:embeddedFont>
      <p:font typeface="Teko" panose="020B0604020202020204" charset="0"/>
      <p:regular r:id="rId28"/>
      <p:bold r:id="rId29"/>
    </p:embeddedFont>
    <p:embeddedFont>
      <p:font typeface="Verdana" panose="020B060403050404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4A0AF3-D426-455D-AD00-D26909C99122}">
  <a:tblStyle styleId="{0B4A0AF3-D426-455D-AD00-D26909C99122}" styleName="Table_0">
    <a:wholeTbl>
      <a:tcTxStyle b="off" i="off">
        <a:font>
          <a:latin typeface="Segoe UI"/>
          <a:ea typeface="Segoe UI"/>
          <a:cs typeface="Segoe U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BF7"/>
          </a:solidFill>
        </a:fill>
      </a:tcStyle>
    </a:wholeTbl>
    <a:band1H>
      <a:tcTxStyle/>
      <a:tcStyle>
        <a:tcBdr/>
        <a:fill>
          <a:solidFill>
            <a:srgbClr val="CAD5EF"/>
          </a:solidFill>
        </a:fill>
      </a:tcStyle>
    </a:band1H>
    <a:band2H>
      <a:tcTxStyle/>
      <a:tcStyle>
        <a:tcBdr/>
      </a:tcStyle>
    </a:band2H>
    <a:band1V>
      <a:tcTxStyle/>
      <a:tcStyle>
        <a:tcBdr/>
        <a:fill>
          <a:solidFill>
            <a:srgbClr val="CAD5EF"/>
          </a:solidFill>
        </a:fill>
      </a:tcStyle>
    </a:band1V>
    <a:band2V>
      <a:tcTxStyle/>
      <a:tcStyle>
        <a:tcBdr/>
      </a:tcStyle>
    </a:band2V>
    <a:lastCol>
      <a:tcTxStyle b="on" i="off">
        <a:font>
          <a:latin typeface="Segoe UI"/>
          <a:ea typeface="Segoe UI"/>
          <a:cs typeface="Segoe UI"/>
        </a:font>
        <a:schemeClr val="lt1"/>
      </a:tcTxStyle>
      <a:tcStyle>
        <a:tcBdr/>
        <a:fill>
          <a:solidFill>
            <a:schemeClr val="accent1"/>
          </a:solidFill>
        </a:fill>
      </a:tcStyle>
    </a:lastCol>
    <a:firstCol>
      <a:tcTxStyle b="on" i="off">
        <a:font>
          <a:latin typeface="Segoe UI"/>
          <a:ea typeface="Segoe UI"/>
          <a:cs typeface="Segoe UI"/>
        </a:font>
        <a:schemeClr val="lt1"/>
      </a:tcTxStyle>
      <a:tcStyle>
        <a:tcBdr/>
        <a:fill>
          <a:solidFill>
            <a:schemeClr val="accent1"/>
          </a:solidFill>
        </a:fill>
      </a:tcStyle>
    </a:firstCol>
    <a:lastRow>
      <a:tcTxStyle b="on" i="off">
        <a:font>
          <a:latin typeface="Segoe UI"/>
          <a:ea typeface="Segoe UI"/>
          <a:cs typeface="Segoe U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a:ea typeface="Segoe UI"/>
          <a:cs typeface="Segoe U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a53640deff_3_18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233" name="Google Shape;233;g1a53640deff_3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4" name="Google Shape;234;g1a53640deff_3_1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a73546721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a7354672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a53640deff_3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g1a53640deff_3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a53640deff_3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4" name="Google Shape;304;g1a53640deff_3_2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1a53640deff_3_2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a7370cfbb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a7370cfbb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a53640deff_3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g1a53640deff_3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a53640deff_3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g1a53640deff_3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a53640deff_3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g1a53640deff_3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a53640deff_3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g1a53640deff_3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a53640deff_3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2" name="Google Shape;272;g1a53640deff_3_2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g1a53640deff_3_2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a53640deff_3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1a53640deff_3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a53640deff_3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g1a53640deff_3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p:cSld name="Title ">
    <p:spTree>
      <p:nvGrpSpPr>
        <p:cNvPr id="1" name="Shape 56"/>
        <p:cNvGrpSpPr/>
        <p:nvPr/>
      </p:nvGrpSpPr>
      <p:grpSpPr>
        <a:xfrm>
          <a:off x="0" y="0"/>
          <a:ext cx="0" cy="0"/>
          <a:chOff x="0" y="0"/>
          <a:chExt cx="0" cy="0"/>
        </a:xfrm>
      </p:grpSpPr>
      <p:sp>
        <p:nvSpPr>
          <p:cNvPr id="57" name="Google Shape;57;p14"/>
          <p:cNvSpPr txBox="1">
            <a:spLocks noGrp="1"/>
          </p:cNvSpPr>
          <p:nvPr>
            <p:ph type="body" idx="1"/>
          </p:nvPr>
        </p:nvSpPr>
        <p:spPr>
          <a:xfrm>
            <a:off x="3459481" y="2666188"/>
            <a:ext cx="4829184" cy="572312"/>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1"/>
              </a:buClr>
              <a:buSzPts val="3000"/>
              <a:buNone/>
              <a:defRPr sz="3000">
                <a:latin typeface="Quattrocento Sans"/>
                <a:ea typeface="Quattrocento Sans"/>
                <a:cs typeface="Quattrocento Sans"/>
                <a:sym typeface="Quattrocento Sans"/>
              </a:defRPr>
            </a:lvl1pPr>
            <a:lvl2pPr marL="914400" lvl="1" indent="-228600" algn="l">
              <a:lnSpc>
                <a:spcPct val="90000"/>
              </a:lnSpc>
              <a:spcBef>
                <a:spcPts val="400"/>
              </a:spcBef>
              <a:spcAft>
                <a:spcPts val="0"/>
              </a:spcAft>
              <a:buClr>
                <a:schemeClr val="lt1"/>
              </a:buClr>
              <a:buSzPts val="1800"/>
              <a:buNone/>
              <a:defRPr/>
            </a:lvl2pPr>
            <a:lvl3pPr marL="1371600" lvl="2" indent="-228600" algn="l">
              <a:lnSpc>
                <a:spcPct val="90000"/>
              </a:lnSpc>
              <a:spcBef>
                <a:spcPts val="400"/>
              </a:spcBef>
              <a:spcAft>
                <a:spcPts val="0"/>
              </a:spcAft>
              <a:buClr>
                <a:schemeClr val="lt1"/>
              </a:buClr>
              <a:buSzPts val="1500"/>
              <a:buNone/>
              <a:defRPr/>
            </a:lvl3pPr>
            <a:lvl4pPr marL="1828800" lvl="3" indent="-228600" algn="l">
              <a:lnSpc>
                <a:spcPct val="90000"/>
              </a:lnSpc>
              <a:spcBef>
                <a:spcPts val="400"/>
              </a:spcBef>
              <a:spcAft>
                <a:spcPts val="0"/>
              </a:spcAft>
              <a:buClr>
                <a:schemeClr val="lt1"/>
              </a:buClr>
              <a:buSzPts val="1400"/>
              <a:buNone/>
              <a:defRPr/>
            </a:lvl4pPr>
            <a:lvl5pPr marL="2286000" lvl="4" indent="-228600" algn="l">
              <a:lnSpc>
                <a:spcPct val="90000"/>
              </a:lnSpc>
              <a:spcBef>
                <a:spcPts val="400"/>
              </a:spcBef>
              <a:spcAft>
                <a:spcPts val="0"/>
              </a:spcAft>
              <a:buClr>
                <a:schemeClr val="lt1"/>
              </a:buClr>
              <a:buSzPts val="1400"/>
              <a:buNone/>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58" name="Google Shape;58;p14"/>
          <p:cNvSpPr txBox="1">
            <a:spLocks noGrp="1"/>
          </p:cNvSpPr>
          <p:nvPr>
            <p:ph type="ctrTitle"/>
          </p:nvPr>
        </p:nvSpPr>
        <p:spPr>
          <a:xfrm>
            <a:off x="3459480" y="1733550"/>
            <a:ext cx="3867150" cy="838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3300"/>
              <a:buFont typeface="Quattrocento Sans"/>
              <a:buNone/>
              <a:defRPr>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59" name="Google Shape;59;p14"/>
          <p:cNvPicPr preferRelativeResize="0"/>
          <p:nvPr/>
        </p:nvPicPr>
        <p:blipFill rotWithShape="1">
          <a:blip r:embed="rId2">
            <a:alphaModFix/>
          </a:blip>
          <a:srcRect/>
          <a:stretch/>
        </p:blipFill>
        <p:spPr>
          <a:xfrm>
            <a:off x="0" y="0"/>
            <a:ext cx="2645694"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ottom Pattern White">
  <p:cSld name="Bottom Pattern White">
    <p:bg>
      <p:bgPr>
        <a:solidFill>
          <a:schemeClr val="lt1"/>
        </a:solidFill>
        <a:effectLst/>
      </p:bgPr>
    </p:bg>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571500" y="537433"/>
            <a:ext cx="8001000" cy="461665"/>
          </a:xfrm>
          <a:prstGeom prst="rect">
            <a:avLst/>
          </a:prstGeom>
          <a:noFill/>
          <a:ln>
            <a:noFill/>
          </a:ln>
        </p:spPr>
        <p:txBody>
          <a:bodyPr spcFirstLastPara="1" wrap="square" lIns="68575" tIns="0" rIns="68575" bIns="0" anchor="b" anchorCtr="0">
            <a:spAutoFit/>
          </a:bodyPr>
          <a:lstStyle>
            <a:lvl1pPr lvl="0" algn="l">
              <a:lnSpc>
                <a:spcPct val="100000"/>
              </a:lnSpc>
              <a:spcBef>
                <a:spcPts val="0"/>
              </a:spcBef>
              <a:spcAft>
                <a:spcPts val="0"/>
              </a:spcAft>
              <a:buClr>
                <a:schemeClr val="accent1"/>
              </a:buClr>
              <a:buSzPts val="3000"/>
              <a:buFont typeface="Quattrocento Sans"/>
              <a:buNone/>
              <a:defRPr sz="3000" b="1" i="0" cap="none">
                <a:solidFill>
                  <a:schemeClr val="accen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2" name="Google Shape;62;p15"/>
          <p:cNvSpPr txBox="1">
            <a:spLocks noGrp="1"/>
          </p:cNvSpPr>
          <p:nvPr>
            <p:ph type="body" idx="1"/>
          </p:nvPr>
        </p:nvSpPr>
        <p:spPr>
          <a:xfrm>
            <a:off x="571500" y="1343024"/>
            <a:ext cx="8001000" cy="514350"/>
          </a:xfrm>
          <a:prstGeom prst="rect">
            <a:avLst/>
          </a:prstGeom>
          <a:noFill/>
          <a:ln>
            <a:noFill/>
          </a:ln>
        </p:spPr>
        <p:txBody>
          <a:bodyPr spcFirstLastPara="1" wrap="square" lIns="68575" tIns="0" rIns="68575" bIns="0" anchor="t" anchorCtr="0">
            <a:noAutofit/>
          </a:bodyPr>
          <a:lstStyle>
            <a:lvl1pPr marL="457200" lvl="0" indent="-228600" algn="l">
              <a:lnSpc>
                <a:spcPct val="90000"/>
              </a:lnSpc>
              <a:spcBef>
                <a:spcPts val="0"/>
              </a:spcBef>
              <a:spcAft>
                <a:spcPts val="0"/>
              </a:spcAft>
              <a:buClr>
                <a:schemeClr val="dk2"/>
              </a:buClr>
              <a:buSzPts val="1400"/>
              <a:buFont typeface="Arial"/>
              <a:buNone/>
              <a:defRPr sz="1400">
                <a:solidFill>
                  <a:schemeClr val="dk2"/>
                </a:solidFill>
                <a:latin typeface="Quattrocento Sans"/>
                <a:ea typeface="Quattrocento Sans"/>
                <a:cs typeface="Quattrocento Sans"/>
                <a:sym typeface="Quattrocento Sans"/>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pic>
        <p:nvPicPr>
          <p:cNvPr id="63" name="Google Shape;63;p15"/>
          <p:cNvPicPr preferRelativeResize="0"/>
          <p:nvPr/>
        </p:nvPicPr>
        <p:blipFill rotWithShape="1">
          <a:blip r:embed="rId2">
            <a:alphaModFix/>
          </a:blip>
          <a:srcRect/>
          <a:stretch/>
        </p:blipFill>
        <p:spPr>
          <a:xfrm rot="5400000">
            <a:off x="4314825" y="314325"/>
            <a:ext cx="514350" cy="91440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Photo Content">
  <p:cSld name="One Photo Content">
    <p:bg>
      <p:bgPr>
        <a:solidFill>
          <a:schemeClr val="accent2"/>
        </a:solidFill>
        <a:effectLst/>
      </p:bgPr>
    </p:bg>
    <p:spTree>
      <p:nvGrpSpPr>
        <p:cNvPr id="1" name="Shape 64"/>
        <p:cNvGrpSpPr/>
        <p:nvPr/>
      </p:nvGrpSpPr>
      <p:grpSpPr>
        <a:xfrm>
          <a:off x="0" y="0"/>
          <a:ext cx="0" cy="0"/>
          <a:chOff x="0" y="0"/>
          <a:chExt cx="0" cy="0"/>
        </a:xfrm>
      </p:grpSpPr>
      <p:sp>
        <p:nvSpPr>
          <p:cNvPr id="65" name="Google Shape;65;p16"/>
          <p:cNvSpPr txBox="1">
            <a:spLocks noGrp="1"/>
          </p:cNvSpPr>
          <p:nvPr>
            <p:ph type="body" idx="1"/>
          </p:nvPr>
        </p:nvSpPr>
        <p:spPr>
          <a:xfrm>
            <a:off x="571500" y="1428750"/>
            <a:ext cx="4000500" cy="245745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500"/>
              <a:buNone/>
              <a:defRPr sz="1500" b="1"/>
            </a:lvl1pPr>
            <a:lvl2pPr marL="914400" lvl="1" indent="-317500" algn="l">
              <a:lnSpc>
                <a:spcPct val="90000"/>
              </a:lnSpc>
              <a:spcBef>
                <a:spcPts val="800"/>
              </a:spcBef>
              <a:spcAft>
                <a:spcPts val="0"/>
              </a:spcAft>
              <a:buClr>
                <a:schemeClr val="lt1"/>
              </a:buClr>
              <a:buSzPts val="1400"/>
              <a:buChar char="•"/>
              <a:defRPr sz="1400"/>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66" name="Google Shape;66;p16"/>
          <p:cNvSpPr>
            <a:spLocks noGrp="1"/>
          </p:cNvSpPr>
          <p:nvPr>
            <p:ph type="pic" idx="2"/>
          </p:nvPr>
        </p:nvSpPr>
        <p:spPr>
          <a:xfrm>
            <a:off x="5143500" y="536972"/>
            <a:ext cx="3429000" cy="3835002"/>
          </a:xfrm>
          <a:prstGeom prst="rect">
            <a:avLst/>
          </a:prstGeom>
          <a:noFill/>
          <a:ln>
            <a:noFill/>
          </a:ln>
        </p:spPr>
      </p:sp>
      <p:pic>
        <p:nvPicPr>
          <p:cNvPr id="67" name="Google Shape;67;p16"/>
          <p:cNvPicPr preferRelativeResize="0"/>
          <p:nvPr/>
        </p:nvPicPr>
        <p:blipFill rotWithShape="1">
          <a:blip r:embed="rId2">
            <a:alphaModFix/>
          </a:blip>
          <a:srcRect/>
          <a:stretch/>
        </p:blipFill>
        <p:spPr>
          <a:xfrm rot="5400000">
            <a:off x="4314825" y="314325"/>
            <a:ext cx="514350" cy="9144000"/>
          </a:xfrm>
          <a:prstGeom prst="rect">
            <a:avLst/>
          </a:prstGeom>
          <a:noFill/>
          <a:ln>
            <a:noFill/>
          </a:ln>
        </p:spPr>
      </p:pic>
      <p:sp>
        <p:nvSpPr>
          <p:cNvPr id="68" name="Google Shape;68;p16"/>
          <p:cNvSpPr txBox="1">
            <a:spLocks noGrp="1"/>
          </p:cNvSpPr>
          <p:nvPr>
            <p:ph type="title"/>
          </p:nvPr>
        </p:nvSpPr>
        <p:spPr>
          <a:xfrm>
            <a:off x="571500" y="536972"/>
            <a:ext cx="4000500" cy="891779"/>
          </a:xfrm>
          <a:prstGeom prst="rect">
            <a:avLst/>
          </a:prstGeom>
          <a:noFill/>
          <a:ln>
            <a:noFill/>
          </a:ln>
        </p:spPr>
        <p:txBody>
          <a:bodyPr spcFirstLastPara="1" wrap="square" lIns="68575" tIns="34275" rIns="68575" bIns="34275" anchor="t" anchorCtr="0">
            <a:noAutofit/>
          </a:bodyPr>
          <a:lstStyle>
            <a:lvl1pPr lvl="0" algn="l">
              <a:lnSpc>
                <a:spcPct val="90000"/>
              </a:lnSpc>
              <a:spcBef>
                <a:spcPts val="800"/>
              </a:spcBef>
              <a:spcAft>
                <a:spcPts val="0"/>
              </a:spcAft>
              <a:buClr>
                <a:schemeClr val="lt1"/>
              </a:buClr>
              <a:buSzPts val="3000"/>
              <a:buFont typeface="Quattrocento Sans"/>
              <a:buNone/>
              <a:defRPr sz="3000"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ottom Pattern Black">
  <p:cSld name="Bottom Pattern Black">
    <p:spTree>
      <p:nvGrpSpPr>
        <p:cNvPr id="1" name="Shape 69"/>
        <p:cNvGrpSpPr/>
        <p:nvPr/>
      </p:nvGrpSpPr>
      <p:grpSpPr>
        <a:xfrm>
          <a:off x="0" y="0"/>
          <a:ext cx="0" cy="0"/>
          <a:chOff x="0" y="0"/>
          <a:chExt cx="0" cy="0"/>
        </a:xfrm>
      </p:grpSpPr>
      <p:sp>
        <p:nvSpPr>
          <p:cNvPr id="70" name="Google Shape;70;p17"/>
          <p:cNvSpPr txBox="1">
            <a:spLocks noGrp="1"/>
          </p:cNvSpPr>
          <p:nvPr>
            <p:ph type="body" idx="1"/>
          </p:nvPr>
        </p:nvSpPr>
        <p:spPr>
          <a:xfrm>
            <a:off x="1647230" y="2445529"/>
            <a:ext cx="5849540" cy="1151068"/>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Clr>
                <a:schemeClr val="lt1"/>
              </a:buClr>
              <a:buSzPts val="1400"/>
              <a:buFont typeface="Arial"/>
              <a:buNone/>
              <a:defRPr sz="1400">
                <a:solidFill>
                  <a:schemeClr val="lt1"/>
                </a:solidFill>
                <a:latin typeface="Quattrocento Sans"/>
                <a:ea typeface="Quattrocento Sans"/>
                <a:cs typeface="Quattrocento Sans"/>
                <a:sym typeface="Quattrocento Sans"/>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71" name="Google Shape;71;p17"/>
          <p:cNvSpPr txBox="1">
            <a:spLocks noGrp="1"/>
          </p:cNvSpPr>
          <p:nvPr>
            <p:ph type="title"/>
          </p:nvPr>
        </p:nvSpPr>
        <p:spPr>
          <a:xfrm>
            <a:off x="1143976" y="1496600"/>
            <a:ext cx="6856048" cy="461665"/>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lt1"/>
              </a:buClr>
              <a:buSzPts val="3000"/>
              <a:buFont typeface="Quattrocento Sans"/>
              <a:buNone/>
              <a:defRPr sz="3000" b="1" i="0" cap="none">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72" name="Google Shape;72;p17"/>
          <p:cNvPicPr preferRelativeResize="0"/>
          <p:nvPr/>
        </p:nvPicPr>
        <p:blipFill rotWithShape="1">
          <a:blip r:embed="rId2">
            <a:alphaModFix/>
          </a:blip>
          <a:srcRect/>
          <a:stretch/>
        </p:blipFill>
        <p:spPr>
          <a:xfrm rot="5400000">
            <a:off x="4314825" y="314325"/>
            <a:ext cx="514350" cy="9144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Photo Content">
  <p:cSld name="Two Photo Content">
    <p:bg>
      <p:bgPr>
        <a:solidFill>
          <a:schemeClr val="accent2"/>
        </a:solidFill>
        <a:effectLst/>
      </p:bgPr>
    </p:bg>
    <p:spTree>
      <p:nvGrpSpPr>
        <p:cNvPr id="1" name="Shape 73"/>
        <p:cNvGrpSpPr/>
        <p:nvPr/>
      </p:nvGrpSpPr>
      <p:grpSpPr>
        <a:xfrm>
          <a:off x="0" y="0"/>
          <a:ext cx="0" cy="0"/>
          <a:chOff x="0" y="0"/>
          <a:chExt cx="0" cy="0"/>
        </a:xfrm>
      </p:grpSpPr>
      <p:sp>
        <p:nvSpPr>
          <p:cNvPr id="74" name="Google Shape;74;p18"/>
          <p:cNvSpPr txBox="1">
            <a:spLocks noGrp="1"/>
          </p:cNvSpPr>
          <p:nvPr>
            <p:ph type="body" idx="1"/>
          </p:nvPr>
        </p:nvSpPr>
        <p:spPr>
          <a:xfrm>
            <a:off x="571500" y="1428750"/>
            <a:ext cx="4000500" cy="245745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1"/>
              </a:buClr>
              <a:buSzPts val="1500"/>
              <a:buNone/>
              <a:defRPr sz="1500" b="1"/>
            </a:lvl1pPr>
            <a:lvl2pPr marL="914400" lvl="1" indent="-317500" algn="l">
              <a:lnSpc>
                <a:spcPct val="90000"/>
              </a:lnSpc>
              <a:spcBef>
                <a:spcPts val="800"/>
              </a:spcBef>
              <a:spcAft>
                <a:spcPts val="0"/>
              </a:spcAft>
              <a:buClr>
                <a:schemeClr val="lt1"/>
              </a:buClr>
              <a:buSzPts val="1400"/>
              <a:buChar char="•"/>
              <a:defRPr sz="1400"/>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75" name="Google Shape;75;p18"/>
          <p:cNvSpPr>
            <a:spLocks noGrp="1"/>
          </p:cNvSpPr>
          <p:nvPr>
            <p:ph type="pic" idx="2"/>
          </p:nvPr>
        </p:nvSpPr>
        <p:spPr>
          <a:xfrm>
            <a:off x="5143500" y="2583061"/>
            <a:ext cx="3429000" cy="1771650"/>
          </a:xfrm>
          <a:prstGeom prst="rect">
            <a:avLst/>
          </a:prstGeom>
          <a:noFill/>
          <a:ln>
            <a:noFill/>
          </a:ln>
        </p:spPr>
      </p:sp>
      <p:sp>
        <p:nvSpPr>
          <p:cNvPr id="76" name="Google Shape;76;p18"/>
          <p:cNvSpPr>
            <a:spLocks noGrp="1"/>
          </p:cNvSpPr>
          <p:nvPr>
            <p:ph type="pic" idx="3"/>
          </p:nvPr>
        </p:nvSpPr>
        <p:spPr>
          <a:xfrm>
            <a:off x="5143500" y="536972"/>
            <a:ext cx="3429000" cy="1771650"/>
          </a:xfrm>
          <a:prstGeom prst="rect">
            <a:avLst/>
          </a:prstGeom>
          <a:noFill/>
          <a:ln>
            <a:noFill/>
          </a:ln>
        </p:spPr>
      </p:sp>
      <p:pic>
        <p:nvPicPr>
          <p:cNvPr id="77" name="Google Shape;77;p18"/>
          <p:cNvPicPr preferRelativeResize="0"/>
          <p:nvPr/>
        </p:nvPicPr>
        <p:blipFill rotWithShape="1">
          <a:blip r:embed="rId2">
            <a:alphaModFix/>
          </a:blip>
          <a:srcRect/>
          <a:stretch/>
        </p:blipFill>
        <p:spPr>
          <a:xfrm rot="5400000">
            <a:off x="4314825" y="314325"/>
            <a:ext cx="514350" cy="9144000"/>
          </a:xfrm>
          <a:prstGeom prst="rect">
            <a:avLst/>
          </a:prstGeom>
          <a:noFill/>
          <a:ln>
            <a:noFill/>
          </a:ln>
        </p:spPr>
      </p:pic>
      <p:sp>
        <p:nvSpPr>
          <p:cNvPr id="78" name="Google Shape;78;p18"/>
          <p:cNvSpPr txBox="1">
            <a:spLocks noGrp="1"/>
          </p:cNvSpPr>
          <p:nvPr>
            <p:ph type="title"/>
          </p:nvPr>
        </p:nvSpPr>
        <p:spPr>
          <a:xfrm>
            <a:off x="571500" y="536972"/>
            <a:ext cx="4000500" cy="891779"/>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lt1"/>
              </a:buClr>
              <a:buSzPts val="3000"/>
              <a:buFont typeface="Quattrocento Sans"/>
              <a:buNone/>
              <a:defRPr sz="3000"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Right Pattern Content">
  <p:cSld name="Right Pattern Content">
    <p:bg>
      <p:bgPr>
        <a:solidFill>
          <a:schemeClr val="lt1"/>
        </a:solidFill>
        <a:effectLst/>
      </p:bgPr>
    </p:bg>
    <p:spTree>
      <p:nvGrpSpPr>
        <p:cNvPr id="1" name="Shape 79"/>
        <p:cNvGrpSpPr/>
        <p:nvPr/>
      </p:nvGrpSpPr>
      <p:grpSpPr>
        <a:xfrm>
          <a:off x="0" y="0"/>
          <a:ext cx="0" cy="0"/>
          <a:chOff x="0" y="0"/>
          <a:chExt cx="0" cy="0"/>
        </a:xfrm>
      </p:grpSpPr>
      <p:pic>
        <p:nvPicPr>
          <p:cNvPr id="80" name="Google Shape;80;p19"/>
          <p:cNvPicPr preferRelativeResize="0"/>
          <p:nvPr/>
        </p:nvPicPr>
        <p:blipFill rotWithShape="1">
          <a:blip r:embed="rId2">
            <a:alphaModFix/>
          </a:blip>
          <a:srcRect/>
          <a:stretch/>
        </p:blipFill>
        <p:spPr>
          <a:xfrm>
            <a:off x="5791200" y="0"/>
            <a:ext cx="3352800" cy="5143500"/>
          </a:xfrm>
          <a:prstGeom prst="rect">
            <a:avLst/>
          </a:prstGeom>
          <a:noFill/>
          <a:ln>
            <a:noFill/>
          </a:ln>
        </p:spPr>
      </p:pic>
      <p:sp>
        <p:nvSpPr>
          <p:cNvPr id="81" name="Google Shape;81;p19"/>
          <p:cNvSpPr txBox="1">
            <a:spLocks noGrp="1"/>
          </p:cNvSpPr>
          <p:nvPr>
            <p:ph type="body" idx="1"/>
          </p:nvPr>
        </p:nvSpPr>
        <p:spPr>
          <a:xfrm>
            <a:off x="571500" y="1428750"/>
            <a:ext cx="4857750" cy="245745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500"/>
              <a:buNone/>
              <a:defRPr sz="1500" b="1">
                <a:solidFill>
                  <a:schemeClr val="dk2"/>
                </a:solidFill>
              </a:defRPr>
            </a:lvl1pPr>
            <a:lvl2pPr marL="914400" lvl="1" indent="-317500" algn="l">
              <a:lnSpc>
                <a:spcPct val="90000"/>
              </a:lnSpc>
              <a:spcBef>
                <a:spcPts val="800"/>
              </a:spcBef>
              <a:spcAft>
                <a:spcPts val="0"/>
              </a:spcAft>
              <a:buClr>
                <a:schemeClr val="dk2"/>
              </a:buClr>
              <a:buSzPts val="1400"/>
              <a:buChar char="•"/>
              <a:defRPr sz="1400">
                <a:solidFill>
                  <a:schemeClr val="dk2"/>
                </a:solidFill>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pic>
        <p:nvPicPr>
          <p:cNvPr id="82" name="Google Shape;82;p19"/>
          <p:cNvPicPr preferRelativeResize="0"/>
          <p:nvPr/>
        </p:nvPicPr>
        <p:blipFill rotWithShape="1">
          <a:blip r:embed="rId3">
            <a:alphaModFix/>
          </a:blip>
          <a:srcRect/>
          <a:stretch/>
        </p:blipFill>
        <p:spPr>
          <a:xfrm>
            <a:off x="5791200" y="0"/>
            <a:ext cx="3352800" cy="5143500"/>
          </a:xfrm>
          <a:prstGeom prst="rect">
            <a:avLst/>
          </a:prstGeom>
          <a:noFill/>
          <a:ln>
            <a:noFill/>
          </a:ln>
        </p:spPr>
      </p:pic>
      <p:sp>
        <p:nvSpPr>
          <p:cNvPr id="83" name="Google Shape;83;p19"/>
          <p:cNvSpPr txBox="1">
            <a:spLocks noGrp="1"/>
          </p:cNvSpPr>
          <p:nvPr>
            <p:ph type="title"/>
          </p:nvPr>
        </p:nvSpPr>
        <p:spPr>
          <a:xfrm>
            <a:off x="571500" y="536971"/>
            <a:ext cx="4857750" cy="891779"/>
          </a:xfrm>
          <a:prstGeom prst="rect">
            <a:avLst/>
          </a:prstGeom>
          <a:noFill/>
          <a:ln>
            <a:noFill/>
          </a:ln>
        </p:spPr>
        <p:txBody>
          <a:bodyPr spcFirstLastPara="1" wrap="square" lIns="68575" tIns="34275" rIns="68575" bIns="34275" anchor="t" anchorCtr="0">
            <a:noAutofit/>
          </a:bodyPr>
          <a:lstStyle>
            <a:lvl1pPr lvl="0" algn="l">
              <a:lnSpc>
                <a:spcPct val="90000"/>
              </a:lnSpc>
              <a:spcBef>
                <a:spcPts val="800"/>
              </a:spcBef>
              <a:spcAft>
                <a:spcPts val="0"/>
              </a:spcAft>
              <a:buClr>
                <a:schemeClr val="accent2"/>
              </a:buClr>
              <a:buSzPts val="3000"/>
              <a:buFont typeface="Quattrocento Sans"/>
              <a:buNone/>
              <a:defRPr sz="3000" b="1">
                <a:solidFill>
                  <a:schemeClr val="accen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eft Pattern Content">
  <p:cSld name="Left Pattern Content">
    <p:bg>
      <p:bgPr>
        <a:solidFill>
          <a:schemeClr val="lt1"/>
        </a:solidFill>
        <a:effectLst/>
      </p:bgPr>
    </p:bg>
    <p:spTree>
      <p:nvGrpSpPr>
        <p:cNvPr id="1" name="Shape 84"/>
        <p:cNvGrpSpPr/>
        <p:nvPr/>
      </p:nvGrpSpPr>
      <p:grpSpPr>
        <a:xfrm>
          <a:off x="0" y="0"/>
          <a:ext cx="0" cy="0"/>
          <a:chOff x="0" y="0"/>
          <a:chExt cx="0" cy="0"/>
        </a:xfrm>
      </p:grpSpPr>
      <p:sp>
        <p:nvSpPr>
          <p:cNvPr id="85" name="Google Shape;85;p20"/>
          <p:cNvSpPr txBox="1">
            <a:spLocks noGrp="1"/>
          </p:cNvSpPr>
          <p:nvPr>
            <p:ph type="body" idx="1"/>
          </p:nvPr>
        </p:nvSpPr>
        <p:spPr>
          <a:xfrm>
            <a:off x="3899807" y="1428750"/>
            <a:ext cx="4857750" cy="245745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2"/>
              </a:buClr>
              <a:buSzPts val="1500"/>
              <a:buNone/>
              <a:defRPr sz="1500" b="1">
                <a:solidFill>
                  <a:schemeClr val="dk2"/>
                </a:solidFill>
              </a:defRPr>
            </a:lvl1pPr>
            <a:lvl2pPr marL="914400" lvl="1" indent="-317500" algn="l">
              <a:lnSpc>
                <a:spcPct val="90000"/>
              </a:lnSpc>
              <a:spcBef>
                <a:spcPts val="800"/>
              </a:spcBef>
              <a:spcAft>
                <a:spcPts val="0"/>
              </a:spcAft>
              <a:buClr>
                <a:schemeClr val="dk2"/>
              </a:buClr>
              <a:buSzPts val="1400"/>
              <a:buChar char="•"/>
              <a:defRPr sz="1400">
                <a:solidFill>
                  <a:schemeClr val="dk2"/>
                </a:solidFill>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pic>
        <p:nvPicPr>
          <p:cNvPr id="86" name="Google Shape;86;p20"/>
          <p:cNvPicPr preferRelativeResize="0"/>
          <p:nvPr/>
        </p:nvPicPr>
        <p:blipFill rotWithShape="1">
          <a:blip r:embed="rId2">
            <a:alphaModFix/>
          </a:blip>
          <a:srcRect/>
          <a:stretch/>
        </p:blipFill>
        <p:spPr>
          <a:xfrm rot="-5400000">
            <a:off x="-900112" y="900113"/>
            <a:ext cx="5143500" cy="3343275"/>
          </a:xfrm>
          <a:prstGeom prst="rect">
            <a:avLst/>
          </a:prstGeom>
          <a:noFill/>
          <a:ln>
            <a:noFill/>
          </a:ln>
        </p:spPr>
      </p:pic>
      <p:sp>
        <p:nvSpPr>
          <p:cNvPr id="87" name="Google Shape;87;p20"/>
          <p:cNvSpPr txBox="1">
            <a:spLocks noGrp="1"/>
          </p:cNvSpPr>
          <p:nvPr>
            <p:ph type="title"/>
          </p:nvPr>
        </p:nvSpPr>
        <p:spPr>
          <a:xfrm>
            <a:off x="3899807" y="536971"/>
            <a:ext cx="4857750" cy="891778"/>
          </a:xfrm>
          <a:prstGeom prst="rect">
            <a:avLst/>
          </a:prstGeom>
          <a:noFill/>
          <a:ln>
            <a:noFill/>
          </a:ln>
        </p:spPr>
        <p:txBody>
          <a:bodyPr spcFirstLastPara="1" wrap="square" lIns="68575" tIns="34275" rIns="68575" bIns="34275" anchor="t" anchorCtr="0">
            <a:normAutofit/>
          </a:bodyPr>
          <a:lstStyle>
            <a:lvl1pPr lvl="0" algn="l">
              <a:lnSpc>
                <a:spcPct val="90000"/>
              </a:lnSpc>
              <a:spcBef>
                <a:spcPts val="800"/>
              </a:spcBef>
              <a:spcAft>
                <a:spcPts val="0"/>
              </a:spcAft>
              <a:buClr>
                <a:schemeClr val="accent4"/>
              </a:buClr>
              <a:buSzPts val="3000"/>
              <a:buFont typeface="Quattrocento Sans"/>
              <a:buNone/>
              <a:defRPr sz="3000" b="1">
                <a:solidFill>
                  <a:schemeClr val="accent4"/>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fetti Content Purple">
  <p:cSld name="Confetti Content Purple">
    <p:bg>
      <p:bgPr>
        <a:solidFill>
          <a:schemeClr val="accent3"/>
        </a:solidFill>
        <a:effectLst/>
      </p:bgPr>
    </p:bg>
    <p:spTree>
      <p:nvGrpSpPr>
        <p:cNvPr id="1" name="Shape 88"/>
        <p:cNvGrpSpPr/>
        <p:nvPr/>
      </p:nvGrpSpPr>
      <p:grpSpPr>
        <a:xfrm>
          <a:off x="0" y="0"/>
          <a:ext cx="0" cy="0"/>
          <a:chOff x="0" y="0"/>
          <a:chExt cx="0" cy="0"/>
        </a:xfrm>
      </p:grpSpPr>
      <p:sp>
        <p:nvSpPr>
          <p:cNvPr id="89" name="Google Shape;89;p21"/>
          <p:cNvSpPr txBox="1">
            <a:spLocks noGrp="1"/>
          </p:cNvSpPr>
          <p:nvPr>
            <p:ph type="title"/>
          </p:nvPr>
        </p:nvSpPr>
        <p:spPr>
          <a:xfrm>
            <a:off x="1143976" y="1496600"/>
            <a:ext cx="6856048" cy="461665"/>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lt1"/>
              </a:buClr>
              <a:buSzPts val="3000"/>
              <a:buFont typeface="Quattrocento Sans"/>
              <a:buNone/>
              <a:defRPr sz="3000" b="1" i="0" cap="none">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0" name="Google Shape;90;p21"/>
          <p:cNvSpPr txBox="1">
            <a:spLocks noGrp="1"/>
          </p:cNvSpPr>
          <p:nvPr>
            <p:ph type="body" idx="1"/>
          </p:nvPr>
        </p:nvSpPr>
        <p:spPr>
          <a:xfrm>
            <a:off x="1647230" y="2445529"/>
            <a:ext cx="5849540" cy="1151068"/>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Clr>
                <a:schemeClr val="lt1"/>
              </a:buClr>
              <a:buSzPts val="1400"/>
              <a:buFont typeface="Arial"/>
              <a:buNone/>
              <a:defRPr sz="1400">
                <a:solidFill>
                  <a:schemeClr val="lt1"/>
                </a:solidFill>
                <a:latin typeface="Quattrocento Sans"/>
                <a:ea typeface="Quattrocento Sans"/>
                <a:cs typeface="Quattrocento Sans"/>
                <a:sym typeface="Quattrocento Sans"/>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91" name="Google Shape;91;p21"/>
          <p:cNvSpPr/>
          <p:nvPr/>
        </p:nvSpPr>
        <p:spPr>
          <a:xfrm>
            <a:off x="0"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92" name="Google Shape;92;p21"/>
          <p:cNvSpPr/>
          <p:nvPr/>
        </p:nvSpPr>
        <p:spPr>
          <a:xfrm>
            <a:off x="302419"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93" name="Google Shape;93;p21"/>
          <p:cNvSpPr/>
          <p:nvPr/>
        </p:nvSpPr>
        <p:spPr>
          <a:xfrm>
            <a:off x="604838"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94" name="Google Shape;94;p21"/>
          <p:cNvSpPr/>
          <p:nvPr/>
        </p:nvSpPr>
        <p:spPr>
          <a:xfrm>
            <a:off x="907256"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95" name="Google Shape;95;p21"/>
          <p:cNvSpPr/>
          <p:nvPr/>
        </p:nvSpPr>
        <p:spPr>
          <a:xfrm>
            <a:off x="1209675"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96" name="Google Shape;96;p21"/>
          <p:cNvSpPr/>
          <p:nvPr/>
        </p:nvSpPr>
        <p:spPr>
          <a:xfrm>
            <a:off x="1512094"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97" name="Google Shape;97;p21"/>
          <p:cNvSpPr/>
          <p:nvPr/>
        </p:nvSpPr>
        <p:spPr>
          <a:xfrm>
            <a:off x="1814513"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98" name="Google Shape;98;p21"/>
          <p:cNvSpPr/>
          <p:nvPr/>
        </p:nvSpPr>
        <p:spPr>
          <a:xfrm>
            <a:off x="2116931"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99" name="Google Shape;99;p21"/>
          <p:cNvSpPr/>
          <p:nvPr/>
        </p:nvSpPr>
        <p:spPr>
          <a:xfrm>
            <a:off x="2419350"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00" name="Google Shape;100;p21"/>
          <p:cNvSpPr/>
          <p:nvPr/>
        </p:nvSpPr>
        <p:spPr>
          <a:xfrm>
            <a:off x="2721769"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01" name="Google Shape;101;p21"/>
          <p:cNvSpPr/>
          <p:nvPr/>
        </p:nvSpPr>
        <p:spPr>
          <a:xfrm>
            <a:off x="3024188"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02" name="Google Shape;102;p21"/>
          <p:cNvSpPr/>
          <p:nvPr/>
        </p:nvSpPr>
        <p:spPr>
          <a:xfrm>
            <a:off x="3326606"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03" name="Google Shape;103;p21"/>
          <p:cNvSpPr/>
          <p:nvPr/>
        </p:nvSpPr>
        <p:spPr>
          <a:xfrm>
            <a:off x="3629025"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04" name="Google Shape;104;p21"/>
          <p:cNvSpPr/>
          <p:nvPr/>
        </p:nvSpPr>
        <p:spPr>
          <a:xfrm>
            <a:off x="3931444"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05" name="Google Shape;105;p21"/>
          <p:cNvSpPr/>
          <p:nvPr/>
        </p:nvSpPr>
        <p:spPr>
          <a:xfrm>
            <a:off x="4233863"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06" name="Google Shape;106;p21"/>
          <p:cNvSpPr/>
          <p:nvPr/>
        </p:nvSpPr>
        <p:spPr>
          <a:xfrm>
            <a:off x="4536281"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07" name="Google Shape;107;p21"/>
          <p:cNvSpPr/>
          <p:nvPr/>
        </p:nvSpPr>
        <p:spPr>
          <a:xfrm>
            <a:off x="4838700"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08" name="Google Shape;108;p21"/>
          <p:cNvSpPr/>
          <p:nvPr/>
        </p:nvSpPr>
        <p:spPr>
          <a:xfrm>
            <a:off x="5141119"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09" name="Google Shape;109;p21"/>
          <p:cNvSpPr/>
          <p:nvPr/>
        </p:nvSpPr>
        <p:spPr>
          <a:xfrm>
            <a:off x="5443538"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10" name="Google Shape;110;p21"/>
          <p:cNvSpPr/>
          <p:nvPr/>
        </p:nvSpPr>
        <p:spPr>
          <a:xfrm>
            <a:off x="5745956"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11" name="Google Shape;111;p21"/>
          <p:cNvSpPr/>
          <p:nvPr/>
        </p:nvSpPr>
        <p:spPr>
          <a:xfrm>
            <a:off x="6048375"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12" name="Google Shape;112;p21"/>
          <p:cNvSpPr/>
          <p:nvPr/>
        </p:nvSpPr>
        <p:spPr>
          <a:xfrm>
            <a:off x="6350794"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13" name="Google Shape;113;p21"/>
          <p:cNvSpPr/>
          <p:nvPr/>
        </p:nvSpPr>
        <p:spPr>
          <a:xfrm>
            <a:off x="6653213"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14" name="Google Shape;114;p21"/>
          <p:cNvSpPr/>
          <p:nvPr/>
        </p:nvSpPr>
        <p:spPr>
          <a:xfrm>
            <a:off x="6955631"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15" name="Google Shape;115;p21"/>
          <p:cNvSpPr/>
          <p:nvPr/>
        </p:nvSpPr>
        <p:spPr>
          <a:xfrm>
            <a:off x="7862888"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16" name="Google Shape;116;p21"/>
          <p:cNvSpPr/>
          <p:nvPr/>
        </p:nvSpPr>
        <p:spPr>
          <a:xfrm>
            <a:off x="7258050"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17" name="Google Shape;117;p21"/>
          <p:cNvSpPr/>
          <p:nvPr/>
        </p:nvSpPr>
        <p:spPr>
          <a:xfrm>
            <a:off x="7560469"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18" name="Google Shape;118;p21"/>
          <p:cNvSpPr/>
          <p:nvPr/>
        </p:nvSpPr>
        <p:spPr>
          <a:xfrm>
            <a:off x="8165306"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19" name="Google Shape;119;p21"/>
          <p:cNvSpPr/>
          <p:nvPr/>
        </p:nvSpPr>
        <p:spPr>
          <a:xfrm>
            <a:off x="8467725"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20" name="Google Shape;120;p21"/>
          <p:cNvSpPr/>
          <p:nvPr/>
        </p:nvSpPr>
        <p:spPr>
          <a:xfrm>
            <a:off x="8770144"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21" name="Google Shape;121;p21"/>
          <p:cNvSpPr/>
          <p:nvPr/>
        </p:nvSpPr>
        <p:spPr>
          <a:xfrm>
            <a:off x="9072554"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22" name="Google Shape;122;p21"/>
          <p:cNvSpPr/>
          <p:nvPr/>
        </p:nvSpPr>
        <p:spPr>
          <a:xfrm>
            <a:off x="0"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23" name="Google Shape;123;p21"/>
          <p:cNvSpPr/>
          <p:nvPr/>
        </p:nvSpPr>
        <p:spPr>
          <a:xfrm>
            <a:off x="302419"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24" name="Google Shape;124;p21"/>
          <p:cNvSpPr/>
          <p:nvPr/>
        </p:nvSpPr>
        <p:spPr>
          <a:xfrm>
            <a:off x="604838"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25" name="Google Shape;125;p21"/>
          <p:cNvSpPr/>
          <p:nvPr/>
        </p:nvSpPr>
        <p:spPr>
          <a:xfrm>
            <a:off x="907256"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26" name="Google Shape;126;p21"/>
          <p:cNvSpPr/>
          <p:nvPr/>
        </p:nvSpPr>
        <p:spPr>
          <a:xfrm>
            <a:off x="1209675"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27" name="Google Shape;127;p21"/>
          <p:cNvSpPr/>
          <p:nvPr/>
        </p:nvSpPr>
        <p:spPr>
          <a:xfrm>
            <a:off x="1512094"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28" name="Google Shape;128;p21"/>
          <p:cNvSpPr/>
          <p:nvPr/>
        </p:nvSpPr>
        <p:spPr>
          <a:xfrm>
            <a:off x="1814513"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29" name="Google Shape;129;p21"/>
          <p:cNvSpPr/>
          <p:nvPr/>
        </p:nvSpPr>
        <p:spPr>
          <a:xfrm>
            <a:off x="2116931"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30" name="Google Shape;130;p21"/>
          <p:cNvSpPr/>
          <p:nvPr/>
        </p:nvSpPr>
        <p:spPr>
          <a:xfrm>
            <a:off x="2419350"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31" name="Google Shape;131;p21"/>
          <p:cNvSpPr/>
          <p:nvPr/>
        </p:nvSpPr>
        <p:spPr>
          <a:xfrm>
            <a:off x="2721769"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32" name="Google Shape;132;p21"/>
          <p:cNvSpPr/>
          <p:nvPr/>
        </p:nvSpPr>
        <p:spPr>
          <a:xfrm>
            <a:off x="3024188"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33" name="Google Shape;133;p21"/>
          <p:cNvSpPr/>
          <p:nvPr/>
        </p:nvSpPr>
        <p:spPr>
          <a:xfrm>
            <a:off x="3326606"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34" name="Google Shape;134;p21"/>
          <p:cNvSpPr/>
          <p:nvPr/>
        </p:nvSpPr>
        <p:spPr>
          <a:xfrm>
            <a:off x="3629025"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35" name="Google Shape;135;p21"/>
          <p:cNvSpPr/>
          <p:nvPr/>
        </p:nvSpPr>
        <p:spPr>
          <a:xfrm>
            <a:off x="3931444"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36" name="Google Shape;136;p21"/>
          <p:cNvSpPr/>
          <p:nvPr/>
        </p:nvSpPr>
        <p:spPr>
          <a:xfrm>
            <a:off x="4233863"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37" name="Google Shape;137;p21"/>
          <p:cNvSpPr/>
          <p:nvPr/>
        </p:nvSpPr>
        <p:spPr>
          <a:xfrm>
            <a:off x="4536281"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38" name="Google Shape;138;p21"/>
          <p:cNvSpPr/>
          <p:nvPr/>
        </p:nvSpPr>
        <p:spPr>
          <a:xfrm>
            <a:off x="4838700"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39" name="Google Shape;139;p21"/>
          <p:cNvSpPr/>
          <p:nvPr/>
        </p:nvSpPr>
        <p:spPr>
          <a:xfrm>
            <a:off x="5141119"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40" name="Google Shape;140;p21"/>
          <p:cNvSpPr/>
          <p:nvPr/>
        </p:nvSpPr>
        <p:spPr>
          <a:xfrm>
            <a:off x="5443538"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41" name="Google Shape;141;p21"/>
          <p:cNvSpPr/>
          <p:nvPr/>
        </p:nvSpPr>
        <p:spPr>
          <a:xfrm>
            <a:off x="5745956"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42" name="Google Shape;142;p21"/>
          <p:cNvSpPr/>
          <p:nvPr/>
        </p:nvSpPr>
        <p:spPr>
          <a:xfrm>
            <a:off x="6048375"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43" name="Google Shape;143;p21"/>
          <p:cNvSpPr/>
          <p:nvPr/>
        </p:nvSpPr>
        <p:spPr>
          <a:xfrm>
            <a:off x="6350794"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44" name="Google Shape;144;p21"/>
          <p:cNvSpPr/>
          <p:nvPr/>
        </p:nvSpPr>
        <p:spPr>
          <a:xfrm>
            <a:off x="6653213"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45" name="Google Shape;145;p21"/>
          <p:cNvSpPr/>
          <p:nvPr/>
        </p:nvSpPr>
        <p:spPr>
          <a:xfrm>
            <a:off x="6955631"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46" name="Google Shape;146;p21"/>
          <p:cNvSpPr/>
          <p:nvPr/>
        </p:nvSpPr>
        <p:spPr>
          <a:xfrm>
            <a:off x="7862888"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47" name="Google Shape;147;p21"/>
          <p:cNvSpPr/>
          <p:nvPr/>
        </p:nvSpPr>
        <p:spPr>
          <a:xfrm>
            <a:off x="7258050"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48" name="Google Shape;148;p21"/>
          <p:cNvSpPr/>
          <p:nvPr/>
        </p:nvSpPr>
        <p:spPr>
          <a:xfrm>
            <a:off x="7560469"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49" name="Google Shape;149;p21"/>
          <p:cNvSpPr/>
          <p:nvPr/>
        </p:nvSpPr>
        <p:spPr>
          <a:xfrm>
            <a:off x="8165306"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50" name="Google Shape;150;p21"/>
          <p:cNvSpPr/>
          <p:nvPr/>
        </p:nvSpPr>
        <p:spPr>
          <a:xfrm>
            <a:off x="8467725"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51" name="Google Shape;151;p21"/>
          <p:cNvSpPr/>
          <p:nvPr/>
        </p:nvSpPr>
        <p:spPr>
          <a:xfrm>
            <a:off x="8770144"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52" name="Google Shape;152;p21"/>
          <p:cNvSpPr/>
          <p:nvPr/>
        </p:nvSpPr>
        <p:spPr>
          <a:xfrm>
            <a:off x="9072554"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fetti Content Blue">
  <p:cSld name="Confetti Content Blue">
    <p:bg>
      <p:bgPr>
        <a:solidFill>
          <a:schemeClr val="accent2"/>
        </a:solidFill>
        <a:effectLst/>
      </p:bgPr>
    </p:bg>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1143976" y="1496600"/>
            <a:ext cx="6856048" cy="461665"/>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lt1"/>
              </a:buClr>
              <a:buSzPts val="3000"/>
              <a:buFont typeface="Quattrocento Sans"/>
              <a:buNone/>
              <a:defRPr sz="3000" b="1" i="0" cap="none">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5" name="Google Shape;155;p22"/>
          <p:cNvSpPr txBox="1">
            <a:spLocks noGrp="1"/>
          </p:cNvSpPr>
          <p:nvPr>
            <p:ph type="body" idx="1"/>
          </p:nvPr>
        </p:nvSpPr>
        <p:spPr>
          <a:xfrm>
            <a:off x="1647230" y="2445529"/>
            <a:ext cx="5849540" cy="1151068"/>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0"/>
              </a:spcBef>
              <a:spcAft>
                <a:spcPts val="0"/>
              </a:spcAft>
              <a:buClr>
                <a:schemeClr val="lt1"/>
              </a:buClr>
              <a:buSzPts val="1400"/>
              <a:buFont typeface="Arial"/>
              <a:buNone/>
              <a:defRPr sz="1400">
                <a:solidFill>
                  <a:schemeClr val="lt1"/>
                </a:solidFill>
                <a:latin typeface="Quattrocento Sans"/>
                <a:ea typeface="Quattrocento Sans"/>
                <a:cs typeface="Quattrocento Sans"/>
                <a:sym typeface="Quattrocento Sans"/>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56" name="Google Shape;156;p22"/>
          <p:cNvSpPr/>
          <p:nvPr/>
        </p:nvSpPr>
        <p:spPr>
          <a:xfrm>
            <a:off x="0"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57" name="Google Shape;157;p22"/>
          <p:cNvSpPr/>
          <p:nvPr/>
        </p:nvSpPr>
        <p:spPr>
          <a:xfrm>
            <a:off x="302419"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58" name="Google Shape;158;p22"/>
          <p:cNvSpPr/>
          <p:nvPr/>
        </p:nvSpPr>
        <p:spPr>
          <a:xfrm>
            <a:off x="604838"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59" name="Google Shape;159;p22"/>
          <p:cNvSpPr/>
          <p:nvPr/>
        </p:nvSpPr>
        <p:spPr>
          <a:xfrm>
            <a:off x="907256"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60" name="Google Shape;160;p22"/>
          <p:cNvSpPr/>
          <p:nvPr/>
        </p:nvSpPr>
        <p:spPr>
          <a:xfrm>
            <a:off x="1209675"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61" name="Google Shape;161;p22"/>
          <p:cNvSpPr/>
          <p:nvPr/>
        </p:nvSpPr>
        <p:spPr>
          <a:xfrm>
            <a:off x="1512094"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62" name="Google Shape;162;p22"/>
          <p:cNvSpPr/>
          <p:nvPr/>
        </p:nvSpPr>
        <p:spPr>
          <a:xfrm>
            <a:off x="1814513"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63" name="Google Shape;163;p22"/>
          <p:cNvSpPr/>
          <p:nvPr/>
        </p:nvSpPr>
        <p:spPr>
          <a:xfrm>
            <a:off x="2116931"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64" name="Google Shape;164;p22"/>
          <p:cNvSpPr/>
          <p:nvPr/>
        </p:nvSpPr>
        <p:spPr>
          <a:xfrm>
            <a:off x="2419350"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65" name="Google Shape;165;p22"/>
          <p:cNvSpPr/>
          <p:nvPr/>
        </p:nvSpPr>
        <p:spPr>
          <a:xfrm>
            <a:off x="2721769"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66" name="Google Shape;166;p22"/>
          <p:cNvSpPr/>
          <p:nvPr/>
        </p:nvSpPr>
        <p:spPr>
          <a:xfrm>
            <a:off x="3024188"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67" name="Google Shape;167;p22"/>
          <p:cNvSpPr/>
          <p:nvPr/>
        </p:nvSpPr>
        <p:spPr>
          <a:xfrm>
            <a:off x="3326606"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68" name="Google Shape;168;p22"/>
          <p:cNvSpPr/>
          <p:nvPr/>
        </p:nvSpPr>
        <p:spPr>
          <a:xfrm>
            <a:off x="3629025"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69" name="Google Shape;169;p22"/>
          <p:cNvSpPr/>
          <p:nvPr/>
        </p:nvSpPr>
        <p:spPr>
          <a:xfrm>
            <a:off x="3931444"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70" name="Google Shape;170;p22"/>
          <p:cNvSpPr/>
          <p:nvPr/>
        </p:nvSpPr>
        <p:spPr>
          <a:xfrm>
            <a:off x="4233863"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71" name="Google Shape;171;p22"/>
          <p:cNvSpPr/>
          <p:nvPr/>
        </p:nvSpPr>
        <p:spPr>
          <a:xfrm>
            <a:off x="4536281"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72" name="Google Shape;172;p22"/>
          <p:cNvSpPr/>
          <p:nvPr/>
        </p:nvSpPr>
        <p:spPr>
          <a:xfrm>
            <a:off x="4838700"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73" name="Google Shape;173;p22"/>
          <p:cNvSpPr/>
          <p:nvPr/>
        </p:nvSpPr>
        <p:spPr>
          <a:xfrm>
            <a:off x="5141119"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74" name="Google Shape;174;p22"/>
          <p:cNvSpPr/>
          <p:nvPr/>
        </p:nvSpPr>
        <p:spPr>
          <a:xfrm>
            <a:off x="5443538"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75" name="Google Shape;175;p22"/>
          <p:cNvSpPr/>
          <p:nvPr/>
        </p:nvSpPr>
        <p:spPr>
          <a:xfrm>
            <a:off x="5745956"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76" name="Google Shape;176;p22"/>
          <p:cNvSpPr/>
          <p:nvPr/>
        </p:nvSpPr>
        <p:spPr>
          <a:xfrm>
            <a:off x="6048375"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77" name="Google Shape;177;p22"/>
          <p:cNvSpPr/>
          <p:nvPr/>
        </p:nvSpPr>
        <p:spPr>
          <a:xfrm>
            <a:off x="6350794"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78" name="Google Shape;178;p22"/>
          <p:cNvSpPr/>
          <p:nvPr/>
        </p:nvSpPr>
        <p:spPr>
          <a:xfrm>
            <a:off x="6653213"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79" name="Google Shape;179;p22"/>
          <p:cNvSpPr/>
          <p:nvPr/>
        </p:nvSpPr>
        <p:spPr>
          <a:xfrm>
            <a:off x="6955631"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80" name="Google Shape;180;p22"/>
          <p:cNvSpPr/>
          <p:nvPr/>
        </p:nvSpPr>
        <p:spPr>
          <a:xfrm>
            <a:off x="7862888"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81" name="Google Shape;181;p22"/>
          <p:cNvSpPr/>
          <p:nvPr/>
        </p:nvSpPr>
        <p:spPr>
          <a:xfrm>
            <a:off x="7258050"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82" name="Google Shape;182;p22"/>
          <p:cNvSpPr/>
          <p:nvPr/>
        </p:nvSpPr>
        <p:spPr>
          <a:xfrm>
            <a:off x="7560469"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83" name="Google Shape;183;p22"/>
          <p:cNvSpPr/>
          <p:nvPr/>
        </p:nvSpPr>
        <p:spPr>
          <a:xfrm>
            <a:off x="8165306"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84" name="Google Shape;184;p22"/>
          <p:cNvSpPr/>
          <p:nvPr/>
        </p:nvSpPr>
        <p:spPr>
          <a:xfrm>
            <a:off x="8467725"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85" name="Google Shape;185;p22"/>
          <p:cNvSpPr/>
          <p:nvPr/>
        </p:nvSpPr>
        <p:spPr>
          <a:xfrm>
            <a:off x="8770144"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86" name="Google Shape;186;p22"/>
          <p:cNvSpPr/>
          <p:nvPr/>
        </p:nvSpPr>
        <p:spPr>
          <a:xfrm>
            <a:off x="9072554" y="246561"/>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87" name="Google Shape;187;p22"/>
          <p:cNvSpPr/>
          <p:nvPr/>
        </p:nvSpPr>
        <p:spPr>
          <a:xfrm>
            <a:off x="0"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88" name="Google Shape;188;p22"/>
          <p:cNvSpPr/>
          <p:nvPr/>
        </p:nvSpPr>
        <p:spPr>
          <a:xfrm>
            <a:off x="302419"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89" name="Google Shape;189;p22"/>
          <p:cNvSpPr/>
          <p:nvPr/>
        </p:nvSpPr>
        <p:spPr>
          <a:xfrm>
            <a:off x="604838"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90" name="Google Shape;190;p22"/>
          <p:cNvSpPr/>
          <p:nvPr/>
        </p:nvSpPr>
        <p:spPr>
          <a:xfrm>
            <a:off x="907256"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91" name="Google Shape;191;p22"/>
          <p:cNvSpPr/>
          <p:nvPr/>
        </p:nvSpPr>
        <p:spPr>
          <a:xfrm>
            <a:off x="1209675"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92" name="Google Shape;192;p22"/>
          <p:cNvSpPr/>
          <p:nvPr/>
        </p:nvSpPr>
        <p:spPr>
          <a:xfrm>
            <a:off x="1512094"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93" name="Google Shape;193;p22"/>
          <p:cNvSpPr/>
          <p:nvPr/>
        </p:nvSpPr>
        <p:spPr>
          <a:xfrm>
            <a:off x="1814513"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94" name="Google Shape;194;p22"/>
          <p:cNvSpPr/>
          <p:nvPr/>
        </p:nvSpPr>
        <p:spPr>
          <a:xfrm>
            <a:off x="2116931"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95" name="Google Shape;195;p22"/>
          <p:cNvSpPr/>
          <p:nvPr/>
        </p:nvSpPr>
        <p:spPr>
          <a:xfrm>
            <a:off x="2419350"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96" name="Google Shape;196;p22"/>
          <p:cNvSpPr/>
          <p:nvPr/>
        </p:nvSpPr>
        <p:spPr>
          <a:xfrm>
            <a:off x="2721769"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97" name="Google Shape;197;p22"/>
          <p:cNvSpPr/>
          <p:nvPr/>
        </p:nvSpPr>
        <p:spPr>
          <a:xfrm>
            <a:off x="3024188"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98" name="Google Shape;198;p22"/>
          <p:cNvSpPr/>
          <p:nvPr/>
        </p:nvSpPr>
        <p:spPr>
          <a:xfrm>
            <a:off x="3326606"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199" name="Google Shape;199;p22"/>
          <p:cNvSpPr/>
          <p:nvPr/>
        </p:nvSpPr>
        <p:spPr>
          <a:xfrm>
            <a:off x="3629025"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00" name="Google Shape;200;p22"/>
          <p:cNvSpPr/>
          <p:nvPr/>
        </p:nvSpPr>
        <p:spPr>
          <a:xfrm>
            <a:off x="3931444"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01" name="Google Shape;201;p22"/>
          <p:cNvSpPr/>
          <p:nvPr/>
        </p:nvSpPr>
        <p:spPr>
          <a:xfrm>
            <a:off x="4233863"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02" name="Google Shape;202;p22"/>
          <p:cNvSpPr/>
          <p:nvPr/>
        </p:nvSpPr>
        <p:spPr>
          <a:xfrm>
            <a:off x="4536281"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03" name="Google Shape;203;p22"/>
          <p:cNvSpPr/>
          <p:nvPr/>
        </p:nvSpPr>
        <p:spPr>
          <a:xfrm>
            <a:off x="4838700"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04" name="Google Shape;204;p22"/>
          <p:cNvSpPr/>
          <p:nvPr/>
        </p:nvSpPr>
        <p:spPr>
          <a:xfrm>
            <a:off x="5141119"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05" name="Google Shape;205;p22"/>
          <p:cNvSpPr/>
          <p:nvPr/>
        </p:nvSpPr>
        <p:spPr>
          <a:xfrm>
            <a:off x="5443538"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06" name="Google Shape;206;p22"/>
          <p:cNvSpPr/>
          <p:nvPr/>
        </p:nvSpPr>
        <p:spPr>
          <a:xfrm>
            <a:off x="5745956"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07" name="Google Shape;207;p22"/>
          <p:cNvSpPr/>
          <p:nvPr/>
        </p:nvSpPr>
        <p:spPr>
          <a:xfrm>
            <a:off x="6048375"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08" name="Google Shape;208;p22"/>
          <p:cNvSpPr/>
          <p:nvPr/>
        </p:nvSpPr>
        <p:spPr>
          <a:xfrm>
            <a:off x="6350794"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09" name="Google Shape;209;p22"/>
          <p:cNvSpPr/>
          <p:nvPr/>
        </p:nvSpPr>
        <p:spPr>
          <a:xfrm>
            <a:off x="6653213"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10" name="Google Shape;210;p22"/>
          <p:cNvSpPr/>
          <p:nvPr/>
        </p:nvSpPr>
        <p:spPr>
          <a:xfrm>
            <a:off x="6955631"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11" name="Google Shape;211;p22"/>
          <p:cNvSpPr/>
          <p:nvPr/>
        </p:nvSpPr>
        <p:spPr>
          <a:xfrm>
            <a:off x="7862888"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12" name="Google Shape;212;p22"/>
          <p:cNvSpPr/>
          <p:nvPr/>
        </p:nvSpPr>
        <p:spPr>
          <a:xfrm>
            <a:off x="7258050"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13" name="Google Shape;213;p22"/>
          <p:cNvSpPr/>
          <p:nvPr/>
        </p:nvSpPr>
        <p:spPr>
          <a:xfrm>
            <a:off x="7560469"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14" name="Google Shape;214;p22"/>
          <p:cNvSpPr/>
          <p:nvPr/>
        </p:nvSpPr>
        <p:spPr>
          <a:xfrm>
            <a:off x="8165306"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15" name="Google Shape;215;p22"/>
          <p:cNvSpPr/>
          <p:nvPr/>
        </p:nvSpPr>
        <p:spPr>
          <a:xfrm>
            <a:off x="8467725"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16" name="Google Shape;216;p22"/>
          <p:cNvSpPr/>
          <p:nvPr/>
        </p:nvSpPr>
        <p:spPr>
          <a:xfrm>
            <a:off x="8770144"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
        <p:nvSpPr>
          <p:cNvPr id="217" name="Google Shape;217;p22"/>
          <p:cNvSpPr/>
          <p:nvPr/>
        </p:nvSpPr>
        <p:spPr>
          <a:xfrm>
            <a:off x="9072554" y="4697866"/>
            <a:ext cx="75819" cy="199073"/>
          </a:xfrm>
          <a:custGeom>
            <a:avLst/>
            <a:gdLst/>
            <a:ahLst/>
            <a:cxnLst/>
            <a:rect l="l" t="t" r="r" b="b"/>
            <a:pathLst>
              <a:path w="314" h="1332" extrusionOk="0">
                <a:moveTo>
                  <a:pt x="0" y="1332"/>
                </a:moveTo>
                <a:lnTo>
                  <a:pt x="0" y="1332"/>
                </a:lnTo>
                <a:lnTo>
                  <a:pt x="314" y="1332"/>
                </a:lnTo>
                <a:lnTo>
                  <a:pt x="314" y="0"/>
                </a:lnTo>
                <a:lnTo>
                  <a:pt x="0" y="0"/>
                </a:lnTo>
                <a:lnTo>
                  <a:pt x="0" y="1332"/>
                </a:lnTo>
                <a:close/>
              </a:path>
            </a:pathLst>
          </a:custGeom>
          <a:solidFill>
            <a:srgbClr val="D6D734"/>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mart Art">
  <p:cSld name="Smart Art">
    <p:bg>
      <p:bgPr>
        <a:solidFill>
          <a:schemeClr val="accent3"/>
        </a:solidFill>
        <a:effectLst/>
      </p:bgPr>
    </p:bg>
    <p:spTree>
      <p:nvGrpSpPr>
        <p:cNvPr id="1" name="Shape 218"/>
        <p:cNvGrpSpPr/>
        <p:nvPr/>
      </p:nvGrpSpPr>
      <p:grpSpPr>
        <a:xfrm>
          <a:off x="0" y="0"/>
          <a:ext cx="0" cy="0"/>
          <a:chOff x="0" y="0"/>
          <a:chExt cx="0" cy="0"/>
        </a:xfrm>
      </p:grpSpPr>
      <p:sp>
        <p:nvSpPr>
          <p:cNvPr id="219" name="Google Shape;219;p23"/>
          <p:cNvSpPr txBox="1">
            <a:spLocks noGrp="1"/>
          </p:cNvSpPr>
          <p:nvPr>
            <p:ph type="body" idx="1"/>
          </p:nvPr>
        </p:nvSpPr>
        <p:spPr>
          <a:xfrm>
            <a:off x="571500" y="1337964"/>
            <a:ext cx="8001000" cy="833736"/>
          </a:xfrm>
          <a:prstGeom prst="rect">
            <a:avLst/>
          </a:prstGeom>
          <a:noFill/>
          <a:ln>
            <a:noFill/>
          </a:ln>
        </p:spPr>
        <p:txBody>
          <a:bodyPr spcFirstLastPara="1" wrap="square" lIns="68575" tIns="0" rIns="68575" bIns="0" anchor="t" anchorCtr="0">
            <a:noAutofit/>
          </a:bodyPr>
          <a:lstStyle>
            <a:lvl1pPr marL="457200" lvl="0" indent="-228600" algn="l">
              <a:lnSpc>
                <a:spcPct val="90000"/>
              </a:lnSpc>
              <a:spcBef>
                <a:spcPts val="0"/>
              </a:spcBef>
              <a:spcAft>
                <a:spcPts val="0"/>
              </a:spcAft>
              <a:buClr>
                <a:schemeClr val="lt1"/>
              </a:buClr>
              <a:buSzPts val="1400"/>
              <a:buFont typeface="Arial"/>
              <a:buNone/>
              <a:defRPr sz="1400">
                <a:solidFill>
                  <a:schemeClr val="lt1"/>
                </a:solidFill>
                <a:latin typeface="Quattrocento Sans"/>
                <a:ea typeface="Quattrocento Sans"/>
                <a:cs typeface="Quattrocento Sans"/>
                <a:sym typeface="Quattrocento Sans"/>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220" name="Google Shape;220;p23"/>
          <p:cNvSpPr txBox="1">
            <a:spLocks noGrp="1"/>
          </p:cNvSpPr>
          <p:nvPr>
            <p:ph type="title"/>
          </p:nvPr>
        </p:nvSpPr>
        <p:spPr>
          <a:xfrm>
            <a:off x="571500" y="536973"/>
            <a:ext cx="7943850" cy="484749"/>
          </a:xfrm>
          <a:prstGeom prst="rect">
            <a:avLst/>
          </a:prstGeom>
          <a:noFill/>
          <a:ln>
            <a:noFill/>
          </a:ln>
        </p:spPr>
        <p:txBody>
          <a:bodyPr spcFirstLastPara="1" wrap="square" lIns="68575" tIns="34275" rIns="68575" bIns="34275" anchor="ctr" anchorCtr="0">
            <a:noAutofit/>
          </a:bodyPr>
          <a:lstStyle>
            <a:lvl1pPr lvl="0" algn="l">
              <a:lnSpc>
                <a:spcPct val="90000"/>
              </a:lnSpc>
              <a:spcBef>
                <a:spcPts val="800"/>
              </a:spcBef>
              <a:spcAft>
                <a:spcPts val="0"/>
              </a:spcAft>
              <a:buClr>
                <a:schemeClr val="lt1"/>
              </a:buClr>
              <a:buSzPts val="3000"/>
              <a:buFont typeface="Quattrocento Sans"/>
              <a:buNone/>
              <a:defRPr sz="3000"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1"/>
        <p:cNvGrpSpPr/>
        <p:nvPr/>
      </p:nvGrpSpPr>
      <p:grpSpPr>
        <a:xfrm>
          <a:off x="0" y="0"/>
          <a:ext cx="0" cy="0"/>
          <a:chOff x="0" y="0"/>
          <a:chExt cx="0" cy="0"/>
        </a:xfrm>
      </p:grpSpPr>
      <p:sp>
        <p:nvSpPr>
          <p:cNvPr id="222" name="Google Shape;2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3" name="Google Shape;2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4" name="Google Shape;2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225"/>
        <p:cNvGrpSpPr/>
        <p:nvPr/>
      </p:nvGrpSpPr>
      <p:grpSpPr>
        <a:xfrm>
          <a:off x="0" y="0"/>
          <a:ext cx="0" cy="0"/>
          <a:chOff x="0" y="0"/>
          <a:chExt cx="0" cy="0"/>
        </a:xfrm>
      </p:grpSpPr>
      <p:sp>
        <p:nvSpPr>
          <p:cNvPr id="226" name="Google Shape;226;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7" name="Google Shape;227;p2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228" name="Google Shape;228;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9" name="Google Shape;229;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0" name="Google Shape;230;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lt1"/>
              </a:buClr>
              <a:buSzPts val="3300"/>
              <a:buFont typeface="Quattrocento Sans"/>
              <a:buNone/>
              <a:defRPr sz="33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lt1"/>
              </a:buClr>
              <a:buSzPts val="2100"/>
              <a:buFont typeface="Arial"/>
              <a:buChar char="•"/>
              <a:defRPr sz="21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90000"/>
              </a:lnSpc>
              <a:spcBef>
                <a:spcPts val="400"/>
              </a:spcBef>
              <a:spcAft>
                <a:spcPts val="0"/>
              </a:spcAft>
              <a:buClr>
                <a:schemeClr val="lt1"/>
              </a:buClr>
              <a:buSzPts val="1800"/>
              <a:buFont typeface="Arial"/>
              <a:buChar char="•"/>
              <a:defRPr sz="1800" b="0" i="0" u="none" strike="noStrike" cap="none">
                <a:solidFill>
                  <a:schemeClr val="lt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chemeClr val="lt1"/>
              </a:buClr>
              <a:buSzPts val="1500"/>
              <a:buFont typeface="Arial"/>
              <a:buChar char="•"/>
              <a:defRPr sz="1500" b="0" i="0" u="none" strike="noStrike" cap="none">
                <a:solidFill>
                  <a:schemeClr val="lt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Quattrocento Sans"/>
                <a:ea typeface="Quattrocento Sans"/>
                <a:cs typeface="Quattrocento Sans"/>
                <a:sym typeface="Quattrocento Sans"/>
              </a:defRPr>
            </a:lvl6pPr>
            <a:lvl7pPr marL="3200400" marR="0" lvl="6"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Quattrocento Sans"/>
                <a:ea typeface="Quattrocento Sans"/>
                <a:cs typeface="Quattrocento Sans"/>
                <a:sym typeface="Quattrocento Sans"/>
              </a:defRPr>
            </a:lvl7pPr>
            <a:lvl8pPr marL="3657600" marR="0" lvl="7"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Quattrocento Sans"/>
                <a:ea typeface="Quattrocento Sans"/>
                <a:cs typeface="Quattrocento Sans"/>
                <a:sym typeface="Quattrocento Sans"/>
              </a:defRPr>
            </a:lvl8pPr>
            <a:lvl9pPr marL="4114800" marR="0" lvl="8"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lt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lt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lt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lt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lt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lt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lt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lt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lt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chemeClr val="lt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lt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lt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lt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lt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lt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lt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lt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lt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spcAft>
                <a:spcPts val="0"/>
              </a:spcAft>
              <a:buNone/>
              <a:defRPr sz="900" b="0" i="0" u="none" strike="noStrike" cap="none">
                <a:solidFill>
                  <a:schemeClr val="lt1"/>
                </a:solidFill>
                <a:latin typeface="Arial"/>
                <a:ea typeface="Arial"/>
                <a:cs typeface="Arial"/>
                <a:sym typeface="Arial"/>
              </a:defRPr>
            </a:lvl1pPr>
            <a:lvl2pPr marL="0" marR="0" lvl="1" indent="0" algn="r" rtl="0">
              <a:spcBef>
                <a:spcPts val="0"/>
              </a:spcBef>
              <a:spcAft>
                <a:spcPts val="0"/>
              </a:spcAft>
              <a:buNone/>
              <a:defRPr sz="900" b="0" i="0" u="none" strike="noStrike" cap="none">
                <a:solidFill>
                  <a:schemeClr val="lt1"/>
                </a:solidFill>
                <a:latin typeface="Arial"/>
                <a:ea typeface="Arial"/>
                <a:cs typeface="Arial"/>
                <a:sym typeface="Arial"/>
              </a:defRPr>
            </a:lvl2pPr>
            <a:lvl3pPr marL="0" marR="0" lvl="2" indent="0" algn="r" rtl="0">
              <a:spcBef>
                <a:spcPts val="0"/>
              </a:spcBef>
              <a:spcAft>
                <a:spcPts val="0"/>
              </a:spcAft>
              <a:buNone/>
              <a:defRPr sz="900" b="0" i="0" u="none" strike="noStrike" cap="none">
                <a:solidFill>
                  <a:schemeClr val="lt1"/>
                </a:solidFill>
                <a:latin typeface="Arial"/>
                <a:ea typeface="Arial"/>
                <a:cs typeface="Arial"/>
                <a:sym typeface="Arial"/>
              </a:defRPr>
            </a:lvl3pPr>
            <a:lvl4pPr marL="0" marR="0" lvl="3" indent="0" algn="r" rtl="0">
              <a:spcBef>
                <a:spcPts val="0"/>
              </a:spcBef>
              <a:spcAft>
                <a:spcPts val="0"/>
              </a:spcAft>
              <a:buNone/>
              <a:defRPr sz="900" b="0" i="0" u="none" strike="noStrike" cap="none">
                <a:solidFill>
                  <a:schemeClr val="lt1"/>
                </a:solidFill>
                <a:latin typeface="Arial"/>
                <a:ea typeface="Arial"/>
                <a:cs typeface="Arial"/>
                <a:sym typeface="Arial"/>
              </a:defRPr>
            </a:lvl4pPr>
            <a:lvl5pPr marL="0" marR="0" lvl="4" indent="0" algn="r" rtl="0">
              <a:spcBef>
                <a:spcPts val="0"/>
              </a:spcBef>
              <a:spcAft>
                <a:spcPts val="0"/>
              </a:spcAft>
              <a:buNone/>
              <a:defRPr sz="900" b="0" i="0" u="none" strike="noStrike" cap="none">
                <a:solidFill>
                  <a:schemeClr val="lt1"/>
                </a:solidFill>
                <a:latin typeface="Arial"/>
                <a:ea typeface="Arial"/>
                <a:cs typeface="Arial"/>
                <a:sym typeface="Arial"/>
              </a:defRPr>
            </a:lvl5pPr>
            <a:lvl6pPr marL="0" marR="0" lvl="5" indent="0" algn="r" rtl="0">
              <a:spcBef>
                <a:spcPts val="0"/>
              </a:spcBef>
              <a:spcAft>
                <a:spcPts val="0"/>
              </a:spcAft>
              <a:buNone/>
              <a:defRPr sz="900" b="0" i="0" u="none" strike="noStrike" cap="none">
                <a:solidFill>
                  <a:schemeClr val="lt1"/>
                </a:solidFill>
                <a:latin typeface="Arial"/>
                <a:ea typeface="Arial"/>
                <a:cs typeface="Arial"/>
                <a:sym typeface="Arial"/>
              </a:defRPr>
            </a:lvl6pPr>
            <a:lvl7pPr marL="0" marR="0" lvl="6" indent="0" algn="r" rtl="0">
              <a:spcBef>
                <a:spcPts val="0"/>
              </a:spcBef>
              <a:spcAft>
                <a:spcPts val="0"/>
              </a:spcAft>
              <a:buNone/>
              <a:defRPr sz="900" b="0" i="0" u="none" strike="noStrike" cap="none">
                <a:solidFill>
                  <a:schemeClr val="lt1"/>
                </a:solidFill>
                <a:latin typeface="Arial"/>
                <a:ea typeface="Arial"/>
                <a:cs typeface="Arial"/>
                <a:sym typeface="Arial"/>
              </a:defRPr>
            </a:lvl7pPr>
            <a:lvl8pPr marL="0" marR="0" lvl="7" indent="0" algn="r" rtl="0">
              <a:spcBef>
                <a:spcPts val="0"/>
              </a:spcBef>
              <a:spcAft>
                <a:spcPts val="0"/>
              </a:spcAft>
              <a:buNone/>
              <a:defRPr sz="900" b="0" i="0" u="none" strike="noStrike" cap="none">
                <a:solidFill>
                  <a:schemeClr val="lt1"/>
                </a:solidFill>
                <a:latin typeface="Arial"/>
                <a:ea typeface="Arial"/>
                <a:cs typeface="Arial"/>
                <a:sym typeface="Arial"/>
              </a:defRPr>
            </a:lvl8pPr>
            <a:lvl9pPr marL="0" marR="0" lvl="8" indent="0" algn="r" rtl="0">
              <a:spcBef>
                <a:spcPts val="0"/>
              </a:spcBef>
              <a:spcAft>
                <a:spcPts val="0"/>
              </a:spcAft>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6"/>
          <p:cNvSpPr txBox="1">
            <a:spLocks noGrp="1"/>
          </p:cNvSpPr>
          <p:nvPr>
            <p:ph type="ctrTitle" idx="4294967295"/>
          </p:nvPr>
        </p:nvSpPr>
        <p:spPr>
          <a:xfrm>
            <a:off x="3280410" y="806824"/>
            <a:ext cx="5646420" cy="2603126"/>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chemeClr val="lt1"/>
              </a:buClr>
              <a:buSzPts val="4500"/>
              <a:buFont typeface="Teko"/>
              <a:buNone/>
            </a:pPr>
            <a:br>
              <a:rPr lang="en" sz="4500" b="0" i="0" u="none" strike="noStrike" cap="none" dirty="0">
                <a:solidFill>
                  <a:schemeClr val="lt1"/>
                </a:solidFill>
                <a:latin typeface="Teko"/>
                <a:ea typeface="Teko"/>
                <a:cs typeface="Teko"/>
                <a:sym typeface="Teko"/>
              </a:rPr>
            </a:br>
            <a:br>
              <a:rPr lang="en" sz="1700" b="0" i="0" u="none" strike="noStrike" cap="none" dirty="0">
                <a:solidFill>
                  <a:schemeClr val="lt1"/>
                </a:solidFill>
                <a:latin typeface="Teko"/>
                <a:ea typeface="Teko"/>
                <a:cs typeface="Teko"/>
                <a:sym typeface="Teko"/>
              </a:rPr>
            </a:br>
            <a:endParaRPr sz="1700" b="0" i="0" u="none" strike="noStrike" cap="none" dirty="0">
              <a:solidFill>
                <a:srgbClr val="FF0000"/>
              </a:solidFill>
              <a:latin typeface="Teko"/>
              <a:ea typeface="Teko"/>
              <a:cs typeface="Teko"/>
              <a:sym typeface="Teko"/>
            </a:endParaRPr>
          </a:p>
        </p:txBody>
      </p:sp>
      <p:sp>
        <p:nvSpPr>
          <p:cNvPr id="237" name="Google Shape;237;p26"/>
          <p:cNvSpPr txBox="1"/>
          <p:nvPr/>
        </p:nvSpPr>
        <p:spPr>
          <a:xfrm>
            <a:off x="2798452" y="147150"/>
            <a:ext cx="6222900" cy="24390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800" b="0" i="0" u="sng" strike="noStrike" cap="none" dirty="0">
                <a:solidFill>
                  <a:schemeClr val="lt1"/>
                </a:solidFill>
                <a:latin typeface="Arial"/>
                <a:ea typeface="Arial"/>
                <a:cs typeface="Arial"/>
                <a:sym typeface="Arial"/>
              </a:rPr>
              <a:t>MACHINE </a:t>
            </a:r>
            <a:r>
              <a:rPr lang="en" sz="2800" u="sng" dirty="0">
                <a:solidFill>
                  <a:schemeClr val="lt1"/>
                </a:solidFill>
              </a:rPr>
              <a:t> LEARNING PROJECT- </a:t>
            </a:r>
            <a:endParaRPr sz="2800" u="sng" dirty="0">
              <a:solidFill>
                <a:schemeClr val="lt1"/>
              </a:solidFill>
              <a:latin typeface="Arial"/>
              <a:ea typeface="Arial"/>
              <a:cs typeface="Arial"/>
              <a:sym typeface="Arial"/>
            </a:endParaRPr>
          </a:p>
          <a:p>
            <a:pPr marL="0" marR="0" lvl="0" indent="0" algn="l" rtl="0">
              <a:spcBef>
                <a:spcPts val="0"/>
              </a:spcBef>
              <a:spcAft>
                <a:spcPts val="0"/>
              </a:spcAft>
              <a:buNone/>
            </a:pPr>
            <a:endParaRPr sz="2100" dirty="0">
              <a:solidFill>
                <a:schemeClr val="lt1"/>
              </a:solidFill>
              <a:latin typeface="Arial"/>
              <a:ea typeface="Arial"/>
              <a:cs typeface="Arial"/>
              <a:sym typeface="Arial"/>
            </a:endParaRPr>
          </a:p>
          <a:p>
            <a:pPr marL="0" marR="0" lvl="0" indent="0" algn="l" rtl="0">
              <a:spcBef>
                <a:spcPts val="0"/>
              </a:spcBef>
              <a:spcAft>
                <a:spcPts val="0"/>
              </a:spcAft>
              <a:buNone/>
            </a:pPr>
            <a:endParaRPr sz="2100" dirty="0">
              <a:solidFill>
                <a:schemeClr val="lt1"/>
              </a:solidFill>
              <a:latin typeface="Arial"/>
              <a:ea typeface="Arial"/>
              <a:cs typeface="Arial"/>
              <a:sym typeface="Arial"/>
            </a:endParaRPr>
          </a:p>
          <a:p>
            <a:pPr marL="0" marR="0" lvl="0" indent="0" algn="l" rtl="0">
              <a:spcBef>
                <a:spcPts val="0"/>
              </a:spcBef>
              <a:spcAft>
                <a:spcPts val="0"/>
              </a:spcAft>
              <a:buNone/>
            </a:pPr>
            <a:endParaRPr sz="2100" dirty="0">
              <a:solidFill>
                <a:schemeClr val="lt1"/>
              </a:solidFill>
              <a:latin typeface="Arial"/>
              <a:ea typeface="Arial"/>
              <a:cs typeface="Arial"/>
              <a:sym typeface="Arial"/>
            </a:endParaRPr>
          </a:p>
          <a:p>
            <a:pPr marL="0" marR="0" lvl="0" indent="0" algn="l" rtl="0">
              <a:spcBef>
                <a:spcPts val="0"/>
              </a:spcBef>
              <a:spcAft>
                <a:spcPts val="0"/>
              </a:spcAft>
              <a:buNone/>
            </a:pPr>
            <a:endParaRPr sz="2100" dirty="0">
              <a:solidFill>
                <a:schemeClr val="lt1"/>
              </a:solidFill>
              <a:latin typeface="Arial"/>
              <a:ea typeface="Arial"/>
              <a:cs typeface="Arial"/>
              <a:sym typeface="Arial"/>
            </a:endParaRPr>
          </a:p>
          <a:p>
            <a:pPr marL="0" marR="0" lvl="0" indent="0" algn="l" rtl="0">
              <a:spcBef>
                <a:spcPts val="0"/>
              </a:spcBef>
              <a:spcAft>
                <a:spcPts val="0"/>
              </a:spcAft>
              <a:buNone/>
            </a:pPr>
            <a:endParaRPr sz="2100" dirty="0">
              <a:solidFill>
                <a:schemeClr val="lt1"/>
              </a:solidFill>
              <a:latin typeface="Arial"/>
              <a:ea typeface="Arial"/>
              <a:cs typeface="Arial"/>
              <a:sym typeface="Arial"/>
            </a:endParaRPr>
          </a:p>
          <a:p>
            <a:pPr marL="0" marR="0" lvl="0" indent="0" algn="l" rtl="0">
              <a:spcBef>
                <a:spcPts val="0"/>
              </a:spcBef>
              <a:spcAft>
                <a:spcPts val="0"/>
              </a:spcAft>
              <a:buNone/>
            </a:pPr>
            <a:endParaRPr sz="2100" dirty="0">
              <a:solidFill>
                <a:schemeClr val="lt1"/>
              </a:solidFill>
              <a:latin typeface="Arial"/>
              <a:ea typeface="Arial"/>
              <a:cs typeface="Arial"/>
              <a:sym typeface="Arial"/>
            </a:endParaRPr>
          </a:p>
        </p:txBody>
      </p:sp>
      <p:sp>
        <p:nvSpPr>
          <p:cNvPr id="238" name="Google Shape;238;p26"/>
          <p:cNvSpPr txBox="1"/>
          <p:nvPr/>
        </p:nvSpPr>
        <p:spPr>
          <a:xfrm>
            <a:off x="2829442" y="1034290"/>
            <a:ext cx="5965846" cy="165426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900" dirty="0">
              <a:solidFill>
                <a:schemeClr val="lt1"/>
              </a:solidFill>
              <a:latin typeface="Arial"/>
              <a:ea typeface="Arial"/>
              <a:cs typeface="Arial"/>
              <a:sym typeface="Arial"/>
            </a:endParaRPr>
          </a:p>
          <a:p>
            <a:pPr marL="0" marR="0" lvl="0" indent="0" algn="l" rtl="0">
              <a:spcBef>
                <a:spcPts val="0"/>
              </a:spcBef>
              <a:spcAft>
                <a:spcPts val="0"/>
              </a:spcAft>
              <a:buNone/>
            </a:pPr>
            <a:r>
              <a:rPr lang="en" sz="2800" dirty="0">
                <a:solidFill>
                  <a:schemeClr val="lt1"/>
                </a:solidFill>
                <a:latin typeface="Arial"/>
                <a:ea typeface="Arial"/>
                <a:cs typeface="Arial"/>
                <a:sym typeface="Arial"/>
              </a:rPr>
              <a:t>SANDESH HEGDE </a:t>
            </a:r>
            <a:endParaRPr sz="2800" dirty="0">
              <a:solidFill>
                <a:schemeClr val="lt1"/>
              </a:solidFill>
              <a:latin typeface="Arial"/>
              <a:ea typeface="Arial"/>
              <a:cs typeface="Arial"/>
              <a:sym typeface="Arial"/>
            </a:endParaRPr>
          </a:p>
          <a:p>
            <a:pPr marL="0" marR="0" lvl="0" indent="0" algn="l" rtl="0">
              <a:spcBef>
                <a:spcPts val="0"/>
              </a:spcBef>
              <a:spcAft>
                <a:spcPts val="0"/>
              </a:spcAft>
              <a:buNone/>
            </a:pPr>
            <a:r>
              <a:rPr lang="en" sz="2800" dirty="0">
                <a:solidFill>
                  <a:schemeClr val="lt1"/>
                </a:solidFill>
                <a:latin typeface="Arial"/>
                <a:ea typeface="Arial"/>
                <a:cs typeface="Arial"/>
                <a:sym typeface="Arial"/>
              </a:rPr>
              <a:t>SUMANT KULKARNI</a:t>
            </a:r>
            <a:endParaRPr sz="2800" dirty="0">
              <a:solidFill>
                <a:schemeClr val="lt1"/>
              </a:solidFill>
            </a:endParaRPr>
          </a:p>
          <a:p>
            <a:pPr marL="0" marR="0" lvl="0" indent="0" algn="l" rtl="0">
              <a:spcBef>
                <a:spcPts val="0"/>
              </a:spcBef>
              <a:spcAft>
                <a:spcPts val="0"/>
              </a:spcAft>
              <a:buNone/>
            </a:pPr>
            <a:r>
              <a:rPr lang="en" sz="2800" dirty="0">
                <a:solidFill>
                  <a:schemeClr val="lt1"/>
                </a:solidFill>
                <a:latin typeface="Arial"/>
                <a:ea typeface="Arial"/>
                <a:cs typeface="Arial"/>
                <a:sym typeface="Arial"/>
              </a:rPr>
              <a:t>AKASH </a:t>
            </a:r>
            <a:r>
              <a:rPr lang="en" sz="2800" dirty="0">
                <a:solidFill>
                  <a:schemeClr val="lt1"/>
                </a:solidFill>
              </a:rPr>
              <a:t>HEGDE</a:t>
            </a:r>
            <a:r>
              <a:rPr lang="en" sz="2800" dirty="0">
                <a:solidFill>
                  <a:schemeClr val="lt1"/>
                </a:solidFill>
                <a:latin typeface="Arial"/>
                <a:ea typeface="Arial"/>
                <a:cs typeface="Arial"/>
                <a:sym typeface="Arial"/>
              </a:rPr>
              <a:t>           </a:t>
            </a:r>
            <a:endParaRPr sz="2800" dirty="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5"/>
          <p:cNvSpPr txBox="1">
            <a:spLocks noGrp="1"/>
          </p:cNvSpPr>
          <p:nvPr>
            <p:ph type="title"/>
          </p:nvPr>
        </p:nvSpPr>
        <p:spPr>
          <a:xfrm>
            <a:off x="571500" y="537433"/>
            <a:ext cx="8001000" cy="461700"/>
          </a:xfrm>
          <a:prstGeom prst="rect">
            <a:avLst/>
          </a:prstGeom>
        </p:spPr>
        <p:txBody>
          <a:bodyPr spcFirstLastPara="1" wrap="square" lIns="68575" tIns="0" rIns="68575" bIns="0" anchor="b" anchorCtr="0">
            <a:spAutoFit/>
          </a:bodyPr>
          <a:lstStyle/>
          <a:p>
            <a:pPr marL="0" lvl="0" indent="0" algn="l" rtl="0">
              <a:spcBef>
                <a:spcPts val="0"/>
              </a:spcBef>
              <a:spcAft>
                <a:spcPts val="0"/>
              </a:spcAft>
              <a:buNone/>
            </a:pPr>
            <a:r>
              <a:rPr lang="en"/>
              <a:t>PROPOSED APPROACH : </a:t>
            </a:r>
            <a:endParaRPr/>
          </a:p>
        </p:txBody>
      </p:sp>
      <p:sp>
        <p:nvSpPr>
          <p:cNvPr id="295" name="Google Shape;295;p35"/>
          <p:cNvSpPr txBox="1">
            <a:spLocks noGrp="1"/>
          </p:cNvSpPr>
          <p:nvPr>
            <p:ph type="body" idx="1"/>
          </p:nvPr>
        </p:nvSpPr>
        <p:spPr>
          <a:xfrm>
            <a:off x="571500" y="1343029"/>
            <a:ext cx="8001000" cy="3530400"/>
          </a:xfrm>
          <a:prstGeom prst="rect">
            <a:avLst/>
          </a:prstGeom>
        </p:spPr>
        <p:txBody>
          <a:bodyPr spcFirstLastPara="1" wrap="square" lIns="68575" tIns="0" rIns="68575" bIns="0" anchor="t" anchorCtr="0">
            <a:noAutofit/>
          </a:bodyPr>
          <a:lstStyle/>
          <a:p>
            <a:pPr marL="457200" lvl="0" indent="-317500" algn="l" rtl="0">
              <a:spcBef>
                <a:spcPts val="0"/>
              </a:spcBef>
              <a:spcAft>
                <a:spcPts val="0"/>
              </a:spcAft>
              <a:buSzPts val="1400"/>
              <a:buChar char="❖"/>
            </a:pPr>
            <a:r>
              <a:rPr lang="en"/>
              <a:t>After univariate analysis, we took scatter plot and kdeplot as a visualizaion technique because it gives clear picture about the dependencies and gives clear visualization.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After this we came to the main part i.e. modelling of the dataset.First we took decision tree as the </a:t>
            </a:r>
            <a:endParaRPr/>
          </a:p>
          <a:p>
            <a:pPr marL="457200" lvl="0" indent="0" algn="l" rtl="0">
              <a:spcBef>
                <a:spcPts val="0"/>
              </a:spcBef>
              <a:spcAft>
                <a:spcPts val="0"/>
              </a:spcAft>
              <a:buNone/>
            </a:pPr>
            <a:r>
              <a:rPr lang="en"/>
              <a:t>initial model part. Here we split the dataset into two parts i.e test and train dataset, then we predict some values on the basis of test data and finally printed the classification report using inbuilt method. </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Next comes the random forest classifier, it is the group of decision trees.though it’s slow compared to decision trees it gives very accurate results . First we imported the inbuilt method for the random forest and then use same method as decision trees.</a:t>
            </a:r>
            <a:endParaRPr/>
          </a:p>
          <a:p>
            <a:pPr marL="914400" lvl="0" indent="0" algn="l" rtl="0">
              <a:spcBef>
                <a:spcPts val="0"/>
              </a:spcBef>
              <a:spcAft>
                <a:spcPts val="0"/>
              </a:spcAft>
              <a:buNone/>
            </a:pPr>
            <a:endParaRPr/>
          </a:p>
          <a:p>
            <a:pPr marL="457200" lvl="0" indent="-317500" algn="l" rtl="0">
              <a:spcBef>
                <a:spcPts val="0"/>
              </a:spcBef>
              <a:spcAft>
                <a:spcPts val="0"/>
              </a:spcAft>
              <a:buSzPts val="1400"/>
              <a:buChar char="❖"/>
            </a:pPr>
            <a:r>
              <a:rPr lang="en"/>
              <a:t>Next step is the PCA (Principal Component Analysis) ,it is the dimensionality reduction method</a:t>
            </a:r>
            <a:endParaRPr/>
          </a:p>
          <a:p>
            <a:pPr marL="0" lvl="0" indent="0" algn="l" rtl="0">
              <a:spcBef>
                <a:spcPts val="0"/>
              </a:spcBef>
              <a:spcAft>
                <a:spcPts val="0"/>
              </a:spcAft>
              <a:buNone/>
            </a:pPr>
            <a:r>
              <a:rPr lang="en"/>
              <a:t>	But it preserves all the information of the original dataset.Here also we calculate accuracy.</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In above all these methods the accuracy came little less , so we smote the data i.e. imbalance the data and again calculated the accuracy, from this we got very great accuracy .</a:t>
            </a:r>
            <a:endParaRPr/>
          </a:p>
          <a:p>
            <a:pPr marL="91440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a:spLocks noGrp="1"/>
          </p:cNvSpPr>
          <p:nvPr>
            <p:ph type="title"/>
          </p:nvPr>
        </p:nvSpPr>
        <p:spPr>
          <a:xfrm>
            <a:off x="571500" y="517132"/>
            <a:ext cx="8001000" cy="461700"/>
          </a:xfrm>
          <a:prstGeom prst="rect">
            <a:avLst/>
          </a:prstGeom>
          <a:noFill/>
          <a:ln>
            <a:noFill/>
          </a:ln>
        </p:spPr>
        <p:txBody>
          <a:bodyPr spcFirstLastPara="1" wrap="square" lIns="68575" tIns="0" rIns="68575" bIns="0" anchor="b" anchorCtr="0">
            <a:spAutoFit/>
          </a:bodyPr>
          <a:lstStyle/>
          <a:p>
            <a:pPr marL="0" lvl="0" indent="0" algn="l" rtl="0">
              <a:spcBef>
                <a:spcPts val="0"/>
              </a:spcBef>
              <a:spcAft>
                <a:spcPts val="0"/>
              </a:spcAft>
              <a:buClr>
                <a:schemeClr val="accent1"/>
              </a:buClr>
              <a:buSzPts val="3000"/>
              <a:buFont typeface="Quattrocento Sans"/>
              <a:buNone/>
            </a:pPr>
            <a:r>
              <a:rPr lang="en"/>
              <a:t>PROPOSED APPROACH : </a:t>
            </a:r>
            <a:endParaRPr/>
          </a:p>
        </p:txBody>
      </p:sp>
      <p:sp>
        <p:nvSpPr>
          <p:cNvPr id="301" name="Google Shape;301;p36"/>
          <p:cNvSpPr txBox="1">
            <a:spLocks noGrp="1"/>
          </p:cNvSpPr>
          <p:nvPr>
            <p:ph type="body" idx="1"/>
          </p:nvPr>
        </p:nvSpPr>
        <p:spPr>
          <a:xfrm>
            <a:off x="571500" y="1343026"/>
            <a:ext cx="8001000" cy="1331100"/>
          </a:xfrm>
          <a:prstGeom prst="rect">
            <a:avLst/>
          </a:prstGeom>
          <a:noFill/>
          <a:ln>
            <a:noFill/>
          </a:ln>
        </p:spPr>
        <p:txBody>
          <a:bodyPr spcFirstLastPara="1" wrap="square" lIns="68575" tIns="0" rIns="68575" bIns="0" anchor="t" anchorCtr="0">
            <a:noAutofit/>
          </a:bodyPr>
          <a:lstStyle/>
          <a:p>
            <a:pPr marL="457200" lvl="0" indent="-317500" algn="l" rtl="0">
              <a:spcBef>
                <a:spcPts val="0"/>
              </a:spcBef>
              <a:spcAft>
                <a:spcPts val="0"/>
              </a:spcAft>
              <a:buClr>
                <a:schemeClr val="dk1"/>
              </a:buClr>
              <a:buSzPts val="1400"/>
              <a:buChar char="❖"/>
            </a:pPr>
            <a:r>
              <a:rPr lang="en">
                <a:solidFill>
                  <a:schemeClr val="dk1"/>
                </a:solidFill>
              </a:rPr>
              <a:t> we optimize the dataset using the method called KNN.for k=27 we got highest accuracy for this dataset.</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Finally we used linear and polynomial regression method .</a:t>
            </a:r>
            <a:endParaRPr>
              <a:solidFill>
                <a:schemeClr val="dk1"/>
              </a:solidFill>
            </a:endParaRPr>
          </a:p>
          <a:p>
            <a:pPr marL="0" lvl="0" indent="0" algn="l" rtl="0">
              <a:lnSpc>
                <a:spcPct val="90000"/>
              </a:lnSpc>
              <a:spcBef>
                <a:spcPts val="0"/>
              </a:spcBef>
              <a:spcAft>
                <a:spcPts val="0"/>
              </a:spcAft>
              <a:buClr>
                <a:schemeClr val="dk2"/>
              </a:buClr>
              <a:buSzPts val="1400"/>
              <a:buFont typeface="Arial"/>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6"/>
        <p:cNvGrpSpPr/>
        <p:nvPr/>
      </p:nvGrpSpPr>
      <p:grpSpPr>
        <a:xfrm>
          <a:off x="0" y="0"/>
          <a:ext cx="0" cy="0"/>
          <a:chOff x="0" y="0"/>
          <a:chExt cx="0" cy="0"/>
        </a:xfrm>
      </p:grpSpPr>
      <p:sp>
        <p:nvSpPr>
          <p:cNvPr id="307" name="Google Shape;307;p37"/>
          <p:cNvSpPr txBox="1">
            <a:spLocks noGrp="1"/>
          </p:cNvSpPr>
          <p:nvPr>
            <p:ph type="title"/>
          </p:nvPr>
        </p:nvSpPr>
        <p:spPr>
          <a:xfrm>
            <a:off x="1143976" y="2052421"/>
            <a:ext cx="6856048" cy="692497"/>
          </a:xfrm>
          <a:prstGeom prst="rect">
            <a:avLst/>
          </a:prstGeom>
          <a:noFill/>
          <a:ln>
            <a:noFill/>
          </a:ln>
        </p:spPr>
        <p:txBody>
          <a:bodyPr spcFirstLastPara="1" wrap="square" lIns="0" tIns="0" rIns="0" bIns="0" anchor="b" anchorCtr="0">
            <a:spAutoFit/>
          </a:bodyPr>
          <a:lstStyle/>
          <a:p>
            <a:pPr marL="0" lvl="0" indent="0" algn="ctr" rtl="0">
              <a:lnSpc>
                <a:spcPct val="100000"/>
              </a:lnSpc>
              <a:spcBef>
                <a:spcPts val="0"/>
              </a:spcBef>
              <a:spcAft>
                <a:spcPts val="0"/>
              </a:spcAft>
              <a:buClr>
                <a:schemeClr val="lt1"/>
              </a:buClr>
              <a:buSzPts val="4500"/>
              <a:buFont typeface="Quattrocento Sans"/>
              <a:buNone/>
            </a:pPr>
            <a:r>
              <a:rPr lang="en" sz="4500"/>
              <a:t>THANK YOU</a:t>
            </a:r>
            <a:endParaRPr sz="4500"/>
          </a:p>
        </p:txBody>
      </p:sp>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7"/>
          <p:cNvSpPr txBox="1">
            <a:spLocks noGrp="1"/>
          </p:cNvSpPr>
          <p:nvPr>
            <p:ph type="title"/>
          </p:nvPr>
        </p:nvSpPr>
        <p:spPr>
          <a:xfrm>
            <a:off x="571500" y="537433"/>
            <a:ext cx="8001000" cy="461700"/>
          </a:xfrm>
          <a:prstGeom prst="rect">
            <a:avLst/>
          </a:prstGeom>
        </p:spPr>
        <p:txBody>
          <a:bodyPr spcFirstLastPara="1" wrap="square" lIns="68575" tIns="0" rIns="68575" bIns="0" anchor="b" anchorCtr="0">
            <a:spAutoFit/>
          </a:bodyPr>
          <a:lstStyle/>
          <a:p>
            <a:pPr marL="0" lvl="0" indent="0" algn="l" rtl="0">
              <a:spcBef>
                <a:spcPts val="0"/>
              </a:spcBef>
              <a:spcAft>
                <a:spcPts val="0"/>
              </a:spcAft>
              <a:buNone/>
            </a:pPr>
            <a:r>
              <a:rPr lang="en"/>
              <a:t>PROBLEM STATEMENT</a:t>
            </a:r>
            <a:endParaRPr/>
          </a:p>
        </p:txBody>
      </p:sp>
      <p:sp>
        <p:nvSpPr>
          <p:cNvPr id="244" name="Google Shape;244;p27"/>
          <p:cNvSpPr txBox="1">
            <a:spLocks noGrp="1"/>
          </p:cNvSpPr>
          <p:nvPr>
            <p:ph type="body" idx="1"/>
          </p:nvPr>
        </p:nvSpPr>
        <p:spPr>
          <a:xfrm>
            <a:off x="571500" y="1343029"/>
            <a:ext cx="8001000" cy="3185100"/>
          </a:xfrm>
          <a:prstGeom prst="rect">
            <a:avLst/>
          </a:prstGeom>
        </p:spPr>
        <p:txBody>
          <a:bodyPr spcFirstLastPara="1" wrap="square" lIns="68575" tIns="0" rIns="68575" bIns="0" anchor="t" anchorCtr="0">
            <a:noAutofit/>
          </a:bodyPr>
          <a:lstStyle/>
          <a:p>
            <a:pPr marL="457200" lvl="0" indent="-323850" algn="l" rtl="0">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Churn (loss of customers to competition) is a problem for companies because it is expensive to acquire a new customer and companies want to retain their existing customers. Most telecom companies suffer from voluntary churn.</a:t>
            </a:r>
            <a:endParaRPr sz="1500">
              <a:solidFill>
                <a:srgbClr val="292929"/>
              </a:solidFill>
              <a:highlight>
                <a:srgbClr val="FFFFFF"/>
              </a:highlight>
              <a:latin typeface="Georgia"/>
              <a:ea typeface="Georgia"/>
              <a:cs typeface="Georgia"/>
              <a:sym typeface="Georgia"/>
            </a:endParaRPr>
          </a:p>
          <a:p>
            <a:pPr marL="457200" lvl="0" indent="0" algn="l" rtl="0">
              <a:spcBef>
                <a:spcPts val="0"/>
              </a:spcBef>
              <a:spcAft>
                <a:spcPts val="0"/>
              </a:spcAft>
              <a:buNone/>
            </a:pPr>
            <a:endParaRPr sz="1500">
              <a:solidFill>
                <a:srgbClr val="292929"/>
              </a:solidFill>
              <a:highlight>
                <a:srgbClr val="FFFFFF"/>
              </a:highlight>
              <a:latin typeface="Georgia"/>
              <a:ea typeface="Georgia"/>
              <a:cs typeface="Georgia"/>
              <a:sym typeface="Georgia"/>
            </a:endParaRPr>
          </a:p>
          <a:p>
            <a:pPr marL="457200" lvl="0" indent="-323850" algn="l" rtl="0">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Customer churn is when a company’s customers stop doing business with that company. </a:t>
            </a:r>
            <a:endParaRPr sz="1500">
              <a:solidFill>
                <a:srgbClr val="292929"/>
              </a:solidFill>
              <a:highlight>
                <a:srgbClr val="FFFFFF"/>
              </a:highlight>
              <a:latin typeface="Georgia"/>
              <a:ea typeface="Georgia"/>
              <a:cs typeface="Georgia"/>
              <a:sym typeface="Georgia"/>
            </a:endParaRPr>
          </a:p>
          <a:p>
            <a:pPr marL="457200" lvl="0" indent="0" algn="l" rtl="0">
              <a:spcBef>
                <a:spcPts val="0"/>
              </a:spcBef>
              <a:spcAft>
                <a:spcPts val="0"/>
              </a:spcAft>
              <a:buNone/>
            </a:pPr>
            <a:endParaRPr sz="1500">
              <a:solidFill>
                <a:srgbClr val="292929"/>
              </a:solidFill>
              <a:highlight>
                <a:srgbClr val="FFFFFF"/>
              </a:highlight>
              <a:latin typeface="Georgia"/>
              <a:ea typeface="Georgia"/>
              <a:cs typeface="Georgia"/>
              <a:sym typeface="Georgia"/>
            </a:endParaRPr>
          </a:p>
          <a:p>
            <a:pPr marL="457200" lvl="0" indent="-323850" algn="l" rtl="0">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The most effective way for a company to stop customers  from unsubscribing their service is to understand them.</a:t>
            </a:r>
            <a:endParaRPr sz="15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500">
              <a:solidFill>
                <a:srgbClr val="292929"/>
              </a:solidFill>
              <a:highlight>
                <a:srgbClr val="FFFFFF"/>
              </a:highlight>
              <a:latin typeface="Georgia"/>
              <a:ea typeface="Georgia"/>
              <a:cs typeface="Georgia"/>
              <a:sym typeface="Georgia"/>
            </a:endParaRPr>
          </a:p>
          <a:p>
            <a:pPr marL="457200" lvl="0" indent="-323850" algn="l" rtl="0">
              <a:spcBef>
                <a:spcPts val="0"/>
              </a:spcBef>
              <a:spcAft>
                <a:spcPts val="0"/>
              </a:spcAft>
              <a:buClr>
                <a:srgbClr val="292929"/>
              </a:buClr>
              <a:buSzPts val="1500"/>
              <a:buFont typeface="Georgia"/>
              <a:buChar char="➢"/>
            </a:pPr>
            <a:r>
              <a:rPr lang="en" sz="1500">
                <a:solidFill>
                  <a:srgbClr val="292929"/>
                </a:solidFill>
                <a:highlight>
                  <a:srgbClr val="FFFFFF"/>
                </a:highlight>
                <a:latin typeface="Georgia"/>
                <a:ea typeface="Georgia"/>
                <a:cs typeface="Georgia"/>
                <a:sym typeface="Georgia"/>
              </a:rPr>
              <a:t>we will examine customer data from Sample Data Sets with the aim of building and comparing several customer churn prediction models.</a:t>
            </a:r>
            <a:endParaRPr sz="1500">
              <a:solidFill>
                <a:srgbClr val="292929"/>
              </a:solidFill>
              <a:highlight>
                <a:srgbClr val="FFFFFF"/>
              </a:highlight>
              <a:latin typeface="Georgia"/>
              <a:ea typeface="Georgia"/>
              <a:cs typeface="Georgia"/>
              <a:sym typeface="Georgia"/>
            </a:endParaRPr>
          </a:p>
          <a:p>
            <a:pPr marL="0" lvl="0" indent="0" algn="l" rtl="0">
              <a:spcBef>
                <a:spcPts val="0"/>
              </a:spcBef>
              <a:spcAft>
                <a:spcPts val="0"/>
              </a:spcAft>
              <a:buNone/>
            </a:pP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8"/>
          <p:cNvSpPr txBox="1">
            <a:spLocks noGrp="1"/>
          </p:cNvSpPr>
          <p:nvPr>
            <p:ph type="title"/>
          </p:nvPr>
        </p:nvSpPr>
        <p:spPr>
          <a:xfrm>
            <a:off x="571500" y="80520"/>
            <a:ext cx="8001000" cy="461700"/>
          </a:xfrm>
          <a:prstGeom prst="rect">
            <a:avLst/>
          </a:prstGeom>
          <a:noFill/>
          <a:ln>
            <a:noFill/>
          </a:ln>
        </p:spPr>
        <p:txBody>
          <a:bodyPr spcFirstLastPara="1" wrap="square" lIns="68575" tIns="0" rIns="68575" bIns="0" anchor="b" anchorCtr="0">
            <a:spAutoFit/>
          </a:bodyPr>
          <a:lstStyle/>
          <a:p>
            <a:pPr marL="0" lvl="0" indent="0" algn="l" rtl="0">
              <a:lnSpc>
                <a:spcPct val="100000"/>
              </a:lnSpc>
              <a:spcBef>
                <a:spcPts val="0"/>
              </a:spcBef>
              <a:spcAft>
                <a:spcPts val="0"/>
              </a:spcAft>
              <a:buClr>
                <a:schemeClr val="accent1"/>
              </a:buClr>
              <a:buSzPts val="3000"/>
              <a:buFont typeface="Quattrocento Sans"/>
              <a:buNone/>
            </a:pPr>
            <a:r>
              <a:rPr lang="en"/>
              <a:t>ABSTRACT AND APPLICATION:</a:t>
            </a:r>
            <a:endParaRPr/>
          </a:p>
        </p:txBody>
      </p:sp>
      <p:sp>
        <p:nvSpPr>
          <p:cNvPr id="250" name="Google Shape;250;p28"/>
          <p:cNvSpPr txBox="1">
            <a:spLocks noGrp="1"/>
          </p:cNvSpPr>
          <p:nvPr>
            <p:ph type="body" idx="1"/>
          </p:nvPr>
        </p:nvSpPr>
        <p:spPr>
          <a:xfrm>
            <a:off x="571500" y="668160"/>
            <a:ext cx="8001000" cy="3576900"/>
          </a:xfrm>
          <a:prstGeom prst="rect">
            <a:avLst/>
          </a:prstGeom>
          <a:noFill/>
          <a:ln>
            <a:noFill/>
          </a:ln>
        </p:spPr>
        <p:txBody>
          <a:bodyPr spcFirstLastPara="1" wrap="square" lIns="68575" tIns="0" rIns="68575" bIns="0" anchor="t" anchorCtr="0">
            <a:noAutofit/>
          </a:bodyPr>
          <a:lstStyle/>
          <a:p>
            <a:pPr marL="457200" lvl="0" indent="-314325" algn="l" rtl="0">
              <a:lnSpc>
                <a:spcPct val="90000"/>
              </a:lnSpc>
              <a:spcBef>
                <a:spcPts val="0"/>
              </a:spcBef>
              <a:spcAft>
                <a:spcPts val="0"/>
              </a:spcAft>
              <a:buClr>
                <a:srgbClr val="333333"/>
              </a:buClr>
              <a:buSzPts val="1350"/>
              <a:buFont typeface="Georgia"/>
              <a:buChar char="-"/>
            </a:pPr>
            <a:r>
              <a:rPr lang="en" sz="1350">
                <a:solidFill>
                  <a:srgbClr val="333333"/>
                </a:solidFill>
                <a:highlight>
                  <a:srgbClr val="FCFCFC"/>
                </a:highlight>
                <a:latin typeface="Georgia"/>
                <a:ea typeface="Georgia"/>
                <a:cs typeface="Georgia"/>
                <a:sym typeface="Georgia"/>
              </a:rPr>
              <a:t>Customer churn is a major problem and one of the most important concerns for large companies. </a:t>
            </a:r>
            <a:endParaRPr sz="1350">
              <a:solidFill>
                <a:srgbClr val="333333"/>
              </a:solidFill>
              <a:highlight>
                <a:srgbClr val="FCFCFC"/>
              </a:highlight>
              <a:latin typeface="Georgia"/>
              <a:ea typeface="Georgia"/>
              <a:cs typeface="Georgia"/>
              <a:sym typeface="Georgia"/>
            </a:endParaRPr>
          </a:p>
          <a:p>
            <a:pPr marL="0" lvl="0" indent="0" algn="l" rtl="0">
              <a:lnSpc>
                <a:spcPct val="90000"/>
              </a:lnSpc>
              <a:spcBef>
                <a:spcPts val="0"/>
              </a:spcBef>
              <a:spcAft>
                <a:spcPts val="0"/>
              </a:spcAft>
              <a:buNone/>
            </a:pPr>
            <a:endParaRPr sz="1350">
              <a:solidFill>
                <a:srgbClr val="333333"/>
              </a:solidFill>
              <a:highlight>
                <a:srgbClr val="FCFCFC"/>
              </a:highlight>
              <a:latin typeface="Georgia"/>
              <a:ea typeface="Georgia"/>
              <a:cs typeface="Georgia"/>
              <a:sym typeface="Georgia"/>
            </a:endParaRPr>
          </a:p>
          <a:p>
            <a:pPr marL="457200" lvl="0" indent="-314325" algn="l" rtl="0">
              <a:lnSpc>
                <a:spcPct val="90000"/>
              </a:lnSpc>
              <a:spcBef>
                <a:spcPts val="0"/>
              </a:spcBef>
              <a:spcAft>
                <a:spcPts val="0"/>
              </a:spcAft>
              <a:buClr>
                <a:srgbClr val="333333"/>
              </a:buClr>
              <a:buSzPts val="1350"/>
              <a:buFont typeface="Georgia"/>
              <a:buChar char="-"/>
            </a:pPr>
            <a:r>
              <a:rPr lang="en" sz="1350">
                <a:solidFill>
                  <a:srgbClr val="333333"/>
                </a:solidFill>
                <a:highlight>
                  <a:srgbClr val="FCFCFC"/>
                </a:highlight>
                <a:latin typeface="Georgia"/>
                <a:ea typeface="Georgia"/>
                <a:cs typeface="Georgia"/>
                <a:sym typeface="Georgia"/>
              </a:rPr>
              <a:t>As companies will be directly affected by the customers if they unsubscribe their service, companies are trying to develop a means to predict whether customers will unsubscribe the service or not.</a:t>
            </a:r>
            <a:endParaRPr sz="1350">
              <a:solidFill>
                <a:srgbClr val="333333"/>
              </a:solidFill>
              <a:highlight>
                <a:srgbClr val="FCFCFC"/>
              </a:highlight>
              <a:latin typeface="Georgia"/>
              <a:ea typeface="Georgia"/>
              <a:cs typeface="Georgia"/>
              <a:sym typeface="Georgia"/>
            </a:endParaRPr>
          </a:p>
          <a:p>
            <a:pPr marL="457200" lvl="0" indent="0" algn="l" rtl="0">
              <a:lnSpc>
                <a:spcPct val="90000"/>
              </a:lnSpc>
              <a:spcBef>
                <a:spcPts val="0"/>
              </a:spcBef>
              <a:spcAft>
                <a:spcPts val="0"/>
              </a:spcAft>
              <a:buNone/>
            </a:pPr>
            <a:endParaRPr sz="1350">
              <a:solidFill>
                <a:srgbClr val="333333"/>
              </a:solidFill>
              <a:highlight>
                <a:srgbClr val="FCFCFC"/>
              </a:highlight>
              <a:latin typeface="Georgia"/>
              <a:ea typeface="Georgia"/>
              <a:cs typeface="Georgia"/>
              <a:sym typeface="Georgia"/>
            </a:endParaRPr>
          </a:p>
          <a:p>
            <a:pPr marL="457200" lvl="0" indent="-314325" algn="l" rtl="0">
              <a:lnSpc>
                <a:spcPct val="90000"/>
              </a:lnSpc>
              <a:spcBef>
                <a:spcPts val="0"/>
              </a:spcBef>
              <a:spcAft>
                <a:spcPts val="0"/>
              </a:spcAft>
              <a:buClr>
                <a:srgbClr val="333333"/>
              </a:buClr>
              <a:buSzPts val="1350"/>
              <a:buFont typeface="Georgia"/>
              <a:buChar char="-"/>
            </a:pPr>
            <a:r>
              <a:rPr lang="en" sz="1350">
                <a:solidFill>
                  <a:srgbClr val="333333"/>
                </a:solidFill>
                <a:highlight>
                  <a:srgbClr val="FCFCFC"/>
                </a:highlight>
                <a:latin typeface="Georgia"/>
                <a:ea typeface="Georgia"/>
                <a:cs typeface="Georgia"/>
                <a:sym typeface="Georgia"/>
              </a:rPr>
              <a:t>The main concept of our project is to develop a churn prediction model which assists telecom operators,banking system etc.. to predict customers who are most likely subject to churn.</a:t>
            </a:r>
            <a:endParaRPr sz="1350">
              <a:solidFill>
                <a:srgbClr val="333333"/>
              </a:solidFill>
              <a:highlight>
                <a:srgbClr val="FCFCFC"/>
              </a:highlight>
              <a:latin typeface="Georgia"/>
              <a:ea typeface="Georgia"/>
              <a:cs typeface="Georgia"/>
              <a:sym typeface="Georgia"/>
            </a:endParaRPr>
          </a:p>
          <a:p>
            <a:pPr marL="457200" lvl="0" indent="0" algn="l" rtl="0">
              <a:lnSpc>
                <a:spcPct val="90000"/>
              </a:lnSpc>
              <a:spcBef>
                <a:spcPts val="0"/>
              </a:spcBef>
              <a:spcAft>
                <a:spcPts val="0"/>
              </a:spcAft>
              <a:buNone/>
            </a:pPr>
            <a:endParaRPr sz="1350">
              <a:solidFill>
                <a:srgbClr val="333333"/>
              </a:solidFill>
              <a:highlight>
                <a:srgbClr val="FCFCFC"/>
              </a:highlight>
              <a:latin typeface="Georgia"/>
              <a:ea typeface="Georgia"/>
              <a:cs typeface="Georgia"/>
              <a:sym typeface="Georgia"/>
            </a:endParaRPr>
          </a:p>
          <a:p>
            <a:pPr marL="457200" lvl="0" indent="-314325" algn="l" rtl="0">
              <a:lnSpc>
                <a:spcPct val="90000"/>
              </a:lnSpc>
              <a:spcBef>
                <a:spcPts val="0"/>
              </a:spcBef>
              <a:spcAft>
                <a:spcPts val="0"/>
              </a:spcAft>
              <a:buClr>
                <a:srgbClr val="333333"/>
              </a:buClr>
              <a:buSzPts val="1350"/>
              <a:buFont typeface="Georgia"/>
              <a:buChar char="-"/>
            </a:pPr>
            <a:r>
              <a:rPr lang="en" sz="1350">
                <a:solidFill>
                  <a:srgbClr val="333333"/>
                </a:solidFill>
                <a:highlight>
                  <a:srgbClr val="FCFCFC"/>
                </a:highlight>
                <a:latin typeface="Georgia"/>
                <a:ea typeface="Georgia"/>
                <a:cs typeface="Georgia"/>
                <a:sym typeface="Georgia"/>
              </a:rPr>
              <a:t>The model developed here will be heavily dependent on MACHINE LEARNING ALGORITHMS.</a:t>
            </a:r>
            <a:endParaRPr sz="1350">
              <a:solidFill>
                <a:srgbClr val="333333"/>
              </a:solidFill>
              <a:highlight>
                <a:srgbClr val="FCFCFC"/>
              </a:highlight>
              <a:latin typeface="Georgia"/>
              <a:ea typeface="Georgia"/>
              <a:cs typeface="Georgia"/>
              <a:sym typeface="Georgia"/>
            </a:endParaRPr>
          </a:p>
          <a:p>
            <a:pPr marL="457200" lvl="0" indent="0" algn="l" rtl="0">
              <a:lnSpc>
                <a:spcPct val="90000"/>
              </a:lnSpc>
              <a:spcBef>
                <a:spcPts val="0"/>
              </a:spcBef>
              <a:spcAft>
                <a:spcPts val="0"/>
              </a:spcAft>
              <a:buNone/>
            </a:pPr>
            <a:endParaRPr sz="1350">
              <a:solidFill>
                <a:srgbClr val="333333"/>
              </a:solidFill>
              <a:highlight>
                <a:srgbClr val="FCFCFC"/>
              </a:highlight>
              <a:latin typeface="Georgia"/>
              <a:ea typeface="Georgia"/>
              <a:cs typeface="Georgia"/>
              <a:sym typeface="Georgia"/>
            </a:endParaRPr>
          </a:p>
          <a:p>
            <a:pPr marL="457200" lvl="0" indent="-314325" algn="l" rtl="0">
              <a:lnSpc>
                <a:spcPct val="90000"/>
              </a:lnSpc>
              <a:spcBef>
                <a:spcPts val="0"/>
              </a:spcBef>
              <a:spcAft>
                <a:spcPts val="0"/>
              </a:spcAft>
              <a:buClr>
                <a:srgbClr val="333333"/>
              </a:buClr>
              <a:buSzPts val="1350"/>
              <a:buFont typeface="Georgia"/>
              <a:buChar char="-"/>
            </a:pPr>
            <a:r>
              <a:rPr lang="en" sz="1350">
                <a:solidFill>
                  <a:srgbClr val="333333"/>
                </a:solidFill>
                <a:highlight>
                  <a:srgbClr val="FCFCFC"/>
                </a:highlight>
                <a:latin typeface="Georgia"/>
                <a:ea typeface="Georgia"/>
                <a:cs typeface="Georgia"/>
                <a:sym typeface="Georgia"/>
              </a:rPr>
              <a:t>Algorithms used in our project include Random forest classifier,decision trees,linear regression,PCA etc.</a:t>
            </a:r>
            <a:endParaRPr sz="1350">
              <a:solidFill>
                <a:srgbClr val="333333"/>
              </a:solidFill>
              <a:highlight>
                <a:srgbClr val="FCFCFC"/>
              </a:highlight>
              <a:latin typeface="Georgia"/>
              <a:ea typeface="Georgia"/>
              <a:cs typeface="Georgia"/>
              <a:sym typeface="Georgia"/>
            </a:endParaRPr>
          </a:p>
          <a:p>
            <a:pPr marL="457200" lvl="0" indent="0" algn="l" rtl="0">
              <a:lnSpc>
                <a:spcPct val="90000"/>
              </a:lnSpc>
              <a:spcBef>
                <a:spcPts val="0"/>
              </a:spcBef>
              <a:spcAft>
                <a:spcPts val="0"/>
              </a:spcAft>
              <a:buNone/>
            </a:pPr>
            <a:endParaRPr sz="1350">
              <a:solidFill>
                <a:srgbClr val="333333"/>
              </a:solidFill>
              <a:highlight>
                <a:srgbClr val="FCFCFC"/>
              </a:highlight>
              <a:latin typeface="Georgia"/>
              <a:ea typeface="Georgia"/>
              <a:cs typeface="Georgia"/>
              <a:sym typeface="Georgia"/>
            </a:endParaRPr>
          </a:p>
          <a:p>
            <a:pPr marL="457200" lvl="0" indent="-314325" algn="l" rtl="0">
              <a:lnSpc>
                <a:spcPct val="90000"/>
              </a:lnSpc>
              <a:spcBef>
                <a:spcPts val="0"/>
              </a:spcBef>
              <a:spcAft>
                <a:spcPts val="0"/>
              </a:spcAft>
              <a:buClr>
                <a:srgbClr val="333333"/>
              </a:buClr>
              <a:buSzPts val="1350"/>
              <a:buFont typeface="Georgia"/>
              <a:buChar char="-"/>
            </a:pPr>
            <a:r>
              <a:rPr lang="en" sz="1350">
                <a:solidFill>
                  <a:srgbClr val="333333"/>
                </a:solidFill>
                <a:highlight>
                  <a:srgbClr val="FCFCFC"/>
                </a:highlight>
                <a:latin typeface="Georgia"/>
                <a:ea typeface="Georgia"/>
                <a:cs typeface="Georgia"/>
                <a:sym typeface="Georgia"/>
              </a:rPr>
              <a:t>The churn prediction classifies the customers into churn and non-churn customers based on their purchase. The datasets are mostly collected from the churn customers. </a:t>
            </a:r>
            <a:endParaRPr sz="1350">
              <a:solidFill>
                <a:srgbClr val="333333"/>
              </a:solidFill>
              <a:highlight>
                <a:srgbClr val="FCFCFC"/>
              </a:highlight>
              <a:latin typeface="Georgia"/>
              <a:ea typeface="Georgia"/>
              <a:cs typeface="Georgia"/>
              <a:sym typeface="Georgia"/>
            </a:endParaRPr>
          </a:p>
          <a:p>
            <a:pPr marL="457200" lvl="0" indent="0" algn="l" rtl="0">
              <a:lnSpc>
                <a:spcPct val="90000"/>
              </a:lnSpc>
              <a:spcBef>
                <a:spcPts val="0"/>
              </a:spcBef>
              <a:spcAft>
                <a:spcPts val="0"/>
              </a:spcAft>
              <a:buNone/>
            </a:pPr>
            <a:endParaRPr sz="1350">
              <a:solidFill>
                <a:srgbClr val="333333"/>
              </a:solidFill>
              <a:highlight>
                <a:srgbClr val="FCFCFC"/>
              </a:highlight>
              <a:latin typeface="Georgia"/>
              <a:ea typeface="Georgia"/>
              <a:cs typeface="Georgia"/>
              <a:sym typeface="Georgia"/>
            </a:endParaRPr>
          </a:p>
          <a:p>
            <a:pPr marL="457200" lvl="0" indent="-314325" algn="l" rtl="0">
              <a:lnSpc>
                <a:spcPct val="90000"/>
              </a:lnSpc>
              <a:spcBef>
                <a:spcPts val="0"/>
              </a:spcBef>
              <a:spcAft>
                <a:spcPts val="0"/>
              </a:spcAft>
              <a:buClr>
                <a:srgbClr val="333333"/>
              </a:buClr>
              <a:buSzPts val="1350"/>
              <a:buFont typeface="Georgia"/>
              <a:buChar char="-"/>
            </a:pPr>
            <a:r>
              <a:rPr lang="en" sz="1350">
                <a:solidFill>
                  <a:srgbClr val="333333"/>
                </a:solidFill>
                <a:highlight>
                  <a:srgbClr val="FCFCFC"/>
                </a:highlight>
                <a:latin typeface="Georgia"/>
                <a:ea typeface="Georgia"/>
                <a:cs typeface="Georgia"/>
                <a:sym typeface="Georgia"/>
              </a:rPr>
              <a:t>By exploring raw data and performing data analysis, one can predict in advance whether the customer agitates or proceed with the organization</a:t>
            </a:r>
            <a:endParaRPr sz="1350">
              <a:solidFill>
                <a:srgbClr val="333333"/>
              </a:solidFill>
              <a:highlight>
                <a:srgbClr val="FCFCFC"/>
              </a:highlight>
              <a:latin typeface="Georgia"/>
              <a:ea typeface="Georgia"/>
              <a:cs typeface="Georgia"/>
              <a:sym typeface="Georgia"/>
            </a:endParaRPr>
          </a:p>
          <a:p>
            <a:pPr marL="0" lvl="0" indent="0" algn="l" rtl="0">
              <a:lnSpc>
                <a:spcPct val="90000"/>
              </a:lnSpc>
              <a:spcBef>
                <a:spcPts val="0"/>
              </a:spcBef>
              <a:spcAft>
                <a:spcPts val="0"/>
              </a:spcAft>
              <a:buNone/>
            </a:pPr>
            <a:endParaRPr sz="1350">
              <a:solidFill>
                <a:srgbClr val="333333"/>
              </a:solidFill>
              <a:highlight>
                <a:srgbClr val="FCFCFC"/>
              </a:highlight>
              <a:latin typeface="Georgia"/>
              <a:ea typeface="Georgia"/>
              <a:cs typeface="Georgia"/>
              <a:sym typeface="Georgia"/>
            </a:endParaRPr>
          </a:p>
          <a:p>
            <a:pPr marL="0" lvl="0" indent="0" algn="l" rtl="0">
              <a:lnSpc>
                <a:spcPct val="90000"/>
              </a:lnSpc>
              <a:spcBef>
                <a:spcPts val="0"/>
              </a:spcBef>
              <a:spcAft>
                <a:spcPts val="0"/>
              </a:spcAft>
              <a:buNone/>
            </a:pPr>
            <a:endParaRPr sz="1350">
              <a:solidFill>
                <a:srgbClr val="333333"/>
              </a:solidFill>
              <a:highlight>
                <a:srgbClr val="FCFCFC"/>
              </a:highlight>
              <a:latin typeface="Georgia"/>
              <a:ea typeface="Georgia"/>
              <a:cs typeface="Georgia"/>
              <a:sym typeface="Georgia"/>
            </a:endParaRPr>
          </a:p>
          <a:p>
            <a:pPr marL="0" lvl="0" indent="0" algn="l" rtl="0">
              <a:lnSpc>
                <a:spcPct val="90000"/>
              </a:lnSpc>
              <a:spcBef>
                <a:spcPts val="0"/>
              </a:spcBef>
              <a:spcAft>
                <a:spcPts val="0"/>
              </a:spcAft>
              <a:buClr>
                <a:schemeClr val="dk2"/>
              </a:buClr>
              <a:buSzPts val="1500"/>
              <a:buFont typeface="Arial"/>
              <a:buNone/>
            </a:pPr>
            <a:r>
              <a:rPr lang="en" sz="1500" b="0">
                <a:latin typeface="Arial"/>
                <a:ea typeface="Arial"/>
                <a:cs typeface="Arial"/>
                <a:sym typeface="Arial"/>
              </a:rPr>
              <a:t>	</a:t>
            </a:r>
            <a:endParaRPr sz="1500">
              <a:latin typeface="Nunito"/>
              <a:ea typeface="Nunito"/>
              <a:cs typeface="Nunito"/>
              <a:sym typeface="Nunito"/>
            </a:endParaRPr>
          </a:p>
        </p:txBody>
      </p:sp>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9"/>
          <p:cNvSpPr txBox="1">
            <a:spLocks noGrp="1"/>
          </p:cNvSpPr>
          <p:nvPr>
            <p:ph type="title"/>
          </p:nvPr>
        </p:nvSpPr>
        <p:spPr>
          <a:xfrm>
            <a:off x="571500" y="208158"/>
            <a:ext cx="8001000" cy="461486"/>
          </a:xfrm>
          <a:prstGeom prst="rect">
            <a:avLst/>
          </a:prstGeom>
          <a:noFill/>
          <a:ln>
            <a:noFill/>
          </a:ln>
        </p:spPr>
        <p:txBody>
          <a:bodyPr spcFirstLastPara="1" wrap="square" lIns="68575" tIns="0" rIns="68575" bIns="0" anchor="b" anchorCtr="0">
            <a:spAutoFit/>
          </a:bodyPr>
          <a:lstStyle/>
          <a:p>
            <a:pPr marL="0" lvl="0" indent="0" algn="l" rtl="0">
              <a:lnSpc>
                <a:spcPct val="100000"/>
              </a:lnSpc>
              <a:spcBef>
                <a:spcPts val="0"/>
              </a:spcBef>
              <a:spcAft>
                <a:spcPts val="0"/>
              </a:spcAft>
              <a:buClr>
                <a:schemeClr val="accent1"/>
              </a:buClr>
              <a:buSzPts val="3000"/>
              <a:buFont typeface="Quattrocento Sans"/>
              <a:buNone/>
            </a:pPr>
            <a:r>
              <a:rPr lang="en"/>
              <a:t>APPLICATION AND USES:	</a:t>
            </a:r>
            <a:endParaRPr/>
          </a:p>
        </p:txBody>
      </p:sp>
      <p:sp>
        <p:nvSpPr>
          <p:cNvPr id="256" name="Google Shape;256;p29"/>
          <p:cNvSpPr txBox="1">
            <a:spLocks noGrp="1"/>
          </p:cNvSpPr>
          <p:nvPr>
            <p:ph type="body" idx="1"/>
          </p:nvPr>
        </p:nvSpPr>
        <p:spPr>
          <a:xfrm>
            <a:off x="194786" y="732949"/>
            <a:ext cx="8646795" cy="3878104"/>
          </a:xfrm>
          <a:prstGeom prst="rect">
            <a:avLst/>
          </a:prstGeom>
          <a:noFill/>
          <a:ln>
            <a:noFill/>
          </a:ln>
        </p:spPr>
        <p:txBody>
          <a:bodyPr spcFirstLastPara="1" wrap="square" lIns="68575" tIns="0" rIns="68575" bIns="0" anchor="t" anchorCtr="0">
            <a:noAutofit/>
          </a:bodyPr>
          <a:lstStyle/>
          <a:p>
            <a:pPr marL="0" lvl="0" indent="0" algn="l" rtl="0">
              <a:lnSpc>
                <a:spcPct val="90000"/>
              </a:lnSpc>
              <a:spcBef>
                <a:spcPts val="0"/>
              </a:spcBef>
              <a:spcAft>
                <a:spcPts val="0"/>
              </a:spcAft>
              <a:buClr>
                <a:schemeClr val="dk2"/>
              </a:buClr>
              <a:buSzPts val="2100"/>
              <a:buFont typeface="Arial"/>
              <a:buNone/>
            </a:pPr>
            <a:r>
              <a:rPr lang="en" sz="2100">
                <a:latin typeface="Arial"/>
                <a:ea typeface="Arial"/>
                <a:cs typeface="Arial"/>
                <a:sym typeface="Arial"/>
              </a:rPr>
              <a:t>1)Churn prediction is used for predicting which customers are at high risk of leaving the company or canceling a subscription to a service, based on their behavior with your product.</a:t>
            </a:r>
            <a:endParaRPr sz="2100">
              <a:latin typeface="Arial"/>
              <a:ea typeface="Arial"/>
              <a:cs typeface="Arial"/>
              <a:sym typeface="Arial"/>
            </a:endParaRPr>
          </a:p>
          <a:p>
            <a:pPr marL="0" lvl="0" indent="0" algn="l" rtl="0">
              <a:lnSpc>
                <a:spcPct val="90000"/>
              </a:lnSpc>
              <a:spcBef>
                <a:spcPts val="0"/>
              </a:spcBef>
              <a:spcAft>
                <a:spcPts val="0"/>
              </a:spcAft>
              <a:buClr>
                <a:schemeClr val="dk2"/>
              </a:buClr>
              <a:buSzPts val="2100"/>
              <a:buFont typeface="Arial"/>
              <a:buNone/>
            </a:pPr>
            <a:endParaRPr sz="2100">
              <a:latin typeface="Arial"/>
              <a:ea typeface="Arial"/>
              <a:cs typeface="Arial"/>
              <a:sym typeface="Arial"/>
            </a:endParaRPr>
          </a:p>
          <a:p>
            <a:pPr marL="0" lvl="0" indent="0" algn="l" rtl="0">
              <a:lnSpc>
                <a:spcPct val="90000"/>
              </a:lnSpc>
              <a:spcBef>
                <a:spcPts val="0"/>
              </a:spcBef>
              <a:spcAft>
                <a:spcPts val="0"/>
              </a:spcAft>
              <a:buClr>
                <a:schemeClr val="dk2"/>
              </a:buClr>
              <a:buSzPts val="2100"/>
              <a:buFont typeface="Arial"/>
              <a:buNone/>
            </a:pPr>
            <a:r>
              <a:rPr lang="en" sz="2100">
                <a:latin typeface="Arial"/>
                <a:ea typeface="Arial"/>
                <a:cs typeface="Arial"/>
                <a:sym typeface="Arial"/>
              </a:rPr>
              <a:t>2)Churn prediction is one of the best way in finding the feedback from the customers and it sustain the customers by giving some offers. </a:t>
            </a:r>
            <a:endParaRPr sz="2100">
              <a:latin typeface="Arial"/>
              <a:ea typeface="Arial"/>
              <a:cs typeface="Arial"/>
              <a:sym typeface="Arial"/>
            </a:endParaRPr>
          </a:p>
          <a:p>
            <a:pPr marL="0" lvl="0" indent="0" algn="l" rtl="0">
              <a:lnSpc>
                <a:spcPct val="90000"/>
              </a:lnSpc>
              <a:spcBef>
                <a:spcPts val="0"/>
              </a:spcBef>
              <a:spcAft>
                <a:spcPts val="0"/>
              </a:spcAft>
              <a:buClr>
                <a:schemeClr val="dk2"/>
              </a:buClr>
              <a:buSzPts val="2100"/>
              <a:buFont typeface="Arial"/>
              <a:buNone/>
            </a:pPr>
            <a:endParaRPr sz="2100">
              <a:latin typeface="Arial"/>
              <a:ea typeface="Arial"/>
              <a:cs typeface="Arial"/>
              <a:sym typeface="Arial"/>
            </a:endParaRPr>
          </a:p>
          <a:p>
            <a:pPr marL="0" lvl="0" indent="0" algn="l" rtl="0">
              <a:lnSpc>
                <a:spcPct val="90000"/>
              </a:lnSpc>
              <a:spcBef>
                <a:spcPts val="0"/>
              </a:spcBef>
              <a:spcAft>
                <a:spcPts val="0"/>
              </a:spcAft>
              <a:buClr>
                <a:schemeClr val="dk2"/>
              </a:buClr>
              <a:buSzPts val="2100"/>
              <a:buFont typeface="Arial"/>
              <a:buNone/>
            </a:pPr>
            <a:r>
              <a:rPr lang="en" sz="2100">
                <a:latin typeface="Arial"/>
                <a:ea typeface="Arial"/>
                <a:cs typeface="Arial"/>
                <a:sym typeface="Arial"/>
              </a:rPr>
              <a:t>3)Used in medical,telecommunication,banking and many more other fields</a:t>
            </a:r>
            <a:endParaRPr sz="2100">
              <a:latin typeface="Arial"/>
              <a:ea typeface="Arial"/>
              <a:cs typeface="Arial"/>
              <a:sym typeface="Arial"/>
            </a:endParaRPr>
          </a:p>
          <a:p>
            <a:pPr marL="0" lvl="0" indent="0" algn="l" rtl="0">
              <a:lnSpc>
                <a:spcPct val="90000"/>
              </a:lnSpc>
              <a:spcBef>
                <a:spcPts val="0"/>
              </a:spcBef>
              <a:spcAft>
                <a:spcPts val="0"/>
              </a:spcAft>
              <a:buClr>
                <a:schemeClr val="dk2"/>
              </a:buClr>
              <a:buSzPts val="2100"/>
              <a:buFont typeface="Arial"/>
              <a:buNone/>
            </a:pPr>
            <a:endParaRPr sz="2100">
              <a:latin typeface="Arial"/>
              <a:ea typeface="Arial"/>
              <a:cs typeface="Arial"/>
              <a:sym typeface="Arial"/>
            </a:endParaRPr>
          </a:p>
          <a:p>
            <a:pPr marL="0" lvl="0" indent="0" algn="l" rtl="0">
              <a:lnSpc>
                <a:spcPct val="90000"/>
              </a:lnSpc>
              <a:spcBef>
                <a:spcPts val="0"/>
              </a:spcBef>
              <a:spcAft>
                <a:spcPts val="0"/>
              </a:spcAft>
              <a:buClr>
                <a:schemeClr val="dk2"/>
              </a:buClr>
              <a:buSzPts val="2100"/>
              <a:buFont typeface="Arial"/>
              <a:buNone/>
            </a:pPr>
            <a:r>
              <a:rPr lang="en" sz="2100">
                <a:latin typeface="Arial"/>
                <a:ea typeface="Arial"/>
                <a:cs typeface="Arial"/>
                <a:sym typeface="Arial"/>
              </a:rPr>
              <a:t>4)Used to predict which customer is in the verge of unsubscribing the company/organizations.</a:t>
            </a:r>
            <a:endParaRPr sz="2100">
              <a:latin typeface="Arial"/>
              <a:ea typeface="Arial"/>
              <a:cs typeface="Arial"/>
              <a:sym typeface="Aria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500"/>
                                        <p:tgtEl>
                                          <p:spTgt spid="2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
                                            <p:txEl>
                                              <p:pRg st="0" end="0"/>
                                            </p:txEl>
                                          </p:spTgt>
                                        </p:tgtEl>
                                        <p:attrNameLst>
                                          <p:attrName>style.visibility</p:attrName>
                                        </p:attrNameLst>
                                      </p:cBhvr>
                                      <p:to>
                                        <p:strVal val="visible"/>
                                      </p:to>
                                    </p:set>
                                    <p:animEffect transition="in" filter="fade">
                                      <p:cBhvr>
                                        <p:cTn id="12" dur="500"/>
                                        <p:tgtEl>
                                          <p:spTgt spid="2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
                                            <p:txEl>
                                              <p:pRg st="1" end="1"/>
                                            </p:txEl>
                                          </p:spTgt>
                                        </p:tgtEl>
                                        <p:attrNameLst>
                                          <p:attrName>style.visibility</p:attrName>
                                        </p:attrNameLst>
                                      </p:cBhvr>
                                      <p:to>
                                        <p:strVal val="visible"/>
                                      </p:to>
                                    </p:set>
                                    <p:animEffect transition="in" filter="fade">
                                      <p:cBhvr>
                                        <p:cTn id="17" dur="500"/>
                                        <p:tgtEl>
                                          <p:spTgt spid="25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6">
                                            <p:txEl>
                                              <p:pRg st="2" end="2"/>
                                            </p:txEl>
                                          </p:spTgt>
                                        </p:tgtEl>
                                        <p:attrNameLst>
                                          <p:attrName>style.visibility</p:attrName>
                                        </p:attrNameLst>
                                      </p:cBhvr>
                                      <p:to>
                                        <p:strVal val="visible"/>
                                      </p:to>
                                    </p:set>
                                    <p:animEffect transition="in" filter="fade">
                                      <p:cBhvr>
                                        <p:cTn id="22" dur="500"/>
                                        <p:tgtEl>
                                          <p:spTgt spid="25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6">
                                            <p:txEl>
                                              <p:pRg st="3" end="3"/>
                                            </p:txEl>
                                          </p:spTgt>
                                        </p:tgtEl>
                                        <p:attrNameLst>
                                          <p:attrName>style.visibility</p:attrName>
                                        </p:attrNameLst>
                                      </p:cBhvr>
                                      <p:to>
                                        <p:strVal val="visible"/>
                                      </p:to>
                                    </p:set>
                                    <p:animEffect transition="in" filter="fade">
                                      <p:cBhvr>
                                        <p:cTn id="27" dur="500"/>
                                        <p:tgtEl>
                                          <p:spTgt spid="25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6">
                                            <p:txEl>
                                              <p:pRg st="4" end="4"/>
                                            </p:txEl>
                                          </p:spTgt>
                                        </p:tgtEl>
                                        <p:attrNameLst>
                                          <p:attrName>style.visibility</p:attrName>
                                        </p:attrNameLst>
                                      </p:cBhvr>
                                      <p:to>
                                        <p:strVal val="visible"/>
                                      </p:to>
                                    </p:set>
                                    <p:animEffect transition="in" filter="fade">
                                      <p:cBhvr>
                                        <p:cTn id="32" dur="500"/>
                                        <p:tgtEl>
                                          <p:spTgt spid="25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6">
                                            <p:txEl>
                                              <p:pRg st="5" end="5"/>
                                            </p:txEl>
                                          </p:spTgt>
                                        </p:tgtEl>
                                        <p:attrNameLst>
                                          <p:attrName>style.visibility</p:attrName>
                                        </p:attrNameLst>
                                      </p:cBhvr>
                                      <p:to>
                                        <p:strVal val="visible"/>
                                      </p:to>
                                    </p:set>
                                    <p:animEffect transition="in" filter="fade">
                                      <p:cBhvr>
                                        <p:cTn id="37" dur="500"/>
                                        <p:tgtEl>
                                          <p:spTgt spid="25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6">
                                            <p:txEl>
                                              <p:pRg st="6" end="6"/>
                                            </p:txEl>
                                          </p:spTgt>
                                        </p:tgtEl>
                                        <p:attrNameLst>
                                          <p:attrName>style.visibility</p:attrName>
                                        </p:attrNameLst>
                                      </p:cBhvr>
                                      <p:to>
                                        <p:strVal val="visible"/>
                                      </p:to>
                                    </p:set>
                                    <p:animEffect transition="in" filter="fade">
                                      <p:cBhvr>
                                        <p:cTn id="42" dur="500"/>
                                        <p:tgtEl>
                                          <p:spTgt spid="25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0"/>
          <p:cNvSpPr txBox="1">
            <a:spLocks noGrp="1"/>
          </p:cNvSpPr>
          <p:nvPr>
            <p:ph type="title"/>
          </p:nvPr>
        </p:nvSpPr>
        <p:spPr>
          <a:xfrm>
            <a:off x="330775" y="142861"/>
            <a:ext cx="8001000" cy="461700"/>
          </a:xfrm>
          <a:prstGeom prst="rect">
            <a:avLst/>
          </a:prstGeom>
          <a:noFill/>
          <a:ln>
            <a:noFill/>
          </a:ln>
        </p:spPr>
        <p:txBody>
          <a:bodyPr spcFirstLastPara="1" wrap="square" lIns="68575" tIns="0" rIns="68575" bIns="0" anchor="b" anchorCtr="0">
            <a:spAutoFit/>
          </a:bodyPr>
          <a:lstStyle/>
          <a:p>
            <a:pPr marL="0" lvl="0" indent="0" algn="l" rtl="0">
              <a:lnSpc>
                <a:spcPct val="100000"/>
              </a:lnSpc>
              <a:spcBef>
                <a:spcPts val="0"/>
              </a:spcBef>
              <a:spcAft>
                <a:spcPts val="0"/>
              </a:spcAft>
              <a:buClr>
                <a:schemeClr val="accent1"/>
              </a:buClr>
              <a:buSzPts val="3000"/>
              <a:buFont typeface="Quattrocento Sans"/>
              <a:buNone/>
            </a:pPr>
            <a:r>
              <a:rPr lang="en"/>
              <a:t>HIGH LEVEL ARCHITECTURE</a:t>
            </a:r>
            <a:endParaRPr/>
          </a:p>
        </p:txBody>
      </p:sp>
      <p:pic>
        <p:nvPicPr>
          <p:cNvPr id="262" name="Google Shape;262;p30"/>
          <p:cNvPicPr preferRelativeResize="0"/>
          <p:nvPr/>
        </p:nvPicPr>
        <p:blipFill>
          <a:blip r:embed="rId3">
            <a:alphaModFix/>
          </a:blip>
          <a:stretch>
            <a:fillRect/>
          </a:stretch>
        </p:blipFill>
        <p:spPr>
          <a:xfrm>
            <a:off x="1286550" y="707400"/>
            <a:ext cx="6376476" cy="390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1"/>
          <p:cNvSpPr txBox="1">
            <a:spLocks noGrp="1"/>
          </p:cNvSpPr>
          <p:nvPr>
            <p:ph type="title"/>
          </p:nvPr>
        </p:nvSpPr>
        <p:spPr>
          <a:xfrm>
            <a:off x="144700" y="154261"/>
            <a:ext cx="8001000" cy="461700"/>
          </a:xfrm>
          <a:prstGeom prst="rect">
            <a:avLst/>
          </a:prstGeom>
          <a:noFill/>
          <a:ln>
            <a:noFill/>
          </a:ln>
        </p:spPr>
        <p:txBody>
          <a:bodyPr spcFirstLastPara="1" wrap="square" lIns="68575" tIns="0" rIns="68575" bIns="0" anchor="b" anchorCtr="0">
            <a:spAutoFit/>
          </a:bodyPr>
          <a:lstStyle/>
          <a:p>
            <a:pPr marL="0" lvl="0" indent="0" algn="l" rtl="0">
              <a:lnSpc>
                <a:spcPct val="100000"/>
              </a:lnSpc>
              <a:spcBef>
                <a:spcPts val="0"/>
              </a:spcBef>
              <a:spcAft>
                <a:spcPts val="0"/>
              </a:spcAft>
              <a:buClr>
                <a:srgbClr val="007788"/>
              </a:buClr>
              <a:buSzPts val="3000"/>
              <a:buFont typeface="Quattrocento Sans"/>
              <a:buNone/>
            </a:pPr>
            <a:r>
              <a:rPr lang="en">
                <a:solidFill>
                  <a:srgbClr val="007788"/>
                </a:solidFill>
              </a:rPr>
              <a:t>LITERATURE SURVEY:</a:t>
            </a:r>
            <a:endParaRPr/>
          </a:p>
        </p:txBody>
      </p:sp>
      <p:sp>
        <p:nvSpPr>
          <p:cNvPr id="268" name="Google Shape;268;p31"/>
          <p:cNvSpPr txBox="1">
            <a:spLocks noGrp="1"/>
          </p:cNvSpPr>
          <p:nvPr>
            <p:ph type="body" idx="1"/>
          </p:nvPr>
        </p:nvSpPr>
        <p:spPr>
          <a:xfrm>
            <a:off x="56199" y="1023684"/>
            <a:ext cx="8754300" cy="3603900"/>
          </a:xfrm>
          <a:prstGeom prst="rect">
            <a:avLst/>
          </a:prstGeom>
          <a:noFill/>
          <a:ln>
            <a:noFill/>
          </a:ln>
        </p:spPr>
        <p:txBody>
          <a:bodyPr spcFirstLastPara="1" wrap="square" lIns="68575" tIns="0" rIns="68575" bIns="0" anchor="t" anchorCtr="0">
            <a:noAutofit/>
          </a:bodyPr>
          <a:lstStyle/>
          <a:p>
            <a:pPr marL="0" lvl="0" indent="0" algn="l" rtl="0">
              <a:lnSpc>
                <a:spcPct val="90000"/>
              </a:lnSpc>
              <a:spcBef>
                <a:spcPts val="0"/>
              </a:spcBef>
              <a:spcAft>
                <a:spcPts val="0"/>
              </a:spcAft>
              <a:buClr>
                <a:schemeClr val="dk2"/>
              </a:buClr>
              <a:buSzPts val="1400"/>
              <a:buFont typeface="Arial"/>
              <a:buNone/>
            </a:pPr>
            <a:endParaRPr/>
          </a:p>
        </p:txBody>
      </p:sp>
      <p:graphicFrame>
        <p:nvGraphicFramePr>
          <p:cNvPr id="269" name="Google Shape;269;p31"/>
          <p:cNvGraphicFramePr/>
          <p:nvPr/>
        </p:nvGraphicFramePr>
        <p:xfrm>
          <a:off x="56198" y="546271"/>
          <a:ext cx="9089250" cy="4302025"/>
        </p:xfrm>
        <a:graphic>
          <a:graphicData uri="http://schemas.openxmlformats.org/drawingml/2006/table">
            <a:tbl>
              <a:tblPr firstRow="1" bandRow="1">
                <a:noFill/>
                <a:tableStyleId>{0B4A0AF3-D426-455D-AD00-D26909C99122}</a:tableStyleId>
              </a:tblPr>
              <a:tblGrid>
                <a:gridCol w="1817850">
                  <a:extLst>
                    <a:ext uri="{9D8B030D-6E8A-4147-A177-3AD203B41FA5}">
                      <a16:colId xmlns:a16="http://schemas.microsoft.com/office/drawing/2014/main" val="20000"/>
                    </a:ext>
                  </a:extLst>
                </a:gridCol>
                <a:gridCol w="1817850">
                  <a:extLst>
                    <a:ext uri="{9D8B030D-6E8A-4147-A177-3AD203B41FA5}">
                      <a16:colId xmlns:a16="http://schemas.microsoft.com/office/drawing/2014/main" val="20001"/>
                    </a:ext>
                  </a:extLst>
                </a:gridCol>
                <a:gridCol w="1817850">
                  <a:extLst>
                    <a:ext uri="{9D8B030D-6E8A-4147-A177-3AD203B41FA5}">
                      <a16:colId xmlns:a16="http://schemas.microsoft.com/office/drawing/2014/main" val="20002"/>
                    </a:ext>
                  </a:extLst>
                </a:gridCol>
                <a:gridCol w="1817850">
                  <a:extLst>
                    <a:ext uri="{9D8B030D-6E8A-4147-A177-3AD203B41FA5}">
                      <a16:colId xmlns:a16="http://schemas.microsoft.com/office/drawing/2014/main" val="20003"/>
                    </a:ext>
                  </a:extLst>
                </a:gridCol>
                <a:gridCol w="1817850">
                  <a:extLst>
                    <a:ext uri="{9D8B030D-6E8A-4147-A177-3AD203B41FA5}">
                      <a16:colId xmlns:a16="http://schemas.microsoft.com/office/drawing/2014/main" val="20004"/>
                    </a:ext>
                  </a:extLst>
                </a:gridCol>
              </a:tblGrid>
              <a:tr h="502475">
                <a:tc>
                  <a:txBody>
                    <a:bodyPr/>
                    <a:lstStyle/>
                    <a:p>
                      <a:pPr marL="0" marR="0" lvl="0" indent="0" algn="l" rtl="0">
                        <a:spcBef>
                          <a:spcPts val="0"/>
                        </a:spcBef>
                        <a:spcAft>
                          <a:spcPts val="0"/>
                        </a:spcAft>
                        <a:buNone/>
                      </a:pPr>
                      <a:r>
                        <a:rPr lang="en" sz="1400" u="none" strike="noStrike" cap="none"/>
                        <a:t>Title of the paper</a:t>
                      </a:r>
                      <a:endParaRPr sz="1400"/>
                    </a:p>
                  </a:txBody>
                  <a:tcPr marL="68600" marR="68600" marT="34300" marB="34300"/>
                </a:tc>
                <a:tc>
                  <a:txBody>
                    <a:bodyPr/>
                    <a:lstStyle/>
                    <a:p>
                      <a:pPr marL="0" marR="0" lvl="0" indent="0" algn="l" rtl="0">
                        <a:spcBef>
                          <a:spcPts val="0"/>
                        </a:spcBef>
                        <a:spcAft>
                          <a:spcPts val="0"/>
                        </a:spcAft>
                        <a:buNone/>
                      </a:pPr>
                      <a:r>
                        <a:rPr lang="en" sz="1400"/>
                        <a:t>Year of Publication</a:t>
                      </a:r>
                      <a:endParaRPr sz="1400"/>
                    </a:p>
                  </a:txBody>
                  <a:tcPr marL="68600" marR="68600" marT="34300" marB="34300"/>
                </a:tc>
                <a:tc>
                  <a:txBody>
                    <a:bodyPr/>
                    <a:lstStyle/>
                    <a:p>
                      <a:pPr marL="0" marR="0" lvl="0" indent="0" algn="l" rtl="0">
                        <a:spcBef>
                          <a:spcPts val="0"/>
                        </a:spcBef>
                        <a:spcAft>
                          <a:spcPts val="0"/>
                        </a:spcAft>
                        <a:buNone/>
                      </a:pPr>
                      <a:r>
                        <a:rPr lang="en" sz="1400"/>
                        <a:t>Journal/Conference Name</a:t>
                      </a:r>
                      <a:endParaRPr sz="1400"/>
                    </a:p>
                  </a:txBody>
                  <a:tcPr marL="68600" marR="68600" marT="34300" marB="34300"/>
                </a:tc>
                <a:tc>
                  <a:txBody>
                    <a:bodyPr/>
                    <a:lstStyle/>
                    <a:p>
                      <a:pPr marL="0" marR="0" lvl="0" indent="0" algn="l" rtl="0">
                        <a:spcBef>
                          <a:spcPts val="0"/>
                        </a:spcBef>
                        <a:spcAft>
                          <a:spcPts val="0"/>
                        </a:spcAft>
                        <a:buNone/>
                      </a:pPr>
                      <a:r>
                        <a:rPr lang="en" sz="1400"/>
                        <a:t>Advantages</a:t>
                      </a:r>
                      <a:endParaRPr sz="1400"/>
                    </a:p>
                  </a:txBody>
                  <a:tcPr marL="68600" marR="68600" marT="34300" marB="34300"/>
                </a:tc>
                <a:tc>
                  <a:txBody>
                    <a:bodyPr/>
                    <a:lstStyle/>
                    <a:p>
                      <a:pPr marL="0" marR="0" lvl="0" indent="0" algn="l" rtl="0">
                        <a:spcBef>
                          <a:spcPts val="0"/>
                        </a:spcBef>
                        <a:spcAft>
                          <a:spcPts val="0"/>
                        </a:spcAft>
                        <a:buNone/>
                      </a:pPr>
                      <a:r>
                        <a:rPr lang="en" sz="1400"/>
                        <a:t>Limitations</a:t>
                      </a:r>
                      <a:endParaRPr sz="1400"/>
                    </a:p>
                  </a:txBody>
                  <a:tcPr marL="68600" marR="68600" marT="34300" marB="34300">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071550">
                <a:tc>
                  <a:txBody>
                    <a:bodyPr/>
                    <a:lstStyle/>
                    <a:p>
                      <a:pPr marL="0" marR="0" lvl="0" indent="0" algn="l" rtl="0">
                        <a:spcBef>
                          <a:spcPts val="0"/>
                        </a:spcBef>
                        <a:spcAft>
                          <a:spcPts val="0"/>
                        </a:spcAft>
                        <a:buNone/>
                      </a:pPr>
                      <a:r>
                        <a:rPr lang="en" sz="1200"/>
                        <a:t>Customer Churn Prediction In</a:t>
                      </a:r>
                      <a:endParaRPr sz="1200"/>
                    </a:p>
                    <a:p>
                      <a:pPr marL="0" marR="0" lvl="0" indent="0" algn="l" rtl="0">
                        <a:spcBef>
                          <a:spcPts val="0"/>
                        </a:spcBef>
                        <a:spcAft>
                          <a:spcPts val="0"/>
                        </a:spcAft>
                        <a:buNone/>
                      </a:pPr>
                      <a:r>
                        <a:rPr lang="en" sz="1200"/>
                        <a:t>Telecommunication Industry Using Random </a:t>
                      </a:r>
                      <a:endParaRPr sz="1200"/>
                    </a:p>
                    <a:p>
                      <a:pPr marL="0" marR="0" lvl="0" indent="0" algn="l" rtl="0">
                        <a:spcBef>
                          <a:spcPts val="0"/>
                        </a:spcBef>
                        <a:spcAft>
                          <a:spcPts val="0"/>
                        </a:spcAft>
                        <a:buNone/>
                      </a:pPr>
                      <a:r>
                        <a:rPr lang="en" sz="1200"/>
                        <a:t>Forest Classifier</a:t>
                      </a:r>
                      <a:endParaRPr sz="1200"/>
                    </a:p>
                  </a:txBody>
                  <a:tcPr marL="68600" marR="68600" marT="34300" marB="34300"/>
                </a:tc>
                <a:tc>
                  <a:txBody>
                    <a:bodyPr/>
                    <a:lstStyle/>
                    <a:p>
                      <a:pPr marL="0" marR="0" lvl="0" indent="0" algn="l" rtl="0">
                        <a:spcBef>
                          <a:spcPts val="0"/>
                        </a:spcBef>
                        <a:spcAft>
                          <a:spcPts val="0"/>
                        </a:spcAft>
                        <a:buNone/>
                      </a:pPr>
                      <a:r>
                        <a:rPr lang="en" sz="1400"/>
                        <a:t>2020</a:t>
                      </a:r>
                      <a:endParaRPr sz="1400"/>
                    </a:p>
                  </a:txBody>
                  <a:tcPr marL="68600" marR="68600" marT="34300" marB="34300"/>
                </a:tc>
                <a:tc>
                  <a:txBody>
                    <a:bodyPr/>
                    <a:lstStyle/>
                    <a:p>
                      <a:pPr marL="0" marR="0" lvl="0" indent="0" algn="l" rtl="0">
                        <a:spcBef>
                          <a:spcPts val="0"/>
                        </a:spcBef>
                        <a:spcAft>
                          <a:spcPts val="0"/>
                        </a:spcAft>
                        <a:buNone/>
                      </a:pPr>
                      <a:r>
                        <a:rPr lang="en" sz="1400"/>
                        <a:t>IEEE ICSCAN 2020</a:t>
                      </a:r>
                      <a:endParaRPr sz="1400"/>
                    </a:p>
                  </a:txBody>
                  <a:tcPr marL="68600" marR="68600" marT="34300" marB="34300"/>
                </a:tc>
                <a:tc>
                  <a:txBody>
                    <a:bodyPr/>
                    <a:lstStyle/>
                    <a:p>
                      <a:pPr marL="0" marR="0" lvl="0" indent="0" algn="l" rtl="0">
                        <a:spcBef>
                          <a:spcPts val="0"/>
                        </a:spcBef>
                        <a:spcAft>
                          <a:spcPts val="0"/>
                        </a:spcAft>
                        <a:buNone/>
                      </a:pPr>
                      <a:r>
                        <a:rPr lang="en" sz="900"/>
                        <a:t>-</a:t>
                      </a:r>
                      <a:r>
                        <a:rPr lang="en" sz="1000"/>
                        <a:t>Gave insights of importance of Random Forest Classifier.      -compared few algorithms along with Random Forest Classifier and gave accuracy of most efficient algorithm</a:t>
                      </a:r>
                      <a:endParaRPr sz="1000"/>
                    </a:p>
                  </a:txBody>
                  <a:tcPr marL="68600" marR="68600" marT="34300" marB="34300">
                    <a:lnR w="12700" cap="flat" cmpd="sng">
                      <a:solidFill>
                        <a:schemeClr val="dk1"/>
                      </a:solidFill>
                      <a:prstDash val="solid"/>
                      <a:round/>
                      <a:headEnd type="none" w="sm" len="sm"/>
                      <a:tailEnd type="none" w="sm" len="sm"/>
                    </a:lnR>
                  </a:tcPr>
                </a:tc>
                <a:tc>
                  <a:txBody>
                    <a:bodyPr/>
                    <a:lstStyle/>
                    <a:p>
                      <a:pPr marL="0" marR="0" lvl="1" indent="0" algn="l" rtl="0">
                        <a:spcBef>
                          <a:spcPts val="0"/>
                        </a:spcBef>
                        <a:spcAft>
                          <a:spcPts val="0"/>
                        </a:spcAft>
                        <a:buNone/>
                      </a:pPr>
                      <a:r>
                        <a:rPr lang="en" sz="1000"/>
                        <a:t>This algorithm is substantially slower than other classification algorithms because it uses multiple decision trees to make predictions</a:t>
                      </a:r>
                      <a:endParaRPr sz="1000"/>
                    </a:p>
                  </a:txBody>
                  <a:tcPr marL="68600" marR="68600" marT="34300" marB="343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AD5EF"/>
                    </a:solidFill>
                  </a:tcPr>
                </a:tc>
                <a:extLst>
                  <a:ext uri="{0D108BD9-81ED-4DB2-BD59-A6C34878D82A}">
                    <a16:rowId xmlns:a16="http://schemas.microsoft.com/office/drawing/2014/main" val="10001"/>
                  </a:ext>
                </a:extLst>
              </a:tr>
              <a:tr h="754850">
                <a:tc>
                  <a:txBody>
                    <a:bodyPr/>
                    <a:lstStyle/>
                    <a:p>
                      <a:pPr marL="0" marR="0" lvl="0" indent="0" algn="l" rtl="0">
                        <a:spcBef>
                          <a:spcPts val="0"/>
                        </a:spcBef>
                        <a:spcAft>
                          <a:spcPts val="0"/>
                        </a:spcAft>
                        <a:buNone/>
                      </a:pPr>
                      <a:r>
                        <a:rPr lang="en" sz="1200">
                          <a:latin typeface="Quattrocento Sans"/>
                          <a:ea typeface="Quattrocento Sans"/>
                          <a:cs typeface="Quattrocento Sans"/>
                          <a:sym typeface="Quattrocento Sans"/>
                        </a:rPr>
                        <a:t>Customer Churn Analysis and Prediction in Banking Industry using Machine Learning </a:t>
                      </a:r>
                      <a:endParaRPr sz="1200" b="0" i="0" u="none" strike="noStrike" cap="none">
                        <a:solidFill>
                          <a:schemeClr val="dk1"/>
                        </a:solidFill>
                        <a:latin typeface="Quattrocento Sans"/>
                        <a:ea typeface="Quattrocento Sans"/>
                        <a:cs typeface="Quattrocento Sans"/>
                        <a:sym typeface="Quattrocento Sans"/>
                      </a:endParaRPr>
                    </a:p>
                  </a:txBody>
                  <a:tcPr marL="68600" marR="68600" marT="34300" marB="34300"/>
                </a:tc>
                <a:tc>
                  <a:txBody>
                    <a:bodyPr/>
                    <a:lstStyle/>
                    <a:p>
                      <a:pPr marL="0" marR="0" lvl="0" indent="0" algn="l" rtl="0">
                        <a:spcBef>
                          <a:spcPts val="0"/>
                        </a:spcBef>
                        <a:spcAft>
                          <a:spcPts val="0"/>
                        </a:spcAft>
                        <a:buNone/>
                      </a:pPr>
                      <a:r>
                        <a:rPr lang="en"/>
                        <a:t>2020</a:t>
                      </a:r>
                      <a:endParaRPr sz="1400"/>
                    </a:p>
                  </a:txBody>
                  <a:tcPr marL="68600" marR="68600" marT="34300" marB="34300"/>
                </a:tc>
                <a:tc>
                  <a:txBody>
                    <a:bodyPr/>
                    <a:lstStyle/>
                    <a:p>
                      <a:pPr marL="0" marR="0" lvl="0" indent="0" algn="l" rtl="0">
                        <a:spcBef>
                          <a:spcPts val="0"/>
                        </a:spcBef>
                        <a:spcAft>
                          <a:spcPts val="0"/>
                        </a:spcAft>
                        <a:buNone/>
                      </a:pPr>
                      <a:r>
                        <a:rPr lang="en" sz="1200"/>
                        <a:t>2020 6th international conference on parallel,distributed,and grid computing</a:t>
                      </a:r>
                      <a:endParaRPr sz="1200"/>
                    </a:p>
                  </a:txBody>
                  <a:tcPr marL="68600" marR="68600" marT="34300" marB="34300"/>
                </a:tc>
                <a:tc>
                  <a:txBody>
                    <a:bodyPr/>
                    <a:lstStyle/>
                    <a:p>
                      <a:pPr marL="0" marR="0" lvl="0" indent="0" algn="l" rtl="0">
                        <a:spcBef>
                          <a:spcPts val="0"/>
                        </a:spcBef>
                        <a:spcAft>
                          <a:spcPts val="0"/>
                        </a:spcAft>
                        <a:buNone/>
                      </a:pPr>
                      <a:r>
                        <a:rPr lang="en" sz="800"/>
                        <a:t>-</a:t>
                      </a:r>
                      <a:r>
                        <a:rPr lang="en" sz="1000"/>
                        <a:t> Explained various types of algorithms like KNN,RF,DT.</a:t>
                      </a:r>
                      <a:br>
                        <a:rPr lang="en" sz="1000"/>
                      </a:br>
                      <a:r>
                        <a:rPr lang="en" sz="1000"/>
                        <a:t>- Explained about precision, recall and resulting tables has results consisting of recall,precision and accuracy  </a:t>
                      </a:r>
                      <a:endParaRPr sz="1000"/>
                    </a:p>
                  </a:txBody>
                  <a:tcPr marL="68600" marR="68600" marT="34300" marB="34300"/>
                </a:tc>
                <a:tc>
                  <a:txBody>
                    <a:bodyPr/>
                    <a:lstStyle/>
                    <a:p>
                      <a:pPr marL="0" marR="0" lvl="0" indent="0" algn="l" rtl="0">
                        <a:spcBef>
                          <a:spcPts val="0"/>
                        </a:spcBef>
                        <a:spcAft>
                          <a:spcPts val="0"/>
                        </a:spcAft>
                        <a:buNone/>
                      </a:pPr>
                      <a:r>
                        <a:rPr lang="en" sz="1000"/>
                        <a:t>KNN:Not great for large datasets,since the entire training data is processed for every prediction</a:t>
                      </a:r>
                      <a:endParaRPr sz="1000"/>
                    </a:p>
                  </a:txBody>
                  <a:tcPr marL="68600" marR="68600" marT="34300" marB="34300">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2"/>
                  </a:ext>
                </a:extLst>
              </a:tr>
              <a:tr h="1181550">
                <a:tc>
                  <a:txBody>
                    <a:bodyPr/>
                    <a:lstStyle/>
                    <a:p>
                      <a:pPr marL="0" marR="0" lvl="0" indent="0" algn="l" rtl="0">
                        <a:spcBef>
                          <a:spcPts val="0"/>
                        </a:spcBef>
                        <a:spcAft>
                          <a:spcPts val="0"/>
                        </a:spcAft>
                        <a:buNone/>
                      </a:pPr>
                      <a:r>
                        <a:rPr lang="en" sz="1200"/>
                        <a:t>CUSTOMER CHURN PREDICTION</a:t>
                      </a:r>
                      <a:endParaRPr sz="1200" b="0" i="0"/>
                    </a:p>
                  </a:txBody>
                  <a:tcPr marL="68600" marR="68600" marT="34300" marB="34300"/>
                </a:tc>
                <a:tc>
                  <a:txBody>
                    <a:bodyPr/>
                    <a:lstStyle/>
                    <a:p>
                      <a:pPr marL="0" marR="0" lvl="0" indent="0" algn="l" rtl="0">
                        <a:spcBef>
                          <a:spcPts val="0"/>
                        </a:spcBef>
                        <a:spcAft>
                          <a:spcPts val="0"/>
                        </a:spcAft>
                        <a:buNone/>
                      </a:pPr>
                      <a:r>
                        <a:rPr lang="en"/>
                        <a:t>2021</a:t>
                      </a:r>
                      <a:endParaRPr sz="1400"/>
                    </a:p>
                  </a:txBody>
                  <a:tcPr marL="68600" marR="68600" marT="34300" marB="34300"/>
                </a:tc>
                <a:tc>
                  <a:txBody>
                    <a:bodyPr/>
                    <a:lstStyle/>
                    <a:p>
                      <a:pPr marL="0" marR="0" lvl="0" indent="0" algn="l" rtl="0">
                        <a:spcBef>
                          <a:spcPts val="0"/>
                        </a:spcBef>
                        <a:spcAft>
                          <a:spcPts val="0"/>
                        </a:spcAft>
                        <a:buNone/>
                      </a:pPr>
                      <a:r>
                        <a:rPr lang="en"/>
                        <a:t>International Advanced Research Journal in Science, Engineering and Technology</a:t>
                      </a:r>
                      <a:endParaRPr sz="1400"/>
                    </a:p>
                  </a:txBody>
                  <a:tcPr marL="68600" marR="68600" marT="34300" marB="34300"/>
                </a:tc>
                <a:tc>
                  <a:txBody>
                    <a:bodyPr/>
                    <a:lstStyle/>
                    <a:p>
                      <a:pPr marL="0" marR="0" lvl="0" indent="0" algn="l" rtl="0">
                        <a:spcBef>
                          <a:spcPts val="0"/>
                        </a:spcBef>
                        <a:spcAft>
                          <a:spcPts val="0"/>
                        </a:spcAft>
                        <a:buNone/>
                      </a:pPr>
                      <a:r>
                        <a:rPr lang="en" sz="1000"/>
                        <a:t>1)unwanted data is removed and only valuable data is kept.</a:t>
                      </a:r>
                      <a:endParaRPr sz="1000"/>
                    </a:p>
                    <a:p>
                      <a:pPr marL="0" marR="0" lvl="0" indent="0" algn="l" rtl="0">
                        <a:spcBef>
                          <a:spcPts val="0"/>
                        </a:spcBef>
                        <a:spcAft>
                          <a:spcPts val="0"/>
                        </a:spcAft>
                        <a:buNone/>
                      </a:pPr>
                      <a:r>
                        <a:rPr lang="en" sz="1000"/>
                        <a:t>2)The dataset used here consists of many features out of which we choose the needed features.</a:t>
                      </a:r>
                      <a:endParaRPr sz="1000"/>
                    </a:p>
                    <a:p>
                      <a:pPr marL="0" marR="0" lvl="0" indent="0" algn="l" rtl="0">
                        <a:spcBef>
                          <a:spcPts val="0"/>
                        </a:spcBef>
                        <a:spcAft>
                          <a:spcPts val="0"/>
                        </a:spcAft>
                        <a:buNone/>
                      </a:pPr>
                      <a:r>
                        <a:rPr lang="en" sz="1000"/>
                        <a:t> 3)reducing the number of irrelevant attributes increases the performance of classification.</a:t>
                      </a:r>
                      <a:endParaRPr sz="1000"/>
                    </a:p>
                  </a:txBody>
                  <a:tcPr marL="68600" marR="68600" marT="34300" marB="34300"/>
                </a:tc>
                <a:tc>
                  <a:txBody>
                    <a:bodyPr/>
                    <a:lstStyle/>
                    <a:p>
                      <a:pPr marL="0" marR="0" lvl="0" indent="0" algn="l" rtl="0">
                        <a:spcBef>
                          <a:spcPts val="0"/>
                        </a:spcBef>
                        <a:spcAft>
                          <a:spcPts val="0"/>
                        </a:spcAft>
                        <a:buNone/>
                      </a:pPr>
                      <a:r>
                        <a:rPr lang="en" sz="1000"/>
                        <a:t>Gives good accuracy only when valuable data is there.</a:t>
                      </a:r>
                      <a:endParaRPr sz="1000"/>
                    </a:p>
                  </a:txBody>
                  <a:tcPr marL="68600" marR="68600" marT="34300" marB="34300"/>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4"/>
        <p:cNvGrpSpPr/>
        <p:nvPr/>
      </p:nvGrpSpPr>
      <p:grpSpPr>
        <a:xfrm>
          <a:off x="0" y="0"/>
          <a:ext cx="0" cy="0"/>
          <a:chOff x="0" y="0"/>
          <a:chExt cx="0" cy="0"/>
        </a:xfrm>
      </p:grpSpPr>
      <p:sp>
        <p:nvSpPr>
          <p:cNvPr id="275" name="Google Shape;275;p32"/>
          <p:cNvSpPr txBox="1">
            <a:spLocks noGrp="1"/>
          </p:cNvSpPr>
          <p:nvPr>
            <p:ph type="body" idx="1"/>
          </p:nvPr>
        </p:nvSpPr>
        <p:spPr>
          <a:xfrm>
            <a:off x="571500" y="1428750"/>
            <a:ext cx="4000500" cy="245745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lt1"/>
              </a:buClr>
              <a:buSzPts val="1500"/>
              <a:buNone/>
            </a:pPr>
            <a:endParaRPr/>
          </a:p>
        </p:txBody>
      </p:sp>
      <p:sp>
        <p:nvSpPr>
          <p:cNvPr id="276" name="Google Shape;276;p32"/>
          <p:cNvSpPr txBox="1">
            <a:spLocks noGrp="1"/>
          </p:cNvSpPr>
          <p:nvPr>
            <p:ph type="title"/>
          </p:nvPr>
        </p:nvSpPr>
        <p:spPr>
          <a:xfrm>
            <a:off x="571500" y="536972"/>
            <a:ext cx="4000500" cy="891779"/>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lt1"/>
              </a:buClr>
              <a:buSzPts val="3000"/>
              <a:buFont typeface="Quattrocento Sans"/>
              <a:buNone/>
            </a:pPr>
            <a:endParaRPr/>
          </a:p>
        </p:txBody>
      </p:sp>
      <p:graphicFrame>
        <p:nvGraphicFramePr>
          <p:cNvPr id="277" name="Google Shape;277;p32"/>
          <p:cNvGraphicFramePr/>
          <p:nvPr/>
        </p:nvGraphicFramePr>
        <p:xfrm>
          <a:off x="1" y="1"/>
          <a:ext cx="3000000" cy="3000000"/>
        </p:xfrm>
        <a:graphic>
          <a:graphicData uri="http://schemas.openxmlformats.org/drawingml/2006/table">
            <a:tbl>
              <a:tblPr firstRow="1" bandRow="1">
                <a:noFill/>
                <a:tableStyleId>{0B4A0AF3-D426-455D-AD00-D26909C99122}</a:tableStyleId>
              </a:tblPr>
              <a:tblGrid>
                <a:gridCol w="1523025">
                  <a:extLst>
                    <a:ext uri="{9D8B030D-6E8A-4147-A177-3AD203B41FA5}">
                      <a16:colId xmlns:a16="http://schemas.microsoft.com/office/drawing/2014/main" val="20000"/>
                    </a:ext>
                  </a:extLst>
                </a:gridCol>
                <a:gridCol w="1108225">
                  <a:extLst>
                    <a:ext uri="{9D8B030D-6E8A-4147-A177-3AD203B41FA5}">
                      <a16:colId xmlns:a16="http://schemas.microsoft.com/office/drawing/2014/main" val="20001"/>
                    </a:ext>
                  </a:extLst>
                </a:gridCol>
                <a:gridCol w="2225025">
                  <a:extLst>
                    <a:ext uri="{9D8B030D-6E8A-4147-A177-3AD203B41FA5}">
                      <a16:colId xmlns:a16="http://schemas.microsoft.com/office/drawing/2014/main" val="20002"/>
                    </a:ext>
                  </a:extLst>
                </a:gridCol>
                <a:gridCol w="2094525">
                  <a:extLst>
                    <a:ext uri="{9D8B030D-6E8A-4147-A177-3AD203B41FA5}">
                      <a16:colId xmlns:a16="http://schemas.microsoft.com/office/drawing/2014/main" val="20003"/>
                    </a:ext>
                  </a:extLst>
                </a:gridCol>
                <a:gridCol w="2058825">
                  <a:extLst>
                    <a:ext uri="{9D8B030D-6E8A-4147-A177-3AD203B41FA5}">
                      <a16:colId xmlns:a16="http://schemas.microsoft.com/office/drawing/2014/main" val="20004"/>
                    </a:ext>
                  </a:extLst>
                </a:gridCol>
              </a:tblGrid>
              <a:tr h="689750">
                <a:tc>
                  <a:txBody>
                    <a:bodyPr/>
                    <a:lstStyle/>
                    <a:p>
                      <a:pPr marL="0" marR="0" lvl="0" indent="0" algn="l" rtl="0">
                        <a:spcBef>
                          <a:spcPts val="0"/>
                        </a:spcBef>
                        <a:spcAft>
                          <a:spcPts val="0"/>
                        </a:spcAft>
                        <a:buNone/>
                      </a:pPr>
                      <a:r>
                        <a:rPr lang="en" sz="1400"/>
                        <a:t>Title of the paper</a:t>
                      </a:r>
                      <a:endParaRPr sz="1400"/>
                    </a:p>
                  </a:txBody>
                  <a:tcPr marL="68600" marR="68600" marT="34300" marB="34300"/>
                </a:tc>
                <a:tc>
                  <a:txBody>
                    <a:bodyPr/>
                    <a:lstStyle/>
                    <a:p>
                      <a:pPr marL="0" marR="0" lvl="0" indent="0" algn="l" rtl="0">
                        <a:spcBef>
                          <a:spcPts val="0"/>
                        </a:spcBef>
                        <a:spcAft>
                          <a:spcPts val="0"/>
                        </a:spcAft>
                        <a:buNone/>
                      </a:pPr>
                      <a:r>
                        <a:rPr lang="en" sz="1400"/>
                        <a:t>Year of Publication</a:t>
                      </a:r>
                      <a:endParaRPr sz="1400"/>
                    </a:p>
                  </a:txBody>
                  <a:tcPr marL="68600" marR="68600" marT="34300" marB="34300"/>
                </a:tc>
                <a:tc>
                  <a:txBody>
                    <a:bodyPr/>
                    <a:lstStyle/>
                    <a:p>
                      <a:pPr marL="0" marR="0" lvl="0" indent="0" algn="l" rtl="0">
                        <a:spcBef>
                          <a:spcPts val="0"/>
                        </a:spcBef>
                        <a:spcAft>
                          <a:spcPts val="0"/>
                        </a:spcAft>
                        <a:buNone/>
                      </a:pPr>
                      <a:r>
                        <a:rPr lang="en" sz="1400"/>
                        <a:t>Journal/</a:t>
                      </a:r>
                      <a:endParaRPr sz="1400"/>
                    </a:p>
                    <a:p>
                      <a:pPr marL="0" marR="0" lvl="0" indent="0" algn="l" rtl="0">
                        <a:spcBef>
                          <a:spcPts val="0"/>
                        </a:spcBef>
                        <a:spcAft>
                          <a:spcPts val="0"/>
                        </a:spcAft>
                        <a:buNone/>
                      </a:pPr>
                      <a:r>
                        <a:rPr lang="en" sz="1400"/>
                        <a:t>Conference Name</a:t>
                      </a:r>
                      <a:endParaRPr sz="1400"/>
                    </a:p>
                  </a:txBody>
                  <a:tcPr marL="68600" marR="68600" marT="34300" marB="34300"/>
                </a:tc>
                <a:tc>
                  <a:txBody>
                    <a:bodyPr/>
                    <a:lstStyle/>
                    <a:p>
                      <a:pPr marL="0" marR="0" lvl="0" indent="0" algn="l" rtl="0">
                        <a:spcBef>
                          <a:spcPts val="0"/>
                        </a:spcBef>
                        <a:spcAft>
                          <a:spcPts val="0"/>
                        </a:spcAft>
                        <a:buNone/>
                      </a:pPr>
                      <a:r>
                        <a:rPr lang="en" sz="1400"/>
                        <a:t>Advantages</a:t>
                      </a:r>
                      <a:endParaRPr sz="1400"/>
                    </a:p>
                  </a:txBody>
                  <a:tcPr marL="68600" marR="68600" marT="34300" marB="34300"/>
                </a:tc>
                <a:tc>
                  <a:txBody>
                    <a:bodyPr/>
                    <a:lstStyle/>
                    <a:p>
                      <a:pPr marL="0" marR="0" lvl="0" indent="0" algn="l" rtl="0">
                        <a:spcBef>
                          <a:spcPts val="0"/>
                        </a:spcBef>
                        <a:spcAft>
                          <a:spcPts val="0"/>
                        </a:spcAft>
                        <a:buNone/>
                      </a:pPr>
                      <a:r>
                        <a:rPr lang="en" sz="1400"/>
                        <a:t>Limitations</a:t>
                      </a:r>
                      <a:endParaRPr sz="1400"/>
                    </a:p>
                  </a:txBody>
                  <a:tcPr marL="68600" marR="68600" marT="34300" marB="34300"/>
                </a:tc>
                <a:extLst>
                  <a:ext uri="{0D108BD9-81ED-4DB2-BD59-A6C34878D82A}">
                    <a16:rowId xmlns:a16="http://schemas.microsoft.com/office/drawing/2014/main" val="10000"/>
                  </a:ext>
                </a:extLst>
              </a:tr>
              <a:tr h="1579725">
                <a:tc>
                  <a:txBody>
                    <a:bodyPr/>
                    <a:lstStyle/>
                    <a:p>
                      <a:pPr marL="0" marR="0" lvl="0" indent="0" algn="l" rtl="0">
                        <a:spcBef>
                          <a:spcPts val="0"/>
                        </a:spcBef>
                        <a:spcAft>
                          <a:spcPts val="0"/>
                        </a:spcAft>
                        <a:buNone/>
                      </a:pPr>
                      <a:r>
                        <a:rPr lang="en" sz="1200"/>
                        <a:t>Research on a Customer Churn Combination Prediction Model Based on Decision </a:t>
                      </a:r>
                      <a:endParaRPr sz="1200"/>
                    </a:p>
                    <a:p>
                      <a:pPr marL="0" marR="0" lvl="0" indent="0" algn="l" rtl="0">
                        <a:spcBef>
                          <a:spcPts val="0"/>
                        </a:spcBef>
                        <a:spcAft>
                          <a:spcPts val="0"/>
                        </a:spcAft>
                        <a:buNone/>
                      </a:pPr>
                      <a:r>
                        <a:rPr lang="en" sz="1200"/>
                        <a:t>Tree </a:t>
                      </a:r>
                      <a:endParaRPr sz="1200"/>
                    </a:p>
                  </a:txBody>
                  <a:tcPr marL="68600" marR="68600" marT="34300" marB="34300"/>
                </a:tc>
                <a:tc>
                  <a:txBody>
                    <a:bodyPr/>
                    <a:lstStyle/>
                    <a:p>
                      <a:pPr marL="0" marR="0" lvl="0" indent="0" algn="l" rtl="0">
                        <a:spcBef>
                          <a:spcPts val="0"/>
                        </a:spcBef>
                        <a:spcAft>
                          <a:spcPts val="0"/>
                        </a:spcAft>
                        <a:buNone/>
                      </a:pPr>
                      <a:r>
                        <a:rPr lang="en" sz="1400"/>
                        <a:t>2020</a:t>
                      </a:r>
                      <a:endParaRPr sz="1400"/>
                    </a:p>
                  </a:txBody>
                  <a:tcPr marL="68600" marR="68600" marT="34300" marB="34300"/>
                </a:tc>
                <a:tc>
                  <a:txBody>
                    <a:bodyPr/>
                    <a:lstStyle/>
                    <a:p>
                      <a:pPr marL="0" marR="0" lvl="0" indent="0" algn="l" rtl="0">
                        <a:spcBef>
                          <a:spcPts val="0"/>
                        </a:spcBef>
                        <a:spcAft>
                          <a:spcPts val="0"/>
                        </a:spcAft>
                        <a:buNone/>
                      </a:pPr>
                      <a:r>
                        <a:rPr lang="en" sz="1400"/>
                        <a:t>Research on a Customer Churn Combination Prediction Model Based on Decision </a:t>
                      </a:r>
                      <a:endParaRPr sz="1400"/>
                    </a:p>
                    <a:p>
                      <a:pPr marL="0" marR="0" lvl="0" indent="0" algn="l" rtl="0">
                        <a:spcBef>
                          <a:spcPts val="0"/>
                        </a:spcBef>
                        <a:spcAft>
                          <a:spcPts val="0"/>
                        </a:spcAft>
                        <a:buNone/>
                      </a:pPr>
                      <a:r>
                        <a:rPr lang="en" sz="1400"/>
                        <a:t>Tree and Neural Network</a:t>
                      </a:r>
                      <a:endParaRPr sz="1400"/>
                    </a:p>
                  </a:txBody>
                  <a:tcPr marL="68600" marR="68600" marT="34300" marB="34300">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 sz="900"/>
                        <a:t>Advantage of the combined customer churn prediction model is that it can integrate the results of the two models to clearly dis</a:t>
                      </a:r>
                      <a:r>
                        <a:rPr lang="en" sz="1000"/>
                        <a:t>tinguish between churn customers and non-c</a:t>
                      </a:r>
                      <a:r>
                        <a:rPr lang="en" sz="900"/>
                        <a:t>hurn customers, and for customers in between, it gives the probability of churn. </a:t>
                      </a:r>
                      <a:endParaRPr sz="900"/>
                    </a:p>
                  </a:txBody>
                  <a:tcPr marL="68600" marR="68600" marT="34300" marB="34300">
                    <a:lnB w="12700" cap="flat" cmpd="sng">
                      <a:solidFill>
                        <a:schemeClr val="lt1"/>
                      </a:solidFill>
                      <a:prstDash val="solid"/>
                      <a:round/>
                      <a:headEnd type="none" w="sm" len="sm"/>
                      <a:tailEnd type="none" w="sm" len="sm"/>
                    </a:lnB>
                  </a:tcPr>
                </a:tc>
                <a:tc>
                  <a:txBody>
                    <a:bodyPr/>
                    <a:lstStyle/>
                    <a:p>
                      <a:pPr marL="0" marR="0" lvl="1" indent="0" algn="l" rtl="0">
                        <a:spcBef>
                          <a:spcPts val="0"/>
                        </a:spcBef>
                        <a:spcAft>
                          <a:spcPts val="0"/>
                        </a:spcAft>
                        <a:buNone/>
                      </a:pPr>
                      <a:r>
                        <a:rPr lang="en" sz="1000"/>
                        <a:t>1)The problem that a single model is difficult to achieve high-precision customer churn prediction.</a:t>
                      </a:r>
                      <a:endParaRPr sz="1000"/>
                    </a:p>
                    <a:p>
                      <a:pPr marL="0" marR="0" lvl="1" indent="0" algn="l" rtl="0">
                        <a:spcBef>
                          <a:spcPts val="0"/>
                        </a:spcBef>
                        <a:spcAft>
                          <a:spcPts val="0"/>
                        </a:spcAft>
                        <a:buNone/>
                      </a:pPr>
                      <a:r>
                        <a:rPr lang="en" sz="1000"/>
                        <a:t>2)Decision tree will overfit if we allow to grow it i.e., each leaf node will represent one data point</a:t>
                      </a:r>
                      <a:endParaRPr sz="1000"/>
                    </a:p>
                    <a:p>
                      <a:pPr marL="0" marR="0" lvl="1" indent="0" algn="l" rtl="0">
                        <a:spcBef>
                          <a:spcPts val="0"/>
                        </a:spcBef>
                        <a:spcAft>
                          <a:spcPts val="0"/>
                        </a:spcAft>
                        <a:buNone/>
                      </a:pPr>
                      <a:r>
                        <a:rPr lang="en" sz="1000"/>
                        <a:t>3)Decision Tree wont  perform for regression</a:t>
                      </a:r>
                      <a:endParaRPr sz="1000"/>
                    </a:p>
                  </a:txBody>
                  <a:tcPr marL="68600" marR="68600" marT="34300" marB="34300"/>
                </a:tc>
                <a:extLst>
                  <a:ext uri="{0D108BD9-81ED-4DB2-BD59-A6C34878D82A}">
                    <a16:rowId xmlns:a16="http://schemas.microsoft.com/office/drawing/2014/main" val="10001"/>
                  </a:ext>
                </a:extLst>
              </a:tr>
              <a:tr h="920100">
                <a:tc>
                  <a:txBody>
                    <a:bodyPr/>
                    <a:lstStyle/>
                    <a:p>
                      <a:pPr marL="0" marR="0" lvl="0" indent="0" algn="l" rtl="0">
                        <a:spcBef>
                          <a:spcPts val="0"/>
                        </a:spcBef>
                        <a:spcAft>
                          <a:spcPts val="0"/>
                        </a:spcAft>
                        <a:buNone/>
                      </a:pPr>
                      <a:r>
                        <a:rPr lang="en" sz="1200">
                          <a:latin typeface="Quattrocento Sans"/>
                          <a:ea typeface="Quattrocento Sans"/>
                          <a:cs typeface="Quattrocento Sans"/>
                          <a:sym typeface="Quattrocento Sans"/>
                        </a:rPr>
                        <a:t>A Comparative Study Using KNN and Decision Trees </a:t>
                      </a:r>
                      <a:endParaRPr sz="1200" b="0" i="0" u="none" strike="noStrike" cap="none">
                        <a:solidFill>
                          <a:schemeClr val="dk1"/>
                        </a:solidFill>
                        <a:latin typeface="Quattrocento Sans"/>
                        <a:ea typeface="Quattrocento Sans"/>
                        <a:cs typeface="Quattrocento Sans"/>
                        <a:sym typeface="Quattrocento Sans"/>
                      </a:endParaRPr>
                    </a:p>
                  </a:txBody>
                  <a:tcPr marL="68600" marR="68600" marT="34300" marB="34300"/>
                </a:tc>
                <a:tc>
                  <a:txBody>
                    <a:bodyPr/>
                    <a:lstStyle/>
                    <a:p>
                      <a:pPr marL="0" marR="0" lvl="0" indent="0" algn="l" rtl="0">
                        <a:spcBef>
                          <a:spcPts val="0"/>
                        </a:spcBef>
                        <a:spcAft>
                          <a:spcPts val="0"/>
                        </a:spcAft>
                        <a:buNone/>
                      </a:pPr>
                      <a:r>
                        <a:rPr lang="en"/>
                        <a:t>2019</a:t>
                      </a:r>
                      <a:endParaRPr sz="1400"/>
                    </a:p>
                  </a:txBody>
                  <a:tcPr marL="68600" marR="68600" marT="34300" marB="34300">
                    <a:lnR w="12700"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Clr>
                          <a:schemeClr val="dk1"/>
                        </a:buClr>
                        <a:buFont typeface="Arial"/>
                        <a:buNone/>
                      </a:pPr>
                      <a:r>
                        <a:rPr lang="en"/>
                        <a:t>Sixth HCT Information Technology Trends (ITT)</a:t>
                      </a:r>
                      <a:endParaRPr sz="1400"/>
                    </a:p>
                  </a:txBody>
                  <a:tcPr marL="68600" marR="6860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Arial"/>
                        <a:buNone/>
                      </a:pPr>
                      <a:r>
                        <a:rPr lang="en" sz="1000"/>
                        <a:t>1)Decision Tree support automatic feature interaction</a:t>
                      </a:r>
                      <a:endParaRPr sz="1000"/>
                    </a:p>
                    <a:p>
                      <a:pPr marL="0" marR="0" lvl="0" indent="0" algn="l" rtl="0">
                        <a:spcBef>
                          <a:spcPts val="0"/>
                        </a:spcBef>
                        <a:spcAft>
                          <a:spcPts val="0"/>
                        </a:spcAft>
                        <a:buClr>
                          <a:schemeClr val="dk1"/>
                        </a:buClr>
                        <a:buSzPts val="1100"/>
                        <a:buFont typeface="Arial"/>
                        <a:buNone/>
                      </a:pPr>
                      <a:r>
                        <a:rPr lang="en" sz="1000"/>
                        <a:t>2)KNN is used for both </a:t>
                      </a:r>
                      <a:endParaRPr sz="1000"/>
                    </a:p>
                    <a:p>
                      <a:pPr marL="0" marR="0" lvl="0" indent="0" algn="l" rtl="0">
                        <a:spcBef>
                          <a:spcPts val="0"/>
                        </a:spcBef>
                        <a:spcAft>
                          <a:spcPts val="0"/>
                        </a:spcAft>
                        <a:buClr>
                          <a:schemeClr val="dk1"/>
                        </a:buClr>
                        <a:buSzPts val="1100"/>
                        <a:buFont typeface="Arial"/>
                        <a:buNone/>
                      </a:pPr>
                      <a:r>
                        <a:rPr lang="en" sz="1000"/>
                        <a:t>Classification and regression</a:t>
                      </a:r>
                      <a:endParaRPr sz="1000"/>
                    </a:p>
                    <a:p>
                      <a:pPr marL="0" marR="0" lvl="0" indent="0" algn="l" rtl="0">
                        <a:spcBef>
                          <a:spcPts val="0"/>
                        </a:spcBef>
                        <a:spcAft>
                          <a:spcPts val="0"/>
                        </a:spcAft>
                        <a:buNone/>
                      </a:pPr>
                      <a:endParaRPr/>
                    </a:p>
                  </a:txBody>
                  <a:tcPr marL="68600" marR="68600" marT="34300" marB="34300">
                    <a:lnL w="12700" cap="flat" cmpd="sng">
                      <a:solidFill>
                        <a:schemeClr val="lt1"/>
                      </a:solidFill>
                      <a:prstDash val="solid"/>
                      <a:round/>
                      <a:headEnd type="none" w="sm" len="sm"/>
                      <a:tailEnd type="none" w="sm" len="sm"/>
                    </a:lnL>
                    <a:lnR w="12700" cap="flat" cmpd="sng">
                      <a:solidFill>
                        <a:schemeClr val="lt1">
                          <a:alpha val="0"/>
                        </a:schemeClr>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 sz="800"/>
                        <a:t> 1)One of the most complicated issues is dealing with incomplete datasets that have missing v</a:t>
                      </a:r>
                      <a:r>
                        <a:rPr lang="en" sz="1000"/>
                        <a:t>alues</a:t>
                      </a:r>
                      <a:endParaRPr sz="1000"/>
                    </a:p>
                    <a:p>
                      <a:pPr marL="0" marR="0" lvl="0" indent="0" algn="l" rtl="0">
                        <a:spcBef>
                          <a:spcPts val="0"/>
                        </a:spcBef>
                        <a:spcAft>
                          <a:spcPts val="0"/>
                        </a:spcAft>
                        <a:buNone/>
                      </a:pPr>
                      <a:r>
                        <a:rPr lang="en" sz="1000"/>
                        <a:t>2)In addition, large datasets can be hard for research</a:t>
                      </a:r>
                      <a:r>
                        <a:rPr lang="en" sz="800"/>
                        <a:t>ers to organize and handle because of the existence of noisy data records</a:t>
                      </a:r>
                      <a:endParaRPr sz="800"/>
                    </a:p>
                  </a:txBody>
                  <a:tcPr marL="68600" marR="68600" marT="34300" marB="34300">
                    <a:lnL w="12700" cap="flat" cmpd="sng">
                      <a:solidFill>
                        <a:schemeClr val="lt1">
                          <a:alpha val="0"/>
                        </a:schemeClr>
                      </a:solidFill>
                      <a:prstDash val="solid"/>
                      <a:round/>
                      <a:headEnd type="none" w="sm" len="sm"/>
                      <a:tailEnd type="none" w="sm" len="sm"/>
                    </a:lnL>
                  </a:tcPr>
                </a:tc>
                <a:extLst>
                  <a:ext uri="{0D108BD9-81ED-4DB2-BD59-A6C34878D82A}">
                    <a16:rowId xmlns:a16="http://schemas.microsoft.com/office/drawing/2014/main" val="10002"/>
                  </a:ext>
                </a:extLst>
              </a:tr>
              <a:tr h="1282050">
                <a:tc>
                  <a:txBody>
                    <a:bodyPr/>
                    <a:lstStyle/>
                    <a:p>
                      <a:pPr marL="0" marR="0" lvl="0" indent="0" algn="l" rtl="0">
                        <a:spcBef>
                          <a:spcPts val="0"/>
                        </a:spcBef>
                        <a:spcAft>
                          <a:spcPts val="0"/>
                        </a:spcAft>
                        <a:buNone/>
                      </a:pPr>
                      <a:r>
                        <a:rPr lang="en" sz="1200"/>
                        <a:t>Machine Learning Based Telecom-Customer Churn Prediction </a:t>
                      </a:r>
                      <a:endParaRPr sz="1200" b="0" i="0"/>
                    </a:p>
                  </a:txBody>
                  <a:tcPr marL="68600" marR="68600" marT="34300" marB="34300"/>
                </a:tc>
                <a:tc>
                  <a:txBody>
                    <a:bodyPr/>
                    <a:lstStyle/>
                    <a:p>
                      <a:pPr marL="0" marR="0" lvl="0" indent="0" algn="l" rtl="0">
                        <a:spcBef>
                          <a:spcPts val="0"/>
                        </a:spcBef>
                        <a:spcAft>
                          <a:spcPts val="0"/>
                        </a:spcAft>
                        <a:buNone/>
                      </a:pPr>
                      <a:r>
                        <a:rPr lang="en"/>
                        <a:t>2020</a:t>
                      </a:r>
                      <a:endParaRPr sz="1400"/>
                    </a:p>
                  </a:txBody>
                  <a:tcPr marL="68600" marR="68600" marT="34300" marB="34300"/>
                </a:tc>
                <a:tc>
                  <a:txBody>
                    <a:bodyPr/>
                    <a:lstStyle/>
                    <a:p>
                      <a:pPr marL="0" marR="0" lvl="0" indent="0" algn="l" rtl="0">
                        <a:spcBef>
                          <a:spcPts val="0"/>
                        </a:spcBef>
                        <a:spcAft>
                          <a:spcPts val="0"/>
                        </a:spcAft>
                        <a:buClr>
                          <a:schemeClr val="dk1"/>
                        </a:buClr>
                        <a:buSzPts val="1100"/>
                        <a:buFont typeface="Arial"/>
                        <a:buNone/>
                      </a:pPr>
                      <a:r>
                        <a:rPr lang="en" sz="1200">
                          <a:latin typeface="Arial"/>
                          <a:ea typeface="Arial"/>
                          <a:cs typeface="Arial"/>
                          <a:sym typeface="Arial"/>
                        </a:rPr>
                        <a:t>International Conference on Intelligent Sustainable Systems</a:t>
                      </a:r>
                      <a:endParaRPr sz="1200">
                        <a:latin typeface="Arial"/>
                        <a:ea typeface="Arial"/>
                        <a:cs typeface="Arial"/>
                        <a:sym typeface="Arial"/>
                      </a:endParaRPr>
                    </a:p>
                    <a:p>
                      <a:pPr marL="0" marR="0" lvl="0" indent="0" algn="l" rtl="0">
                        <a:spcBef>
                          <a:spcPts val="0"/>
                        </a:spcBef>
                        <a:spcAft>
                          <a:spcPts val="0"/>
                        </a:spcAft>
                        <a:buNone/>
                      </a:pPr>
                      <a:r>
                        <a:rPr lang="en" sz="1200"/>
                        <a:t>(ICISS)</a:t>
                      </a:r>
                      <a:endParaRPr sz="1200"/>
                    </a:p>
                  </a:txBody>
                  <a:tcPr marL="68600" marR="68600" marT="34300" marB="34300">
                    <a:lnT w="38100" cap="flat" cmpd="sng">
                      <a:solidFill>
                        <a:schemeClr val="lt1"/>
                      </a:solidFill>
                      <a:prstDash val="solid"/>
                      <a:round/>
                      <a:headEnd type="none" w="sm" len="sm"/>
                      <a:tailEnd type="none" w="sm" len="sm"/>
                    </a:lnT>
                  </a:tcPr>
                </a:tc>
                <a:tc>
                  <a:txBody>
                    <a:bodyPr/>
                    <a:lstStyle/>
                    <a:p>
                      <a:pPr marL="0" marR="0" lvl="0" indent="0" algn="l" rtl="0">
                        <a:spcBef>
                          <a:spcPts val="0"/>
                        </a:spcBef>
                        <a:spcAft>
                          <a:spcPts val="0"/>
                        </a:spcAft>
                        <a:buNone/>
                      </a:pPr>
                      <a:r>
                        <a:rPr lang="en" sz="1000">
                          <a:latin typeface="Arial"/>
                          <a:ea typeface="Arial"/>
                          <a:cs typeface="Arial"/>
                          <a:sym typeface="Arial"/>
                        </a:rPr>
                        <a:t>Random forest performs well on a large dataset and</a:t>
                      </a:r>
                      <a:endParaRPr sz="1000">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 sz="1000">
                          <a:latin typeface="Arial"/>
                          <a:ea typeface="Arial"/>
                          <a:cs typeface="Arial"/>
                          <a:sym typeface="Arial"/>
                        </a:rPr>
                        <a:t>handles missing variables without deletion of variables[</a:t>
                      </a:r>
                      <a:endParaRPr sz="1000">
                        <a:latin typeface="Arial"/>
                        <a:ea typeface="Arial"/>
                        <a:cs typeface="Arial"/>
                        <a:sym typeface="Arial"/>
                      </a:endParaRPr>
                    </a:p>
                    <a:p>
                      <a:pPr marL="0" marR="0" lvl="0" indent="0" algn="l" rtl="0">
                        <a:spcBef>
                          <a:spcPts val="0"/>
                        </a:spcBef>
                        <a:spcAft>
                          <a:spcPts val="0"/>
                        </a:spcAft>
                        <a:buNone/>
                      </a:pPr>
                      <a:endParaRPr sz="1000">
                        <a:solidFill>
                          <a:srgbClr val="FF7B7C"/>
                        </a:solidFill>
                      </a:endParaRPr>
                    </a:p>
                  </a:txBody>
                  <a:tcPr marL="68600" marR="68600" marT="34300" marB="34300">
                    <a:lnT w="38100" cap="flat" cmpd="sng">
                      <a:solidFill>
                        <a:schemeClr val="lt1"/>
                      </a:solidFill>
                      <a:prstDash val="solid"/>
                      <a:round/>
                      <a:headEnd type="none" w="sm" len="sm"/>
                      <a:tailEnd type="none" w="sm" len="sm"/>
                    </a:lnT>
                  </a:tcPr>
                </a:tc>
                <a:tc>
                  <a:txBody>
                    <a:bodyPr/>
                    <a:lstStyle/>
                    <a:p>
                      <a:pPr marL="0" marR="0" lvl="0" indent="0" algn="l" rtl="0">
                        <a:spcBef>
                          <a:spcPts val="0"/>
                        </a:spcBef>
                        <a:spcAft>
                          <a:spcPts val="0"/>
                        </a:spcAft>
                        <a:buClr>
                          <a:schemeClr val="dk1"/>
                        </a:buClr>
                        <a:buSzPts val="1100"/>
                        <a:buFont typeface="Arial"/>
                        <a:buNone/>
                      </a:pPr>
                      <a:r>
                        <a:rPr lang="en" sz="1000">
                          <a:latin typeface="Arial"/>
                          <a:ea typeface="Arial"/>
                          <a:cs typeface="Arial"/>
                          <a:sym typeface="Arial"/>
                        </a:rPr>
                        <a:t>1)Random forest, not only performs well on large datasets</a:t>
                      </a:r>
                      <a:endParaRPr sz="1000">
                        <a:latin typeface="Arial"/>
                        <a:ea typeface="Arial"/>
                        <a:cs typeface="Arial"/>
                        <a:sym typeface="Arial"/>
                      </a:endParaRPr>
                    </a:p>
                    <a:p>
                      <a:pPr marL="0" marR="0" lvl="0" indent="0" algn="l" rtl="0">
                        <a:spcBef>
                          <a:spcPts val="0"/>
                        </a:spcBef>
                        <a:spcAft>
                          <a:spcPts val="0"/>
                        </a:spcAft>
                        <a:buNone/>
                      </a:pPr>
                      <a:r>
                        <a:rPr lang="en" sz="1000"/>
                        <a:t>2) A forest is less interpretable than decision tree.</a:t>
                      </a:r>
                      <a:endParaRPr sz="1000"/>
                    </a:p>
                  </a:txBody>
                  <a:tcPr marL="68600" marR="68600" marT="34300" marB="34300"/>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3"/>
          <p:cNvSpPr txBox="1">
            <a:spLocks noGrp="1"/>
          </p:cNvSpPr>
          <p:nvPr>
            <p:ph type="body" idx="1"/>
          </p:nvPr>
        </p:nvSpPr>
        <p:spPr>
          <a:xfrm>
            <a:off x="571500" y="314801"/>
            <a:ext cx="8001000" cy="4302443"/>
          </a:xfrm>
          <a:prstGeom prst="rect">
            <a:avLst/>
          </a:prstGeom>
          <a:noFill/>
          <a:ln>
            <a:noFill/>
          </a:ln>
        </p:spPr>
        <p:txBody>
          <a:bodyPr spcFirstLastPara="1" wrap="square" lIns="68575" tIns="0" rIns="68575" bIns="0" anchor="t" anchorCtr="0">
            <a:noAutofit/>
          </a:bodyPr>
          <a:lstStyle/>
          <a:p>
            <a:pPr marL="0" lvl="0" indent="0" algn="l" rtl="0">
              <a:lnSpc>
                <a:spcPct val="90000"/>
              </a:lnSpc>
              <a:spcBef>
                <a:spcPts val="0"/>
              </a:spcBef>
              <a:spcAft>
                <a:spcPts val="0"/>
              </a:spcAft>
              <a:buClr>
                <a:schemeClr val="dk2"/>
              </a:buClr>
              <a:buSzPts val="1400"/>
              <a:buFont typeface="Arial"/>
              <a:buNone/>
            </a:pPr>
            <a:endParaRPr/>
          </a:p>
        </p:txBody>
      </p:sp>
      <p:graphicFrame>
        <p:nvGraphicFramePr>
          <p:cNvPr id="283" name="Google Shape;283;p33"/>
          <p:cNvGraphicFramePr/>
          <p:nvPr/>
        </p:nvGraphicFramePr>
        <p:xfrm>
          <a:off x="61913" y="64770"/>
          <a:ext cx="3000000" cy="3000000"/>
        </p:xfrm>
        <a:graphic>
          <a:graphicData uri="http://schemas.openxmlformats.org/drawingml/2006/table">
            <a:tbl>
              <a:tblPr firstRow="1" bandRow="1">
                <a:noFill/>
                <a:tableStyleId>{0B4A0AF3-D426-455D-AD00-D26909C99122}</a:tableStyleId>
              </a:tblPr>
              <a:tblGrid>
                <a:gridCol w="1685325">
                  <a:extLst>
                    <a:ext uri="{9D8B030D-6E8A-4147-A177-3AD203B41FA5}">
                      <a16:colId xmlns:a16="http://schemas.microsoft.com/office/drawing/2014/main" val="20000"/>
                    </a:ext>
                  </a:extLst>
                </a:gridCol>
                <a:gridCol w="1247675">
                  <a:extLst>
                    <a:ext uri="{9D8B030D-6E8A-4147-A177-3AD203B41FA5}">
                      <a16:colId xmlns:a16="http://schemas.microsoft.com/office/drawing/2014/main" val="20001"/>
                    </a:ext>
                  </a:extLst>
                </a:gridCol>
                <a:gridCol w="1923300">
                  <a:extLst>
                    <a:ext uri="{9D8B030D-6E8A-4147-A177-3AD203B41FA5}">
                      <a16:colId xmlns:a16="http://schemas.microsoft.com/office/drawing/2014/main" val="20002"/>
                    </a:ext>
                  </a:extLst>
                </a:gridCol>
                <a:gridCol w="2094525">
                  <a:extLst>
                    <a:ext uri="{9D8B030D-6E8A-4147-A177-3AD203B41FA5}">
                      <a16:colId xmlns:a16="http://schemas.microsoft.com/office/drawing/2014/main" val="20003"/>
                    </a:ext>
                  </a:extLst>
                </a:gridCol>
                <a:gridCol w="2058825">
                  <a:extLst>
                    <a:ext uri="{9D8B030D-6E8A-4147-A177-3AD203B41FA5}">
                      <a16:colId xmlns:a16="http://schemas.microsoft.com/office/drawing/2014/main" val="20004"/>
                    </a:ext>
                  </a:extLst>
                </a:gridCol>
              </a:tblGrid>
              <a:tr h="495325">
                <a:tc>
                  <a:txBody>
                    <a:bodyPr/>
                    <a:lstStyle/>
                    <a:p>
                      <a:pPr marL="0" marR="0" lvl="0" indent="0" algn="l" rtl="0">
                        <a:spcBef>
                          <a:spcPts val="0"/>
                        </a:spcBef>
                        <a:spcAft>
                          <a:spcPts val="0"/>
                        </a:spcAft>
                        <a:buNone/>
                      </a:pPr>
                      <a:r>
                        <a:rPr lang="en" sz="1400"/>
                        <a:t>Title of the paper</a:t>
                      </a:r>
                      <a:endParaRPr sz="1400"/>
                    </a:p>
                  </a:txBody>
                  <a:tcPr marL="68600" marR="68600" marT="34300" marB="34300"/>
                </a:tc>
                <a:tc>
                  <a:txBody>
                    <a:bodyPr/>
                    <a:lstStyle/>
                    <a:p>
                      <a:pPr marL="0" marR="0" lvl="0" indent="0" algn="l" rtl="0">
                        <a:spcBef>
                          <a:spcPts val="0"/>
                        </a:spcBef>
                        <a:spcAft>
                          <a:spcPts val="0"/>
                        </a:spcAft>
                        <a:buNone/>
                      </a:pPr>
                      <a:r>
                        <a:rPr lang="en" sz="1400"/>
                        <a:t>Year of Publication</a:t>
                      </a:r>
                      <a:endParaRPr sz="1400"/>
                    </a:p>
                  </a:txBody>
                  <a:tcPr marL="68600" marR="68600" marT="34300" marB="34300"/>
                </a:tc>
                <a:tc>
                  <a:txBody>
                    <a:bodyPr/>
                    <a:lstStyle/>
                    <a:p>
                      <a:pPr marL="0" marR="0" lvl="0" indent="0" algn="l" rtl="0">
                        <a:spcBef>
                          <a:spcPts val="0"/>
                        </a:spcBef>
                        <a:spcAft>
                          <a:spcPts val="0"/>
                        </a:spcAft>
                        <a:buNone/>
                      </a:pPr>
                      <a:r>
                        <a:rPr lang="en" sz="1400"/>
                        <a:t>Journal/</a:t>
                      </a:r>
                      <a:endParaRPr sz="1400"/>
                    </a:p>
                    <a:p>
                      <a:pPr marL="0" marR="0" lvl="0" indent="0" algn="l" rtl="0">
                        <a:spcBef>
                          <a:spcPts val="0"/>
                        </a:spcBef>
                        <a:spcAft>
                          <a:spcPts val="0"/>
                        </a:spcAft>
                        <a:buNone/>
                      </a:pPr>
                      <a:r>
                        <a:rPr lang="en" sz="1400"/>
                        <a:t>Conference Name</a:t>
                      </a:r>
                      <a:endParaRPr sz="1400"/>
                    </a:p>
                  </a:txBody>
                  <a:tcPr marL="68600" marR="68600" marT="34300" marB="34300"/>
                </a:tc>
                <a:tc>
                  <a:txBody>
                    <a:bodyPr/>
                    <a:lstStyle/>
                    <a:p>
                      <a:pPr marL="0" marR="0" lvl="0" indent="0" algn="l" rtl="0">
                        <a:spcBef>
                          <a:spcPts val="0"/>
                        </a:spcBef>
                        <a:spcAft>
                          <a:spcPts val="0"/>
                        </a:spcAft>
                        <a:buNone/>
                      </a:pPr>
                      <a:r>
                        <a:rPr lang="en" sz="1400"/>
                        <a:t>Advantages</a:t>
                      </a:r>
                      <a:endParaRPr sz="1400"/>
                    </a:p>
                  </a:txBody>
                  <a:tcPr marL="68600" marR="68600" marT="34300" marB="34300"/>
                </a:tc>
                <a:tc>
                  <a:txBody>
                    <a:bodyPr/>
                    <a:lstStyle/>
                    <a:p>
                      <a:pPr marL="0" marR="0" lvl="0" indent="0" algn="l" rtl="0">
                        <a:spcBef>
                          <a:spcPts val="0"/>
                        </a:spcBef>
                        <a:spcAft>
                          <a:spcPts val="0"/>
                        </a:spcAft>
                        <a:buNone/>
                      </a:pPr>
                      <a:r>
                        <a:rPr lang="en" sz="1400"/>
                        <a:t>Limitations</a:t>
                      </a:r>
                      <a:endParaRPr sz="1400"/>
                    </a:p>
                  </a:txBody>
                  <a:tcPr marL="68600" marR="68600" marT="34300" marB="34300"/>
                </a:tc>
                <a:extLst>
                  <a:ext uri="{0D108BD9-81ED-4DB2-BD59-A6C34878D82A}">
                    <a16:rowId xmlns:a16="http://schemas.microsoft.com/office/drawing/2014/main" val="10000"/>
                  </a:ext>
                </a:extLst>
              </a:tr>
              <a:tr h="1278250">
                <a:tc>
                  <a:txBody>
                    <a:bodyPr/>
                    <a:lstStyle/>
                    <a:p>
                      <a:pPr marL="0" marR="0" lvl="0" indent="0" algn="l" rtl="0">
                        <a:spcBef>
                          <a:spcPts val="0"/>
                        </a:spcBef>
                        <a:spcAft>
                          <a:spcPts val="0"/>
                        </a:spcAft>
                        <a:buNone/>
                      </a:pPr>
                      <a:r>
                        <a:rPr lang="en" sz="1200"/>
                        <a:t>Research on Customer Churn Intelligent Prediction Model based on Borderline-SMOTE and Random Forest</a:t>
                      </a:r>
                      <a:endParaRPr sz="1200"/>
                    </a:p>
                  </a:txBody>
                  <a:tcPr marL="68600" marR="68600" marT="34300" marB="34300"/>
                </a:tc>
                <a:tc>
                  <a:txBody>
                    <a:bodyPr/>
                    <a:lstStyle/>
                    <a:p>
                      <a:pPr marL="0" marR="0" lvl="0" indent="0" algn="l" rtl="0">
                        <a:spcBef>
                          <a:spcPts val="0"/>
                        </a:spcBef>
                        <a:spcAft>
                          <a:spcPts val="0"/>
                        </a:spcAft>
                        <a:buNone/>
                      </a:pPr>
                      <a:r>
                        <a:rPr lang="en"/>
                        <a:t>2022</a:t>
                      </a:r>
                      <a:endParaRPr sz="1400"/>
                    </a:p>
                  </a:txBody>
                  <a:tcPr marL="68600" marR="68600" marT="34300" marB="34300"/>
                </a:tc>
                <a:tc>
                  <a:txBody>
                    <a:bodyPr/>
                    <a:lstStyle/>
                    <a:p>
                      <a:pPr marL="0" marR="0" lvl="0" indent="0" algn="l" rtl="0">
                        <a:spcBef>
                          <a:spcPts val="0"/>
                        </a:spcBef>
                        <a:spcAft>
                          <a:spcPts val="0"/>
                        </a:spcAft>
                        <a:buNone/>
                      </a:pPr>
                      <a:r>
                        <a:rPr lang="en" sz="1200"/>
                        <a:t>IEEE 4th International Conference on Power, Intelligent Computing and Systems (ICPICS)</a:t>
                      </a:r>
                      <a:endParaRPr sz="1200"/>
                    </a:p>
                  </a:txBody>
                  <a:tcPr marL="68600" marR="68600" marT="34300" marB="34300"/>
                </a:tc>
                <a:tc>
                  <a:txBody>
                    <a:bodyPr/>
                    <a:lstStyle/>
                    <a:p>
                      <a:pPr marL="0" marR="0" lvl="0" indent="0" algn="l" rtl="0">
                        <a:spcBef>
                          <a:spcPts val="0"/>
                        </a:spcBef>
                        <a:spcAft>
                          <a:spcPts val="0"/>
                        </a:spcAft>
                        <a:buNone/>
                      </a:pPr>
                      <a:r>
                        <a:rPr lang="en" sz="1200"/>
                        <a:t>1)It solves the difficulty of unbalanced data.</a:t>
                      </a:r>
                      <a:endParaRPr sz="1200"/>
                    </a:p>
                    <a:p>
                      <a:pPr marL="0" marR="0" lvl="0" indent="0" algn="l" rtl="0">
                        <a:spcBef>
                          <a:spcPts val="0"/>
                        </a:spcBef>
                        <a:spcAft>
                          <a:spcPts val="0"/>
                        </a:spcAft>
                        <a:buNone/>
                      </a:pPr>
                      <a:r>
                        <a:rPr lang="en" sz="1200"/>
                        <a:t>2)It removes the noise in the data.</a:t>
                      </a:r>
                      <a:endParaRPr sz="1200"/>
                    </a:p>
                    <a:p>
                      <a:pPr marL="0" marR="0" lvl="0" indent="0" algn="l" rtl="0">
                        <a:spcBef>
                          <a:spcPts val="0"/>
                        </a:spcBef>
                        <a:spcAft>
                          <a:spcPts val="0"/>
                        </a:spcAft>
                        <a:buNone/>
                      </a:pPr>
                      <a:r>
                        <a:rPr lang="en" sz="1200"/>
                        <a:t>3)randomness in the data removes overfitting</a:t>
                      </a:r>
                      <a:r>
                        <a:rPr lang="en"/>
                        <a:t>.</a:t>
                      </a:r>
                      <a:endParaRPr/>
                    </a:p>
                  </a:txBody>
                  <a:tcPr marL="68600" marR="68600" marT="34300" marB="34300"/>
                </a:tc>
                <a:tc>
                  <a:txBody>
                    <a:bodyPr/>
                    <a:lstStyle/>
                    <a:p>
                      <a:pPr marL="0" marR="0" lvl="1" indent="0" algn="l" rtl="0">
                        <a:spcBef>
                          <a:spcPts val="0"/>
                        </a:spcBef>
                        <a:spcAft>
                          <a:spcPts val="0"/>
                        </a:spcAft>
                        <a:buNone/>
                      </a:pPr>
                      <a:r>
                        <a:rPr lang="en" sz="1200"/>
                        <a:t>1)Random Forest is actually slow when compared to other model.</a:t>
                      </a:r>
                      <a:endParaRPr sz="1200"/>
                    </a:p>
                    <a:p>
                      <a:pPr marL="0" marR="0" lvl="1" indent="0" algn="l" rtl="0">
                        <a:spcBef>
                          <a:spcPts val="0"/>
                        </a:spcBef>
                        <a:spcAft>
                          <a:spcPts val="0"/>
                        </a:spcAft>
                        <a:buNone/>
                      </a:pPr>
                      <a:r>
                        <a:rPr lang="en" sz="1200"/>
                        <a:t>2)SMOTE oversamples noisy data also that is not required.</a:t>
                      </a:r>
                      <a:endParaRPr sz="1200"/>
                    </a:p>
                    <a:p>
                      <a:pPr marL="0" marR="0" lvl="1" indent="0" algn="l" rtl="0">
                        <a:spcBef>
                          <a:spcPts val="0"/>
                        </a:spcBef>
                        <a:spcAft>
                          <a:spcPts val="0"/>
                        </a:spcAft>
                        <a:buNone/>
                      </a:pPr>
                      <a:r>
                        <a:rPr lang="en" sz="1200"/>
                        <a:t>3)It oversamples the uninformative samples also.</a:t>
                      </a:r>
                      <a:endParaRPr sz="1200"/>
                    </a:p>
                  </a:txBody>
                  <a:tcPr marL="68600" marR="68600" marT="34300" marB="34300"/>
                </a:tc>
                <a:extLst>
                  <a:ext uri="{0D108BD9-81ED-4DB2-BD59-A6C34878D82A}">
                    <a16:rowId xmlns:a16="http://schemas.microsoft.com/office/drawing/2014/main" val="10001"/>
                  </a:ext>
                </a:extLst>
              </a:tr>
              <a:tr h="1804500">
                <a:tc>
                  <a:txBody>
                    <a:bodyPr/>
                    <a:lstStyle/>
                    <a:p>
                      <a:pPr marL="0" marR="0" lvl="0" indent="0" algn="l" rtl="0">
                        <a:spcBef>
                          <a:spcPts val="0"/>
                        </a:spcBef>
                        <a:spcAft>
                          <a:spcPts val="0"/>
                        </a:spcAft>
                        <a:buSzPts val="1100"/>
                        <a:buNone/>
                      </a:pPr>
                      <a:r>
                        <a:rPr lang="en" sz="1200">
                          <a:latin typeface="Verdana"/>
                          <a:ea typeface="Verdana"/>
                          <a:cs typeface="Verdana"/>
                          <a:sym typeface="Verdana"/>
                        </a:rPr>
                        <a:t>Customer Churn Prediction by Classification</a:t>
                      </a:r>
                      <a:endParaRPr sz="1200">
                        <a:latin typeface="Verdana"/>
                        <a:ea typeface="Verdana"/>
                        <a:cs typeface="Verdana"/>
                        <a:sym typeface="Verdana"/>
                      </a:endParaRPr>
                    </a:p>
                    <a:p>
                      <a:pPr marL="0" marR="0" lvl="0" indent="0" algn="l" rtl="0">
                        <a:spcBef>
                          <a:spcPts val="0"/>
                        </a:spcBef>
                        <a:spcAft>
                          <a:spcPts val="0"/>
                        </a:spcAft>
                        <a:buClr>
                          <a:schemeClr val="dk1"/>
                        </a:buClr>
                        <a:buSzPts val="1100"/>
                        <a:buFont typeface="Arial"/>
                        <a:buNone/>
                      </a:pPr>
                      <a:r>
                        <a:rPr lang="en" sz="1200">
                          <a:latin typeface="Verdana"/>
                          <a:ea typeface="Verdana"/>
                          <a:cs typeface="Verdana"/>
                          <a:sym typeface="Verdana"/>
                        </a:rPr>
                        <a:t>Models in Machine Learning</a:t>
                      </a:r>
                      <a:endParaRPr sz="1200">
                        <a:latin typeface="Verdana"/>
                        <a:ea typeface="Verdana"/>
                        <a:cs typeface="Verdana"/>
                        <a:sym typeface="Verdana"/>
                      </a:endParaRPr>
                    </a:p>
                    <a:p>
                      <a:pPr marL="0" marR="0" lvl="0" indent="0" algn="l" rtl="0">
                        <a:spcBef>
                          <a:spcPts val="0"/>
                        </a:spcBef>
                        <a:spcAft>
                          <a:spcPts val="0"/>
                        </a:spcAft>
                        <a:buNone/>
                      </a:pPr>
                      <a:endParaRPr sz="1000">
                        <a:latin typeface="Quattrocento Sans"/>
                        <a:ea typeface="Quattrocento Sans"/>
                        <a:cs typeface="Quattrocento Sans"/>
                        <a:sym typeface="Quattrocento Sans"/>
                      </a:endParaRPr>
                    </a:p>
                  </a:txBody>
                  <a:tcPr marL="68600" marR="68600" marT="34300" marB="34300"/>
                </a:tc>
                <a:tc>
                  <a:txBody>
                    <a:bodyPr/>
                    <a:lstStyle/>
                    <a:p>
                      <a:pPr marL="0" marR="0" lvl="0" indent="0" algn="l" rtl="0">
                        <a:spcBef>
                          <a:spcPts val="0"/>
                        </a:spcBef>
                        <a:spcAft>
                          <a:spcPts val="0"/>
                        </a:spcAft>
                        <a:buNone/>
                      </a:pPr>
                      <a:r>
                        <a:rPr lang="en"/>
                        <a:t>2022</a:t>
                      </a:r>
                      <a:endParaRPr sz="1400"/>
                    </a:p>
                  </a:txBody>
                  <a:tcPr marL="68600" marR="68600" marT="34300" marB="34300"/>
                </a:tc>
                <a:tc>
                  <a:txBody>
                    <a:bodyPr/>
                    <a:lstStyle/>
                    <a:p>
                      <a:pPr marL="0" marR="0" lvl="0" indent="0" algn="l" rtl="0">
                        <a:spcBef>
                          <a:spcPts val="0"/>
                        </a:spcBef>
                        <a:spcAft>
                          <a:spcPts val="0"/>
                        </a:spcAft>
                        <a:buNone/>
                      </a:pPr>
                      <a:r>
                        <a:rPr lang="en" sz="1200"/>
                        <a:t>2022 9th International Conference on Electrical and Electronics Engineering</a:t>
                      </a:r>
                      <a:endParaRPr sz="1200"/>
                    </a:p>
                  </a:txBody>
                  <a:tcPr marL="68600" marR="68600" marT="34300" marB="34300"/>
                </a:tc>
                <a:tc>
                  <a:txBody>
                    <a:bodyPr/>
                    <a:lstStyle/>
                    <a:p>
                      <a:pPr marL="0" marR="0" lvl="0" indent="0" algn="l" rtl="0">
                        <a:spcBef>
                          <a:spcPts val="0"/>
                        </a:spcBef>
                        <a:spcAft>
                          <a:spcPts val="0"/>
                        </a:spcAft>
                        <a:buNone/>
                      </a:pPr>
                      <a:r>
                        <a:rPr lang="en" sz="1200"/>
                        <a:t>1)Gini is used to classify sample that contains one category</a:t>
                      </a:r>
                      <a:endParaRPr sz="1200"/>
                    </a:p>
                    <a:p>
                      <a:pPr marL="0" marR="0" lvl="0" indent="0" algn="l" rtl="0">
                        <a:spcBef>
                          <a:spcPts val="0"/>
                        </a:spcBef>
                        <a:spcAft>
                          <a:spcPts val="0"/>
                        </a:spcAft>
                        <a:buNone/>
                      </a:pPr>
                      <a:r>
                        <a:rPr lang="en" sz="1200"/>
                        <a:t>2)Overall, the random forest model was</a:t>
                      </a:r>
                      <a:endParaRPr sz="1200"/>
                    </a:p>
                    <a:p>
                      <a:pPr marL="0" marR="0" lvl="0" indent="0" algn="l" rtl="0">
                        <a:spcBef>
                          <a:spcPts val="0"/>
                        </a:spcBef>
                        <a:spcAft>
                          <a:spcPts val="0"/>
                        </a:spcAft>
                        <a:buClr>
                          <a:schemeClr val="dk1"/>
                        </a:buClr>
                        <a:buSzPts val="1100"/>
                        <a:buFont typeface="Arial"/>
                        <a:buNone/>
                      </a:pPr>
                      <a:r>
                        <a:rPr lang="en" sz="1200"/>
                        <a:t>superior to the decision tree model in predicting the unknown</a:t>
                      </a:r>
                      <a:endParaRPr sz="1200"/>
                    </a:p>
                    <a:p>
                      <a:pPr marL="0" marR="0" lvl="0" indent="0" algn="l" rtl="0">
                        <a:spcBef>
                          <a:spcPts val="0"/>
                        </a:spcBef>
                        <a:spcAft>
                          <a:spcPts val="0"/>
                        </a:spcAft>
                        <a:buClr>
                          <a:schemeClr val="dk1"/>
                        </a:buClr>
                        <a:buSzPts val="1100"/>
                        <a:buFont typeface="Arial"/>
                        <a:buNone/>
                      </a:pPr>
                      <a:r>
                        <a:rPr lang="en" sz="1200"/>
                        <a:t>instances in the testing set.</a:t>
                      </a:r>
                      <a:endParaRPr sz="1200"/>
                    </a:p>
                    <a:p>
                      <a:pPr marL="0" marR="0" lvl="0" indent="0" algn="l" rtl="0">
                        <a:spcBef>
                          <a:spcPts val="0"/>
                        </a:spcBef>
                        <a:spcAft>
                          <a:spcPts val="0"/>
                        </a:spcAft>
                        <a:buNone/>
                      </a:pPr>
                      <a:endParaRPr sz="1200"/>
                    </a:p>
                  </a:txBody>
                  <a:tcPr marL="68600" marR="68600" marT="34300" marB="34300">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 sz="1200"/>
                        <a:t>Gini captures the order of values while ignoring the distance between them.</a:t>
                      </a:r>
                      <a:endParaRPr sz="1200"/>
                    </a:p>
                  </a:txBody>
                  <a:tcPr marL="68600" marR="68600" marT="34300" marB="34300">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1154375">
                <a:tc>
                  <a:txBody>
                    <a:bodyPr/>
                    <a:lstStyle/>
                    <a:p>
                      <a:pPr marL="0" marR="0" lvl="0" indent="0" algn="l" rtl="0">
                        <a:spcBef>
                          <a:spcPts val="0"/>
                        </a:spcBef>
                        <a:spcAft>
                          <a:spcPts val="0"/>
                        </a:spcAft>
                        <a:buNone/>
                      </a:pPr>
                      <a:r>
                        <a:rPr lang="en" sz="1200"/>
                        <a:t>Towards Accurate Predictions of Customer Purchasing Patterns</a:t>
                      </a:r>
                      <a:endParaRPr sz="1200" b="0" i="0"/>
                    </a:p>
                  </a:txBody>
                  <a:tcPr marL="68600" marR="68600" marT="34300" marB="34300"/>
                </a:tc>
                <a:tc>
                  <a:txBody>
                    <a:bodyPr/>
                    <a:lstStyle/>
                    <a:p>
                      <a:pPr marL="0" marR="0" lvl="0" indent="0" algn="l" rtl="0">
                        <a:spcBef>
                          <a:spcPts val="0"/>
                        </a:spcBef>
                        <a:spcAft>
                          <a:spcPts val="0"/>
                        </a:spcAft>
                        <a:buNone/>
                      </a:pPr>
                      <a:r>
                        <a:rPr lang="en"/>
                        <a:t>2017</a:t>
                      </a:r>
                      <a:endParaRPr sz="1400"/>
                    </a:p>
                  </a:txBody>
                  <a:tcPr marL="68600" marR="68600" marT="34300" marB="34300"/>
                </a:tc>
                <a:tc>
                  <a:txBody>
                    <a:bodyPr/>
                    <a:lstStyle/>
                    <a:p>
                      <a:pPr marL="0" marR="0" lvl="0" indent="0" algn="l" rtl="0">
                        <a:spcBef>
                          <a:spcPts val="0"/>
                        </a:spcBef>
                        <a:spcAft>
                          <a:spcPts val="0"/>
                        </a:spcAft>
                        <a:buNone/>
                      </a:pPr>
                      <a:r>
                        <a:rPr lang="en" sz="1200"/>
                        <a:t>International Conference on Computer and Information Technology </a:t>
                      </a:r>
                      <a:endParaRPr sz="1200"/>
                    </a:p>
                    <a:p>
                      <a:pPr marL="0" marR="0" lvl="0" indent="0" algn="l" rtl="0">
                        <a:spcBef>
                          <a:spcPts val="0"/>
                        </a:spcBef>
                        <a:spcAft>
                          <a:spcPts val="0"/>
                        </a:spcAft>
                        <a:buNone/>
                      </a:pPr>
                      <a:r>
                        <a:rPr lang="en" sz="1200"/>
                        <a:t>IEEE(CIT)</a:t>
                      </a:r>
                      <a:endParaRPr sz="1200"/>
                    </a:p>
                  </a:txBody>
                  <a:tcPr marL="68600" marR="68600" marT="34300" marB="34300">
                    <a:lnR w="12700" cap="flat" cmpd="sng">
                      <a:solidFill>
                        <a:schemeClr val="lt1"/>
                      </a:solidFill>
                      <a:prstDash val="solid"/>
                      <a:round/>
                      <a:headEnd type="none" w="sm" len="sm"/>
                      <a:tailEnd type="none" w="sm" len="sm"/>
                    </a:lnR>
                  </a:tcPr>
                </a:tc>
                <a:tc>
                  <a:txBody>
                    <a:bodyPr/>
                    <a:lstStyle/>
                    <a:p>
                      <a:pPr marL="0" marR="0" lvl="0" indent="0" algn="l" rtl="0">
                        <a:spcBef>
                          <a:spcPts val="0"/>
                        </a:spcBef>
                        <a:spcAft>
                          <a:spcPts val="0"/>
                        </a:spcAft>
                        <a:buClr>
                          <a:schemeClr val="dk1"/>
                        </a:buClr>
                        <a:buSzPts val="1100"/>
                        <a:buFont typeface="Arial"/>
                        <a:buNone/>
                      </a:pPr>
                      <a:r>
                        <a:rPr lang="en" sz="1200"/>
                        <a:t>1)The biggest advantage of linear regression models is linearity.</a:t>
                      </a:r>
                      <a:endParaRPr sz="1200"/>
                    </a:p>
                    <a:p>
                      <a:pPr marL="0" marR="0" lvl="0" indent="0" algn="l" rtl="0">
                        <a:spcBef>
                          <a:spcPts val="0"/>
                        </a:spcBef>
                        <a:spcAft>
                          <a:spcPts val="0"/>
                        </a:spcAft>
                        <a:buClr>
                          <a:schemeClr val="dk1"/>
                        </a:buClr>
                        <a:buSzPts val="1100"/>
                        <a:buFont typeface="Arial"/>
                        <a:buNone/>
                      </a:pPr>
                      <a:r>
                        <a:rPr lang="en" sz="1200"/>
                        <a:t>2)Linear regression performs exceptionally well for linearly separable data</a:t>
                      </a:r>
                      <a:endParaRPr sz="1200"/>
                    </a:p>
                    <a:p>
                      <a:pPr marL="0" marR="0" lvl="0" indent="0" algn="l" rtl="0">
                        <a:spcBef>
                          <a:spcPts val="0"/>
                        </a:spcBef>
                        <a:spcAft>
                          <a:spcPts val="0"/>
                        </a:spcAft>
                        <a:buNone/>
                      </a:pPr>
                      <a:endParaRPr/>
                    </a:p>
                  </a:txBody>
                  <a:tcPr marL="68600" marR="6860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100"/>
                        <a:buFont typeface="Arial"/>
                        <a:buNone/>
                      </a:pPr>
                      <a:r>
                        <a:rPr lang="en" sz="1200"/>
                        <a:t>1)The assumption of linearity between dependent and independent variables</a:t>
                      </a:r>
                      <a:endParaRPr sz="1200"/>
                    </a:p>
                    <a:p>
                      <a:pPr marL="0" marR="0" lvl="0" indent="0" algn="l" rtl="0">
                        <a:spcBef>
                          <a:spcPts val="0"/>
                        </a:spcBef>
                        <a:spcAft>
                          <a:spcPts val="0"/>
                        </a:spcAft>
                        <a:buClr>
                          <a:schemeClr val="dk1"/>
                        </a:buClr>
                        <a:buSzPts val="1100"/>
                        <a:buFont typeface="Arial"/>
                        <a:buNone/>
                      </a:pPr>
                      <a:r>
                        <a:rPr lang="en" sz="1200"/>
                        <a:t>2)It is often quite prone to noise and overfitting</a:t>
                      </a:r>
                      <a:endParaRPr sz="1200"/>
                    </a:p>
                    <a:p>
                      <a:pPr marL="0" marR="0" lvl="0" indent="0" algn="l" rtl="0">
                        <a:spcBef>
                          <a:spcPts val="0"/>
                        </a:spcBef>
                        <a:spcAft>
                          <a:spcPts val="0"/>
                        </a:spcAft>
                        <a:buNone/>
                      </a:pPr>
                      <a:endParaRPr sz="1200"/>
                    </a:p>
                  </a:txBody>
                  <a:tcPr marL="68600" marR="6860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4"/>
          <p:cNvSpPr txBox="1">
            <a:spLocks noGrp="1"/>
          </p:cNvSpPr>
          <p:nvPr>
            <p:ph type="title"/>
          </p:nvPr>
        </p:nvSpPr>
        <p:spPr>
          <a:xfrm>
            <a:off x="571500" y="507807"/>
            <a:ext cx="8001000" cy="461700"/>
          </a:xfrm>
          <a:prstGeom prst="rect">
            <a:avLst/>
          </a:prstGeom>
          <a:noFill/>
          <a:ln>
            <a:noFill/>
          </a:ln>
        </p:spPr>
        <p:txBody>
          <a:bodyPr spcFirstLastPara="1" wrap="square" lIns="68575" tIns="0" rIns="68575" bIns="0" anchor="b" anchorCtr="0">
            <a:spAutoFit/>
          </a:bodyPr>
          <a:lstStyle/>
          <a:p>
            <a:pPr marL="0" lvl="0" indent="0" algn="l" rtl="0">
              <a:lnSpc>
                <a:spcPct val="100000"/>
              </a:lnSpc>
              <a:spcBef>
                <a:spcPts val="0"/>
              </a:spcBef>
              <a:spcAft>
                <a:spcPts val="0"/>
              </a:spcAft>
              <a:buClr>
                <a:schemeClr val="accent1"/>
              </a:buClr>
              <a:buSzPts val="3000"/>
              <a:buFont typeface="Quattrocento Sans"/>
              <a:buNone/>
            </a:pPr>
            <a:r>
              <a:rPr lang="en"/>
              <a:t>PROPOSED APPROACH : </a:t>
            </a:r>
            <a:endParaRPr/>
          </a:p>
        </p:txBody>
      </p:sp>
      <p:sp>
        <p:nvSpPr>
          <p:cNvPr id="289" name="Google Shape;289;p34"/>
          <p:cNvSpPr txBox="1">
            <a:spLocks noGrp="1"/>
          </p:cNvSpPr>
          <p:nvPr>
            <p:ph type="body" idx="1"/>
          </p:nvPr>
        </p:nvSpPr>
        <p:spPr>
          <a:xfrm>
            <a:off x="571500" y="1072805"/>
            <a:ext cx="8001000" cy="3660600"/>
          </a:xfrm>
          <a:prstGeom prst="rect">
            <a:avLst/>
          </a:prstGeom>
          <a:noFill/>
          <a:ln>
            <a:noFill/>
          </a:ln>
        </p:spPr>
        <p:txBody>
          <a:bodyPr spcFirstLastPara="1" wrap="square" lIns="68575" tIns="0" rIns="68575" bIns="0" anchor="t" anchorCtr="0">
            <a:noAutofit/>
          </a:bodyPr>
          <a:lstStyle/>
          <a:p>
            <a:pPr marL="457200" lvl="0" indent="-317500" algn="l" rtl="0">
              <a:lnSpc>
                <a:spcPct val="90000"/>
              </a:lnSpc>
              <a:spcBef>
                <a:spcPts val="0"/>
              </a:spcBef>
              <a:spcAft>
                <a:spcPts val="0"/>
              </a:spcAft>
              <a:buSzPts val="1400"/>
              <a:buChar char="❖"/>
            </a:pPr>
            <a:r>
              <a:rPr lang="en"/>
              <a:t>First importing all the required methods </a:t>
            </a:r>
            <a:endParaRPr/>
          </a:p>
          <a:p>
            <a:pPr marL="457200" lvl="0" indent="0" algn="l" rtl="0">
              <a:lnSpc>
                <a:spcPct val="90000"/>
              </a:lnSpc>
              <a:spcBef>
                <a:spcPts val="0"/>
              </a:spcBef>
              <a:spcAft>
                <a:spcPts val="0"/>
              </a:spcAft>
              <a:buNone/>
            </a:pPr>
            <a:endParaRPr/>
          </a:p>
          <a:p>
            <a:pPr marL="457200" lvl="0" indent="-317500" algn="l" rtl="0">
              <a:lnSpc>
                <a:spcPct val="90000"/>
              </a:lnSpc>
              <a:spcBef>
                <a:spcPts val="0"/>
              </a:spcBef>
              <a:spcAft>
                <a:spcPts val="0"/>
              </a:spcAft>
              <a:buSzPts val="1400"/>
              <a:buChar char="❖"/>
            </a:pPr>
            <a:r>
              <a:rPr lang="en"/>
              <a:t>Reading the dataset using the method called pd.read csv method</a:t>
            </a:r>
            <a:endParaRPr/>
          </a:p>
          <a:p>
            <a:pPr marL="0" lvl="0" indent="0" algn="l" rtl="0">
              <a:lnSpc>
                <a:spcPct val="90000"/>
              </a:lnSpc>
              <a:spcBef>
                <a:spcPts val="0"/>
              </a:spcBef>
              <a:spcAft>
                <a:spcPts val="0"/>
              </a:spcAft>
              <a:buNone/>
            </a:pPr>
            <a:endParaRPr/>
          </a:p>
          <a:p>
            <a:pPr marL="457200" lvl="0" indent="-317500" algn="l" rtl="0">
              <a:lnSpc>
                <a:spcPct val="90000"/>
              </a:lnSpc>
              <a:spcBef>
                <a:spcPts val="0"/>
              </a:spcBef>
              <a:spcAft>
                <a:spcPts val="0"/>
              </a:spcAft>
              <a:buSzPts val="1400"/>
              <a:buChar char="❖"/>
            </a:pPr>
            <a:r>
              <a:rPr lang="en"/>
              <a:t>First we have preprocessing methods. In that we took first and last 5 rows of the data to confirm if it’s working correct or not.</a:t>
            </a:r>
            <a:endParaRPr/>
          </a:p>
          <a:p>
            <a:pPr marL="0" lvl="0" indent="0" algn="l" rtl="0">
              <a:lnSpc>
                <a:spcPct val="90000"/>
              </a:lnSpc>
              <a:spcBef>
                <a:spcPts val="0"/>
              </a:spcBef>
              <a:spcAft>
                <a:spcPts val="0"/>
              </a:spcAft>
              <a:buNone/>
            </a:pPr>
            <a:endParaRPr/>
          </a:p>
          <a:p>
            <a:pPr marL="457200" lvl="0" indent="-317500" algn="l" rtl="0">
              <a:lnSpc>
                <a:spcPct val="90000"/>
              </a:lnSpc>
              <a:spcBef>
                <a:spcPts val="0"/>
              </a:spcBef>
              <a:spcAft>
                <a:spcPts val="0"/>
              </a:spcAft>
              <a:buSzPts val="1400"/>
              <a:buChar char="❖"/>
            </a:pPr>
            <a:r>
              <a:rPr lang="en"/>
              <a:t>After this , we took the information of the dataset using the methods called .info() and .describe() , these methods gives what is the datatype of each column, maximum values in every column, min,mean etc..</a:t>
            </a:r>
            <a:endParaRPr/>
          </a:p>
          <a:p>
            <a:pPr marL="0" lvl="0" indent="0" algn="l" rtl="0">
              <a:lnSpc>
                <a:spcPct val="90000"/>
              </a:lnSpc>
              <a:spcBef>
                <a:spcPts val="0"/>
              </a:spcBef>
              <a:spcAft>
                <a:spcPts val="0"/>
              </a:spcAft>
              <a:buNone/>
            </a:pPr>
            <a:endParaRPr/>
          </a:p>
          <a:p>
            <a:pPr marL="457200" lvl="0" indent="-317500" algn="l" rtl="0">
              <a:lnSpc>
                <a:spcPct val="90000"/>
              </a:lnSpc>
              <a:spcBef>
                <a:spcPts val="0"/>
              </a:spcBef>
              <a:spcAft>
                <a:spcPts val="0"/>
              </a:spcAft>
              <a:buSzPts val="1400"/>
              <a:buChar char="❖"/>
            </a:pPr>
            <a:r>
              <a:rPr lang="en"/>
              <a:t>In customer churn prediction project the main aim is on how many customers are churned and how many are not. So for this we can use the matplotlib method for drawing the graph.</a:t>
            </a:r>
            <a:endParaRPr/>
          </a:p>
          <a:p>
            <a:pPr marL="914400" lvl="0" indent="0" algn="l" rtl="0">
              <a:lnSpc>
                <a:spcPct val="90000"/>
              </a:lnSpc>
              <a:spcBef>
                <a:spcPts val="0"/>
              </a:spcBef>
              <a:spcAft>
                <a:spcPts val="0"/>
              </a:spcAft>
              <a:buNone/>
            </a:pPr>
            <a:endParaRPr/>
          </a:p>
          <a:p>
            <a:pPr marL="457200" lvl="0" indent="-317500" algn="l" rtl="0">
              <a:lnSpc>
                <a:spcPct val="90000"/>
              </a:lnSpc>
              <a:spcBef>
                <a:spcPts val="0"/>
              </a:spcBef>
              <a:spcAft>
                <a:spcPts val="0"/>
              </a:spcAft>
              <a:buSzPts val="1400"/>
              <a:buChar char="❖"/>
            </a:pPr>
            <a:r>
              <a:rPr lang="en"/>
              <a:t>For doing the analysis, we can use graphs as main tool. Here we are calculating the churn rate of the company , for drawing a graph we took churn column as a main part with the other columns on the other side of the graph.This is done by using the univariate method.</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
              <a:t>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14">
      <a:dk1>
        <a:srgbClr val="000000"/>
      </a:dk1>
      <a:lt1>
        <a:srgbClr val="FFFFFF"/>
      </a:lt1>
      <a:dk2>
        <a:srgbClr val="000000"/>
      </a:dk2>
      <a:lt2>
        <a:srgbClr val="E6E6E6"/>
      </a:lt2>
      <a:accent1>
        <a:srgbClr val="0078D4"/>
      </a:accent1>
      <a:accent2>
        <a:srgbClr val="007788"/>
      </a:accent2>
      <a:accent3>
        <a:srgbClr val="297C2A"/>
      </a:accent3>
      <a:accent4>
        <a:srgbClr val="FF2625"/>
      </a:accent4>
      <a:accent5>
        <a:srgbClr val="FE4387"/>
      </a:accent5>
      <a:accent6>
        <a:srgbClr val="D7D7D7"/>
      </a:accent6>
      <a:hlink>
        <a:srgbClr val="51E5FF"/>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1537</Words>
  <Application>Microsoft Office PowerPoint</Application>
  <PresentationFormat>On-screen Show (16:9)</PresentationFormat>
  <Paragraphs>165</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Verdana</vt:lpstr>
      <vt:lpstr>Quattrocento Sans</vt:lpstr>
      <vt:lpstr>Teko</vt:lpstr>
      <vt:lpstr>Georgia</vt:lpstr>
      <vt:lpstr>Nunito</vt:lpstr>
      <vt:lpstr>Simple Light</vt:lpstr>
      <vt:lpstr>Office Theme</vt:lpstr>
      <vt:lpstr>  </vt:lpstr>
      <vt:lpstr>PROBLEM STATEMENT</vt:lpstr>
      <vt:lpstr>ABSTRACT AND APPLICATION:</vt:lpstr>
      <vt:lpstr>APPLICATION AND USES: </vt:lpstr>
      <vt:lpstr>HIGH LEVEL ARCHITECTURE</vt:lpstr>
      <vt:lpstr>LITERATURE SURVEY:</vt:lpstr>
      <vt:lpstr>PowerPoint Presentation</vt:lpstr>
      <vt:lpstr>PowerPoint Presentation</vt:lpstr>
      <vt:lpstr>PROPOSED APPROACH : </vt:lpstr>
      <vt:lpstr>PROPOSED APPROACH : </vt:lpstr>
      <vt:lpstr>PROPOSED APPROACH :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SANDESH TIRUMALESHWAR HEGDE</cp:lastModifiedBy>
  <cp:revision>4</cp:revision>
  <dcterms:modified xsi:type="dcterms:W3CDTF">2023-12-14T14:26:18Z</dcterms:modified>
</cp:coreProperties>
</file>