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56" r:id="rId2"/>
    <p:sldId id="257" r:id="rId3"/>
    <p:sldId id="259" r:id="rId4"/>
    <p:sldId id="258" r:id="rId5"/>
    <p:sldId id="260" r:id="rId6"/>
    <p:sldId id="261" r:id="rId7"/>
    <p:sldId id="262" r:id="rId8"/>
    <p:sldId id="263" r:id="rId9"/>
    <p:sldId id="264" r:id="rId10"/>
    <p:sldId id="265" r:id="rId11"/>
    <p:sldId id="266" r:id="rId12"/>
    <p:sldId id="270" r:id="rId13"/>
    <p:sldId id="271" r:id="rId14"/>
    <p:sldId id="273"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7/25/2024</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4273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7/25/2024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713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9785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2272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2851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7/25/2024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7585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7/25/2024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8010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4204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9233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1567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1139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7/25/2024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2854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7/25/2024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4969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7/25/2024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3799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7/25/2024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622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7/25/2024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8165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7/25/2024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5200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t>7/25/2024</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620865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eeksforgeeks.org/checked-vs-unchecked-exceptions-in-jav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1129" y="260652"/>
            <a:ext cx="8825658" cy="2677648"/>
          </a:xfrm>
        </p:spPr>
        <p:txBody>
          <a:bodyPr/>
          <a:lstStyle/>
          <a:p>
            <a:r>
              <a:rPr lang="en-US" sz="4400" b="1" dirty="0"/>
              <a:t>Exception Handling</a:t>
            </a:r>
            <a:br>
              <a:rPr lang="en-US" sz="4400" b="1" dirty="0"/>
            </a:br>
            <a:endParaRPr lang="en-IN" sz="4400" dirty="0"/>
          </a:p>
        </p:txBody>
      </p:sp>
      <p:pic>
        <p:nvPicPr>
          <p:cNvPr id="4"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20169" t="24260" r="27052" b="30354"/>
          <a:stretch/>
        </p:blipFill>
        <p:spPr>
          <a:xfrm>
            <a:off x="2054087" y="2398039"/>
            <a:ext cx="7315200" cy="3536690"/>
          </a:xfrm>
          <a:prstGeom prst="rect">
            <a:avLst/>
          </a:prstGeom>
        </p:spPr>
      </p:pic>
    </p:spTree>
    <p:extLst>
      <p:ext uri="{BB962C8B-B14F-4D97-AF65-F5344CB8AC3E}">
        <p14:creationId xmlns:p14="http://schemas.microsoft.com/office/powerpoint/2010/main" val="2688139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855" y="832991"/>
            <a:ext cx="8761413" cy="706964"/>
          </a:xfrm>
        </p:spPr>
        <p:txBody>
          <a:bodyPr/>
          <a:lstStyle/>
          <a:p>
            <a:r>
              <a:rPr lang="en-US" sz="2800" b="1" dirty="0"/>
              <a:t>List of common unchecked exceptions in Java</a:t>
            </a:r>
            <a:br>
              <a:rPr lang="en-US" sz="2800" b="1" dirty="0"/>
            </a:br>
            <a:endParaRPr lang="en-IN" sz="2800" dirty="0"/>
          </a:p>
        </p:txBody>
      </p:sp>
      <p:sp>
        <p:nvSpPr>
          <p:cNvPr id="3" name="Content Placeholder 2"/>
          <p:cNvSpPr>
            <a:spLocks noGrp="1"/>
          </p:cNvSpPr>
          <p:nvPr>
            <p:ph idx="1"/>
          </p:nvPr>
        </p:nvSpPr>
        <p:spPr>
          <a:xfrm>
            <a:off x="548640" y="2588455"/>
            <a:ext cx="11057206" cy="3502856"/>
          </a:xfrm>
        </p:spPr>
        <p:txBody>
          <a:bodyPr>
            <a:normAutofit/>
          </a:bodyPr>
          <a:lstStyle/>
          <a:p>
            <a:pPr algn="just">
              <a:lnSpc>
                <a:spcPct val="150000"/>
              </a:lnSpc>
            </a:pPr>
            <a:r>
              <a:rPr lang="en-US" sz="2000" b="1" dirty="0" err="1"/>
              <a:t>RuntimeException</a:t>
            </a:r>
            <a:r>
              <a:rPr lang="en-US" sz="2000" b="1" dirty="0"/>
              <a:t>: </a:t>
            </a:r>
            <a:r>
              <a:rPr lang="en-US" sz="2000" dirty="0"/>
              <a:t>This is the superclass of all unchecked exceptions.</a:t>
            </a:r>
          </a:p>
          <a:p>
            <a:pPr algn="just">
              <a:lnSpc>
                <a:spcPct val="150000"/>
              </a:lnSpc>
            </a:pPr>
            <a:r>
              <a:rPr lang="en-US" sz="2000" b="1" dirty="0" err="1"/>
              <a:t>NullPointerException</a:t>
            </a:r>
            <a:r>
              <a:rPr lang="en-US" sz="2000" b="1" dirty="0"/>
              <a:t>: </a:t>
            </a:r>
            <a:r>
              <a:rPr lang="en-US" sz="2000" dirty="0"/>
              <a:t>This exception is raised when a null value is used where an object is required.</a:t>
            </a:r>
          </a:p>
          <a:p>
            <a:pPr algn="just">
              <a:lnSpc>
                <a:spcPct val="150000"/>
              </a:lnSpc>
            </a:pPr>
            <a:r>
              <a:rPr lang="en-US" sz="2000" b="1" dirty="0" err="1"/>
              <a:t>ArithmeticException</a:t>
            </a:r>
            <a:r>
              <a:rPr lang="en-US" sz="2000" b="1" dirty="0"/>
              <a:t>: </a:t>
            </a:r>
            <a:r>
              <a:rPr lang="en-US" sz="2000" dirty="0"/>
              <a:t>This exception is raised when an arithmetic operation fails.</a:t>
            </a:r>
          </a:p>
          <a:p>
            <a:pPr algn="just">
              <a:lnSpc>
                <a:spcPct val="150000"/>
              </a:lnSpc>
            </a:pPr>
            <a:r>
              <a:rPr lang="en-US" sz="2000" b="1" dirty="0" err="1"/>
              <a:t>ArrayIndexOutOfBoundsException</a:t>
            </a:r>
            <a:r>
              <a:rPr lang="en-US" sz="2000" b="1" dirty="0"/>
              <a:t>:</a:t>
            </a:r>
            <a:r>
              <a:rPr lang="en-US" sz="2000" dirty="0"/>
              <a:t> This exception is raised when an array index is out of bounds.</a:t>
            </a:r>
          </a:p>
          <a:p>
            <a:pPr>
              <a:lnSpc>
                <a:spcPct val="150000"/>
              </a:lnSpc>
            </a:pPr>
            <a:endParaRPr lang="en-IN" sz="2000" dirty="0"/>
          </a:p>
        </p:txBody>
      </p:sp>
    </p:spTree>
    <p:extLst>
      <p:ext uri="{BB962C8B-B14F-4D97-AF65-F5344CB8AC3E}">
        <p14:creationId xmlns:p14="http://schemas.microsoft.com/office/powerpoint/2010/main" val="3619592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301261"/>
            <a:ext cx="11141612" cy="5556739"/>
          </a:xfrm>
        </p:spPr>
        <p:txBody>
          <a:bodyPr>
            <a:normAutofit/>
          </a:bodyPr>
          <a:lstStyle/>
          <a:p>
            <a:pPr marL="0" indent="0">
              <a:buNone/>
            </a:pPr>
            <a:r>
              <a:rPr lang="en-US" sz="2800" b="1" dirty="0"/>
              <a:t>t</a:t>
            </a:r>
            <a:r>
              <a:rPr lang="en-US" sz="2800" b="1" dirty="0" smtClean="0"/>
              <a:t>hrow</a:t>
            </a:r>
          </a:p>
          <a:p>
            <a:pPr lvl="1" algn="just"/>
            <a:r>
              <a:rPr lang="en-US" sz="2200" b="1" dirty="0"/>
              <a:t>	</a:t>
            </a:r>
            <a:r>
              <a:rPr lang="en-US" sz="2200" dirty="0"/>
              <a:t>The throw keyword in Java is used to explicitly throw an exception from a method or any block of code. </a:t>
            </a:r>
          </a:p>
          <a:p>
            <a:pPr lvl="1" algn="just"/>
            <a:r>
              <a:rPr lang="en-US" sz="2200" dirty="0" smtClean="0"/>
              <a:t> We </a:t>
            </a:r>
            <a:r>
              <a:rPr lang="en-US" sz="2200" dirty="0"/>
              <a:t>can throw either </a:t>
            </a:r>
            <a:r>
              <a:rPr lang="en-US" sz="2200" b="1" u="sng" dirty="0">
                <a:solidFill>
                  <a:schemeClr val="tx1">
                    <a:lumMod val="95000"/>
                    <a:lumOff val="5000"/>
                  </a:schemeClr>
                </a:solidFill>
                <a:hlinkClick r:id="rId2"/>
              </a:rPr>
              <a:t>checked or unchecked exception</a:t>
            </a:r>
            <a:r>
              <a:rPr lang="en-US" sz="2200" dirty="0">
                <a:solidFill>
                  <a:schemeClr val="tx1">
                    <a:lumMod val="95000"/>
                    <a:lumOff val="5000"/>
                  </a:schemeClr>
                </a:solidFill>
              </a:rPr>
              <a:t>.</a:t>
            </a:r>
          </a:p>
          <a:p>
            <a:pPr lvl="1" algn="just"/>
            <a:r>
              <a:rPr lang="en-US" sz="2200" dirty="0" smtClean="0"/>
              <a:t> The </a:t>
            </a:r>
            <a:r>
              <a:rPr lang="en-US" sz="2200" dirty="0"/>
              <a:t>throw keyword is mainly used to throw custom exceptions. </a:t>
            </a:r>
            <a:endParaRPr lang="en-US" sz="2200" dirty="0" smtClean="0"/>
          </a:p>
          <a:p>
            <a:pPr marL="457200" lvl="1" indent="0" algn="just">
              <a:buNone/>
            </a:pPr>
            <a:endParaRPr lang="en-US" sz="2200" dirty="0"/>
          </a:p>
          <a:p>
            <a:pPr marL="0" indent="0">
              <a:buNone/>
            </a:pPr>
            <a:r>
              <a:rPr lang="en-US" sz="2800" b="1" dirty="0" smtClean="0"/>
              <a:t>throws</a:t>
            </a:r>
          </a:p>
          <a:p>
            <a:pPr lvl="1" algn="just"/>
            <a:r>
              <a:rPr lang="en-US" sz="2200" b="1" dirty="0"/>
              <a:t>throws</a:t>
            </a:r>
            <a:r>
              <a:rPr lang="en-US" sz="2200" dirty="0"/>
              <a:t> is a keyword in Java which is used in the signature of method to indicate that this method might throw one of the exceptions. </a:t>
            </a:r>
          </a:p>
          <a:p>
            <a:pPr lvl="1" algn="just"/>
            <a:r>
              <a:rPr lang="en-US" sz="2200" dirty="0"/>
              <a:t>The caller to these methods has to handle the exception using a try-catch block. </a:t>
            </a:r>
            <a:endParaRPr lang="en-US" sz="2200" dirty="0" smtClean="0"/>
          </a:p>
          <a:p>
            <a:pPr lvl="1" algn="just"/>
            <a:endParaRPr lang="en-US" sz="2200" b="1" dirty="0"/>
          </a:p>
          <a:p>
            <a:pPr marL="457200" lvl="1" indent="0" algn="just">
              <a:buNone/>
            </a:pPr>
            <a:endParaRPr lang="en-US" sz="2400" b="1" dirty="0" smtClean="0"/>
          </a:p>
          <a:p>
            <a:pPr lvl="1" algn="just"/>
            <a:endParaRPr lang="en-US" sz="2400" b="1" dirty="0"/>
          </a:p>
          <a:p>
            <a:pPr marL="457200" lvl="1" indent="0" algn="just">
              <a:buNone/>
            </a:pPr>
            <a:endParaRPr lang="en-US" sz="2200" dirty="0" smtClean="0"/>
          </a:p>
          <a:p>
            <a:pPr marL="457200" lvl="1" indent="0" algn="just">
              <a:buNone/>
            </a:pPr>
            <a:endParaRPr lang="en-US" sz="2200" dirty="0"/>
          </a:p>
          <a:p>
            <a:pPr marL="0" indent="0">
              <a:buNone/>
            </a:pPr>
            <a:endParaRPr lang="en-US" sz="2800" b="1" dirty="0" smtClean="0"/>
          </a:p>
          <a:p>
            <a:pPr marL="0" indent="0">
              <a:buNone/>
            </a:pPr>
            <a:endParaRPr lang="en-US" sz="2800" b="1" dirty="0"/>
          </a:p>
          <a:p>
            <a:pPr marL="0" indent="0">
              <a:buNone/>
            </a:pPr>
            <a:endParaRPr lang="en-IN" sz="2400" dirty="0"/>
          </a:p>
        </p:txBody>
      </p:sp>
      <p:sp>
        <p:nvSpPr>
          <p:cNvPr id="4" name="Rectangle 3"/>
          <p:cNvSpPr/>
          <p:nvPr/>
        </p:nvSpPr>
        <p:spPr>
          <a:xfrm>
            <a:off x="365760" y="281354"/>
            <a:ext cx="11507372" cy="85812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678908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178" y="621975"/>
            <a:ext cx="8761413" cy="706964"/>
          </a:xfrm>
        </p:spPr>
        <p:txBody>
          <a:bodyPr/>
          <a:lstStyle/>
          <a:p>
            <a:r>
              <a:rPr lang="en-US" b="1" dirty="0"/>
              <a:t>f</a:t>
            </a:r>
            <a:r>
              <a:rPr lang="en-US" b="1" dirty="0" smtClean="0"/>
              <a:t>inally Block</a:t>
            </a:r>
            <a:endParaRPr lang="en-IN" b="1" dirty="0"/>
          </a:p>
        </p:txBody>
      </p:sp>
      <p:sp>
        <p:nvSpPr>
          <p:cNvPr id="3" name="Content Placeholder 2"/>
          <p:cNvSpPr>
            <a:spLocks noGrp="1"/>
          </p:cNvSpPr>
          <p:nvPr>
            <p:ph idx="1"/>
          </p:nvPr>
        </p:nvSpPr>
        <p:spPr>
          <a:xfrm>
            <a:off x="464234" y="2349305"/>
            <a:ext cx="11226018" cy="3670495"/>
          </a:xfrm>
        </p:spPr>
        <p:txBody>
          <a:bodyPr>
            <a:normAutofit fontScale="92500" lnSpcReduction="10000"/>
          </a:bodyPr>
          <a:lstStyle/>
          <a:p>
            <a:pPr algn="just"/>
            <a:r>
              <a:rPr lang="en-US" dirty="0"/>
              <a:t>A finally keyword is used to create a block of code that follows a try block. A finally block of code is always executed whether an exception has occurred or not. </a:t>
            </a:r>
            <a:endParaRPr lang="en-US" dirty="0" smtClean="0"/>
          </a:p>
          <a:p>
            <a:pPr algn="just"/>
            <a:r>
              <a:rPr lang="en-US" dirty="0" smtClean="0"/>
              <a:t>Using </a:t>
            </a:r>
            <a:r>
              <a:rPr lang="en-US" dirty="0"/>
              <a:t>a finally block, it lets you run any cleanup type statements that you want to execute, no matter what happens in the protected code. </a:t>
            </a:r>
            <a:endParaRPr lang="en-US" dirty="0" smtClean="0"/>
          </a:p>
          <a:p>
            <a:pPr algn="just"/>
            <a:r>
              <a:rPr lang="en-US" dirty="0" smtClean="0"/>
              <a:t>A </a:t>
            </a:r>
            <a:r>
              <a:rPr lang="en-US" dirty="0"/>
              <a:t>finally block appears at the end of catch block. finally blocks are used to nullify the object references and closing the I/O streams</a:t>
            </a:r>
            <a:r>
              <a:rPr lang="en-US" dirty="0" smtClean="0"/>
              <a:t>.</a:t>
            </a:r>
          </a:p>
          <a:p>
            <a:pPr algn="just"/>
            <a:r>
              <a:rPr lang="en-US" dirty="0"/>
              <a:t>The </a:t>
            </a:r>
            <a:r>
              <a:rPr lang="en-US" b="1" dirty="0"/>
              <a:t>finally</a:t>
            </a:r>
            <a:r>
              <a:rPr lang="en-US" dirty="0"/>
              <a:t> block </a:t>
            </a:r>
            <a:r>
              <a:rPr lang="en-US" i="1" dirty="0"/>
              <a:t>always</a:t>
            </a:r>
            <a:r>
              <a:rPr lang="en-US" dirty="0"/>
              <a:t> executes when the </a:t>
            </a:r>
            <a:r>
              <a:rPr lang="en-US" b="1" dirty="0"/>
              <a:t>try</a:t>
            </a:r>
            <a:r>
              <a:rPr lang="en-US" dirty="0"/>
              <a:t> block exits. This ensures that the </a:t>
            </a:r>
            <a:r>
              <a:rPr lang="en-US" b="1" dirty="0"/>
              <a:t>finally</a:t>
            </a:r>
            <a:r>
              <a:rPr lang="en-US" dirty="0"/>
              <a:t> block is executed even if an unexpected exception occurs. </a:t>
            </a:r>
            <a:endParaRPr lang="en-US" dirty="0" smtClean="0"/>
          </a:p>
          <a:p>
            <a:pPr algn="just"/>
            <a:r>
              <a:rPr lang="en-US" dirty="0" smtClean="0"/>
              <a:t>But</a:t>
            </a:r>
            <a:r>
              <a:rPr lang="en-US" dirty="0"/>
              <a:t> </a:t>
            </a:r>
            <a:r>
              <a:rPr lang="en-US" b="1" dirty="0"/>
              <a:t>finally</a:t>
            </a:r>
            <a:r>
              <a:rPr lang="en-US" dirty="0"/>
              <a:t> is useful for more than just exception handling — it allows the programmer to avoid having cleanup code accidentally bypassed by a </a:t>
            </a:r>
            <a:r>
              <a:rPr lang="en-US" b="1" dirty="0"/>
              <a:t>return</a:t>
            </a:r>
            <a:r>
              <a:rPr lang="en-US" dirty="0"/>
              <a:t>, </a:t>
            </a:r>
            <a:r>
              <a:rPr lang="en-US" b="1" dirty="0"/>
              <a:t>continue</a:t>
            </a:r>
            <a:r>
              <a:rPr lang="en-US" dirty="0"/>
              <a:t>, or </a:t>
            </a:r>
            <a:r>
              <a:rPr lang="en-US" b="1" dirty="0"/>
              <a:t>break</a:t>
            </a:r>
            <a:r>
              <a:rPr lang="en-US" dirty="0"/>
              <a:t>. </a:t>
            </a:r>
            <a:endParaRPr lang="en-US" dirty="0" smtClean="0"/>
          </a:p>
          <a:p>
            <a:pPr algn="just"/>
            <a:r>
              <a:rPr lang="en-US" dirty="0" smtClean="0"/>
              <a:t>Putting </a:t>
            </a:r>
            <a:r>
              <a:rPr lang="en-US" dirty="0"/>
              <a:t>cleanup code in a </a:t>
            </a:r>
            <a:r>
              <a:rPr lang="en-US" b="1" dirty="0"/>
              <a:t>finally</a:t>
            </a:r>
            <a:r>
              <a:rPr lang="en-US" dirty="0"/>
              <a:t> block is always a good practice, even when no exceptions are anticipated.</a:t>
            </a:r>
            <a:endParaRPr lang="en-IN" dirty="0"/>
          </a:p>
        </p:txBody>
      </p:sp>
    </p:spTree>
    <p:extLst>
      <p:ext uri="{BB962C8B-B14F-4D97-AF65-F5344CB8AC3E}">
        <p14:creationId xmlns:p14="http://schemas.microsoft.com/office/powerpoint/2010/main" val="3662494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910" y="1744393"/>
            <a:ext cx="10846191" cy="4783015"/>
          </a:xfrm>
        </p:spPr>
        <p:txBody>
          <a:bodyPr>
            <a:normAutofit fontScale="85000" lnSpcReduction="20000"/>
          </a:bodyPr>
          <a:lstStyle/>
          <a:p>
            <a:pPr algn="just">
              <a:lnSpc>
                <a:spcPct val="160000"/>
              </a:lnSpc>
            </a:pPr>
            <a:r>
              <a:rPr lang="en-US" sz="2400" dirty="0" smtClean="0"/>
              <a:t>User-defined/custom </a:t>
            </a:r>
            <a:r>
              <a:rPr lang="en-US" sz="2400" dirty="0"/>
              <a:t>exceptions in Java are those exceptions that are created by a programmer (or user) to meet the specific requirements of the application. That’s why it is also known as user-defined exception. </a:t>
            </a:r>
            <a:endParaRPr lang="en-US" sz="2400" dirty="0" smtClean="0"/>
          </a:p>
          <a:p>
            <a:pPr algn="just">
              <a:lnSpc>
                <a:spcPct val="160000"/>
              </a:lnSpc>
            </a:pPr>
            <a:r>
              <a:rPr lang="en-US" sz="2400" dirty="0" smtClean="0"/>
              <a:t>It </a:t>
            </a:r>
            <a:r>
              <a:rPr lang="en-US" sz="2400" dirty="0"/>
              <a:t>is useful when we want to properly handle the cases that are highly specific and unique to different applications. </a:t>
            </a:r>
            <a:endParaRPr lang="en-US" sz="2400" dirty="0" smtClean="0"/>
          </a:p>
          <a:p>
            <a:pPr marL="0" indent="0" algn="just">
              <a:lnSpc>
                <a:spcPct val="160000"/>
              </a:lnSpc>
              <a:buNone/>
            </a:pPr>
            <a:r>
              <a:rPr lang="en-US" sz="2400" b="1" dirty="0" smtClean="0"/>
              <a:t>For </a:t>
            </a:r>
            <a:r>
              <a:rPr lang="en-US" sz="2400" b="1" dirty="0"/>
              <a:t>example:</a:t>
            </a:r>
          </a:p>
          <a:p>
            <a:pPr lvl="1" algn="just">
              <a:lnSpc>
                <a:spcPct val="160000"/>
              </a:lnSpc>
            </a:pPr>
            <a:r>
              <a:rPr lang="en-US" sz="2200" dirty="0"/>
              <a:t>1. A banking application, a customer whose age is lower than 18 years, the program throws a custom exception indicating “needs to open a joint account”.</a:t>
            </a:r>
          </a:p>
          <a:p>
            <a:pPr lvl="1" algn="just">
              <a:lnSpc>
                <a:spcPct val="160000"/>
              </a:lnSpc>
            </a:pPr>
            <a:r>
              <a:rPr lang="en-US" sz="2200" dirty="0"/>
              <a:t>2. Voting age in India: If a person’s age entered is less than 18 years, the program throws “invalid age” as a custom exception.</a:t>
            </a:r>
          </a:p>
          <a:p>
            <a:pPr algn="just">
              <a:lnSpc>
                <a:spcPct val="160000"/>
              </a:lnSpc>
            </a:pPr>
            <a:endParaRPr lang="en-IN" dirty="0"/>
          </a:p>
        </p:txBody>
      </p:sp>
      <p:sp>
        <p:nvSpPr>
          <p:cNvPr id="4" name="Rectangle 3"/>
          <p:cNvSpPr/>
          <p:nvPr/>
        </p:nvSpPr>
        <p:spPr>
          <a:xfrm>
            <a:off x="604911" y="309489"/>
            <a:ext cx="11113477" cy="99880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bg1"/>
                </a:solidFill>
              </a:rPr>
              <a:t>Custom Exception</a:t>
            </a:r>
            <a:endParaRPr lang="en-IN" sz="3200" dirty="0"/>
          </a:p>
        </p:txBody>
      </p:sp>
    </p:spTree>
    <p:extLst>
      <p:ext uri="{BB962C8B-B14F-4D97-AF65-F5344CB8AC3E}">
        <p14:creationId xmlns:p14="http://schemas.microsoft.com/office/powerpoint/2010/main" val="894148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5187" t="14563" r="30655" b="23759"/>
          <a:stretch/>
        </p:blipFill>
        <p:spPr>
          <a:xfrm>
            <a:off x="829995" y="1266082"/>
            <a:ext cx="7118252" cy="5407855"/>
          </a:xfrm>
        </p:spPr>
      </p:pic>
      <p:sp>
        <p:nvSpPr>
          <p:cNvPr id="5" name="Rectangle 4"/>
          <p:cNvSpPr/>
          <p:nvPr/>
        </p:nvSpPr>
        <p:spPr>
          <a:xfrm>
            <a:off x="337625" y="267287"/>
            <a:ext cx="10916529" cy="78779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Example For Custom Exception Handling</a:t>
            </a:r>
            <a:endParaRPr lang="en-IN" sz="2400" b="1" dirty="0"/>
          </a:p>
        </p:txBody>
      </p:sp>
    </p:spTree>
    <p:extLst>
      <p:ext uri="{BB962C8B-B14F-4D97-AF65-F5344CB8AC3E}">
        <p14:creationId xmlns:p14="http://schemas.microsoft.com/office/powerpoint/2010/main" val="390013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24960" y="0"/>
            <a:ext cx="8761413" cy="706964"/>
          </a:xfrm>
        </p:spPr>
        <p:txBody>
          <a:bodyPr/>
          <a:lstStyle/>
          <a:p>
            <a:r>
              <a:rPr lang="en-US" sz="3200" b="1" dirty="0" smtClean="0">
                <a:solidFill>
                  <a:schemeClr val="accent2">
                    <a:lumMod val="75000"/>
                  </a:schemeClr>
                </a:solidFill>
              </a:rPr>
              <a:t>Methods used in Exception Handling</a:t>
            </a:r>
            <a:endParaRPr lang="en-IN" sz="3200" b="1" dirty="0">
              <a:solidFill>
                <a:schemeClr val="accent2">
                  <a:lumMod val="75000"/>
                </a:schemeClr>
              </a:solidFill>
            </a:endParaRPr>
          </a:p>
        </p:txBody>
      </p:sp>
      <p:sp>
        <p:nvSpPr>
          <p:cNvPr id="3" name="Content Placeholder 2"/>
          <p:cNvSpPr>
            <a:spLocks noGrp="1"/>
          </p:cNvSpPr>
          <p:nvPr>
            <p:ph idx="1"/>
          </p:nvPr>
        </p:nvSpPr>
        <p:spPr>
          <a:xfrm>
            <a:off x="618978" y="942535"/>
            <a:ext cx="11000936" cy="5598942"/>
          </a:xfrm>
        </p:spPr>
        <p:txBody>
          <a:bodyPr>
            <a:noAutofit/>
          </a:bodyPr>
          <a:lstStyle/>
          <a:p>
            <a:pPr algn="just"/>
            <a:r>
              <a:rPr lang="en-US" sz="1200" b="1" dirty="0"/>
              <a:t>Using </a:t>
            </a:r>
            <a:r>
              <a:rPr lang="en-US" sz="1200" b="1" dirty="0" err="1"/>
              <a:t>printStackTrace</a:t>
            </a:r>
            <a:r>
              <a:rPr lang="en-US" sz="1200" b="1" dirty="0"/>
              <a:t>() method</a:t>
            </a:r>
            <a:r>
              <a:rPr lang="en-US" sz="1200" dirty="0"/>
              <a:t> − It print the name of the exception, description and complete stack trace including the line where exception occurred.</a:t>
            </a:r>
          </a:p>
          <a:p>
            <a:pPr algn="just">
              <a:buNone/>
            </a:pPr>
            <a:r>
              <a:rPr lang="en-US" sz="1200" dirty="0"/>
              <a:t>	</a:t>
            </a:r>
            <a:r>
              <a:rPr lang="en-US" sz="1200" dirty="0" err="1"/>
              <a:t>eg</a:t>
            </a:r>
            <a:r>
              <a:rPr lang="en-US" sz="1200" dirty="0"/>
              <a:t>: catch(Exception e) </a:t>
            </a:r>
          </a:p>
          <a:p>
            <a:pPr algn="just">
              <a:buNone/>
            </a:pPr>
            <a:r>
              <a:rPr lang="en-US" sz="1200" dirty="0"/>
              <a:t>	{</a:t>
            </a:r>
          </a:p>
          <a:p>
            <a:pPr algn="just">
              <a:buNone/>
            </a:pPr>
            <a:r>
              <a:rPr lang="en-US" sz="1200" dirty="0"/>
              <a:t>		 </a:t>
            </a:r>
            <a:r>
              <a:rPr lang="en-US" sz="1200" dirty="0" err="1"/>
              <a:t>e.printStackTrace</a:t>
            </a:r>
            <a:r>
              <a:rPr lang="en-US" sz="1200" dirty="0"/>
              <a:t>(); </a:t>
            </a:r>
          </a:p>
          <a:p>
            <a:pPr algn="just">
              <a:buNone/>
            </a:pPr>
            <a:r>
              <a:rPr lang="en-US" sz="1200" dirty="0"/>
              <a:t>	}</a:t>
            </a:r>
          </a:p>
          <a:p>
            <a:pPr algn="just"/>
            <a:r>
              <a:rPr lang="en-US" sz="1200" b="1" dirty="0"/>
              <a:t>Using </a:t>
            </a:r>
            <a:r>
              <a:rPr lang="en-US" sz="1200" b="1" dirty="0" err="1"/>
              <a:t>toString</a:t>
            </a:r>
            <a:r>
              <a:rPr lang="en-US" sz="1200" b="1" dirty="0"/>
              <a:t>() method </a:t>
            </a:r>
            <a:r>
              <a:rPr lang="en-US" sz="1200" dirty="0"/>
              <a:t>− It prints the name and description of the exception.</a:t>
            </a:r>
          </a:p>
          <a:p>
            <a:pPr marL="365125" indent="-17463" algn="just">
              <a:buNone/>
            </a:pPr>
            <a:r>
              <a:rPr lang="en-US" sz="1200" dirty="0" err="1"/>
              <a:t>Eg</a:t>
            </a:r>
            <a:r>
              <a:rPr lang="en-US" sz="1200" dirty="0"/>
              <a:t>:</a:t>
            </a:r>
          </a:p>
          <a:p>
            <a:pPr marL="365125" indent="-17463" algn="just">
              <a:buNone/>
            </a:pPr>
            <a:r>
              <a:rPr lang="en-US" sz="1200" dirty="0"/>
              <a:t>catch(Exception e) </a:t>
            </a:r>
          </a:p>
          <a:p>
            <a:pPr marL="365125" indent="-17463" algn="just">
              <a:buNone/>
            </a:pPr>
            <a:r>
              <a:rPr lang="en-US" sz="1200" dirty="0"/>
              <a:t>{ </a:t>
            </a:r>
          </a:p>
          <a:p>
            <a:pPr marL="365125" indent="-17463" algn="just">
              <a:buNone/>
            </a:pPr>
            <a:r>
              <a:rPr lang="en-US" sz="1200" dirty="0"/>
              <a:t>		</a:t>
            </a:r>
            <a:r>
              <a:rPr lang="en-US" sz="1200" dirty="0" err="1"/>
              <a:t>System.out.println</a:t>
            </a:r>
            <a:r>
              <a:rPr lang="en-US" sz="1200" dirty="0"/>
              <a:t>(</a:t>
            </a:r>
            <a:r>
              <a:rPr lang="en-US" sz="1200" dirty="0" err="1"/>
              <a:t>e.toString</a:t>
            </a:r>
            <a:r>
              <a:rPr lang="en-US" sz="1200" dirty="0"/>
              <a:t>());</a:t>
            </a:r>
          </a:p>
          <a:p>
            <a:pPr marL="365125" indent="-17463" algn="just">
              <a:buNone/>
            </a:pPr>
            <a:r>
              <a:rPr lang="en-US" sz="1200" dirty="0"/>
              <a:t> }</a:t>
            </a:r>
          </a:p>
          <a:p>
            <a:pPr algn="just"/>
            <a:r>
              <a:rPr lang="en-US" sz="1200" b="1" dirty="0"/>
              <a:t>Using </a:t>
            </a:r>
            <a:r>
              <a:rPr lang="en-US" sz="1200" b="1" dirty="0" err="1"/>
              <a:t>getMessage</a:t>
            </a:r>
            <a:r>
              <a:rPr lang="en-US" sz="1200" b="1" dirty="0"/>
              <a:t>() method </a:t>
            </a:r>
            <a:r>
              <a:rPr lang="en-US" sz="1200" dirty="0"/>
              <a:t>− Mostly used. It prints the description of the exception.</a:t>
            </a:r>
          </a:p>
          <a:p>
            <a:pPr algn="just">
              <a:buNone/>
            </a:pPr>
            <a:r>
              <a:rPr lang="en-US" sz="1200" dirty="0"/>
              <a:t>	</a:t>
            </a:r>
            <a:r>
              <a:rPr lang="en-US" sz="1200" dirty="0" err="1"/>
              <a:t>Eg</a:t>
            </a:r>
            <a:r>
              <a:rPr lang="en-US" sz="1200" dirty="0"/>
              <a:t>:</a:t>
            </a:r>
          </a:p>
          <a:p>
            <a:pPr marL="365125" indent="-17463" algn="just">
              <a:buNone/>
            </a:pPr>
            <a:r>
              <a:rPr lang="en-US" sz="1200" dirty="0"/>
              <a:t>catch(Exception e) </a:t>
            </a:r>
          </a:p>
          <a:p>
            <a:pPr marL="365125" indent="-17463" algn="just">
              <a:buNone/>
            </a:pPr>
            <a:r>
              <a:rPr lang="en-US" sz="1200" dirty="0"/>
              <a:t>{ </a:t>
            </a:r>
          </a:p>
          <a:p>
            <a:pPr marL="365125" indent="-17463" algn="just">
              <a:buNone/>
            </a:pPr>
            <a:r>
              <a:rPr lang="en-US" sz="1200" dirty="0"/>
              <a:t>	</a:t>
            </a:r>
            <a:r>
              <a:rPr lang="en-US" sz="1200" dirty="0" err="1"/>
              <a:t>System.out.println</a:t>
            </a:r>
            <a:r>
              <a:rPr lang="en-US" sz="1200" dirty="0"/>
              <a:t>(</a:t>
            </a:r>
            <a:r>
              <a:rPr lang="en-US" sz="1200" dirty="0" err="1"/>
              <a:t>e.getMessage</a:t>
            </a:r>
            <a:r>
              <a:rPr lang="en-US" sz="1200" dirty="0"/>
              <a:t>()); </a:t>
            </a:r>
          </a:p>
          <a:p>
            <a:pPr marL="365125" indent="-17463" algn="just">
              <a:buNone/>
            </a:pPr>
            <a:r>
              <a:rPr lang="en-US" sz="1200" dirty="0"/>
              <a:t>}</a:t>
            </a:r>
          </a:p>
          <a:p>
            <a:pPr algn="just"/>
            <a:endParaRPr lang="en-US" sz="1200" dirty="0"/>
          </a:p>
        </p:txBody>
      </p:sp>
    </p:spTree>
    <p:extLst>
      <p:ext uri="{BB962C8B-B14F-4D97-AF65-F5344CB8AC3E}">
        <p14:creationId xmlns:p14="http://schemas.microsoft.com/office/powerpoint/2010/main" val="1293967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573" y="590843"/>
            <a:ext cx="9381794" cy="1089789"/>
          </a:xfrm>
        </p:spPr>
        <p:txBody>
          <a:bodyPr/>
          <a:lstStyle/>
          <a:p>
            <a:r>
              <a:rPr lang="en-US" sz="2800" b="1" dirty="0"/>
              <a:t>Exception Handling with Method Overriding in Java</a:t>
            </a:r>
            <a:endParaRPr lang="en-IN" sz="2800" dirty="0"/>
          </a:p>
        </p:txBody>
      </p:sp>
      <p:sp>
        <p:nvSpPr>
          <p:cNvPr id="3" name="Content Placeholder 2"/>
          <p:cNvSpPr>
            <a:spLocks noGrp="1"/>
          </p:cNvSpPr>
          <p:nvPr>
            <p:ph idx="1"/>
          </p:nvPr>
        </p:nvSpPr>
        <p:spPr>
          <a:xfrm>
            <a:off x="534573" y="2166424"/>
            <a:ext cx="11099409" cy="3515751"/>
          </a:xfrm>
        </p:spPr>
        <p:txBody>
          <a:bodyPr>
            <a:noAutofit/>
          </a:bodyPr>
          <a:lstStyle/>
          <a:p>
            <a:pPr algn="just">
              <a:lnSpc>
                <a:spcPct val="150000"/>
              </a:lnSpc>
            </a:pPr>
            <a:r>
              <a:rPr lang="en-US" b="1" dirty="0" err="1" smtClean="0"/>
              <a:t>Scenrario</a:t>
            </a:r>
            <a:r>
              <a:rPr lang="en-US" b="1" dirty="0" smtClean="0"/>
              <a:t> 1:</a:t>
            </a:r>
          </a:p>
          <a:p>
            <a:pPr marL="457200" lvl="1" indent="0" algn="just">
              <a:lnSpc>
                <a:spcPct val="150000"/>
              </a:lnSpc>
              <a:buNone/>
            </a:pPr>
            <a:r>
              <a:rPr lang="en-US" sz="1800" b="1" dirty="0" smtClean="0"/>
              <a:t>If </a:t>
            </a:r>
            <a:r>
              <a:rPr lang="en-US" sz="1800" b="1" dirty="0"/>
              <a:t>the superclass method does not declare an exception</a:t>
            </a:r>
            <a:endParaRPr lang="en-US" sz="1800" dirty="0"/>
          </a:p>
          <a:p>
            <a:pPr lvl="1" algn="just">
              <a:lnSpc>
                <a:spcPct val="150000"/>
              </a:lnSpc>
            </a:pPr>
            <a:r>
              <a:rPr lang="en-US" sz="1800" dirty="0">
                <a:solidFill>
                  <a:schemeClr val="tx1"/>
                </a:solidFill>
              </a:rPr>
              <a:t>If the superclass method does not declare an exception, </a:t>
            </a:r>
            <a:r>
              <a:rPr lang="en-US" sz="1800" b="1" dirty="0">
                <a:solidFill>
                  <a:schemeClr val="tx1"/>
                </a:solidFill>
              </a:rPr>
              <a:t>subclass overridden method cannot declare the checked exception but it can declare unchecked </a:t>
            </a:r>
            <a:r>
              <a:rPr lang="en-US" sz="1800" b="1" dirty="0" smtClean="0">
                <a:solidFill>
                  <a:schemeClr val="tx1"/>
                </a:solidFill>
              </a:rPr>
              <a:t>exception.</a:t>
            </a:r>
          </a:p>
          <a:p>
            <a:pPr algn="just">
              <a:lnSpc>
                <a:spcPct val="150000"/>
              </a:lnSpc>
            </a:pPr>
            <a:r>
              <a:rPr lang="en-US" b="1" dirty="0" smtClean="0"/>
              <a:t>Scenario 2: </a:t>
            </a:r>
          </a:p>
          <a:p>
            <a:pPr marL="457200" lvl="1" indent="0" algn="just">
              <a:lnSpc>
                <a:spcPct val="150000"/>
              </a:lnSpc>
              <a:buNone/>
            </a:pPr>
            <a:r>
              <a:rPr lang="en-US" sz="1800" b="1" dirty="0" smtClean="0"/>
              <a:t>If </a:t>
            </a:r>
            <a:r>
              <a:rPr lang="en-US" sz="1800" b="1" dirty="0"/>
              <a:t>the superclass method declares an exception</a:t>
            </a:r>
            <a:endParaRPr lang="en-US" sz="1800" dirty="0"/>
          </a:p>
          <a:p>
            <a:pPr lvl="1" algn="just">
              <a:lnSpc>
                <a:spcPct val="150000"/>
              </a:lnSpc>
            </a:pPr>
            <a:r>
              <a:rPr lang="en-US" sz="1800" dirty="0" smtClean="0">
                <a:solidFill>
                  <a:schemeClr val="tx1"/>
                </a:solidFill>
              </a:rPr>
              <a:t>If </a:t>
            </a:r>
            <a:r>
              <a:rPr lang="en-US" sz="1800" dirty="0">
                <a:solidFill>
                  <a:schemeClr val="tx1"/>
                </a:solidFill>
              </a:rPr>
              <a:t>the superclass method declares an exception, subclass overridden method can declare same, subclass exception or no exception </a:t>
            </a:r>
            <a:r>
              <a:rPr lang="en-US" sz="1800" b="1" dirty="0">
                <a:solidFill>
                  <a:schemeClr val="tx1"/>
                </a:solidFill>
              </a:rPr>
              <a:t>but cannot declare parent exception.</a:t>
            </a:r>
          </a:p>
          <a:p>
            <a:pPr>
              <a:lnSpc>
                <a:spcPct val="150000"/>
              </a:lnSpc>
            </a:pPr>
            <a:endParaRPr lang="en-IN" sz="1400" dirty="0"/>
          </a:p>
        </p:txBody>
      </p:sp>
    </p:spTree>
    <p:extLst>
      <p:ext uri="{BB962C8B-B14F-4D97-AF65-F5344CB8AC3E}">
        <p14:creationId xmlns:p14="http://schemas.microsoft.com/office/powerpoint/2010/main" val="3277748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614" y="642363"/>
            <a:ext cx="8761413" cy="706964"/>
          </a:xfrm>
        </p:spPr>
        <p:txBody>
          <a:bodyPr/>
          <a:lstStyle/>
          <a:p>
            <a:r>
              <a:rPr lang="en-US" b="1" dirty="0" smtClean="0"/>
              <a:t>What is Exception?</a:t>
            </a:r>
            <a:endParaRPr lang="en-IN" b="1" dirty="0"/>
          </a:p>
        </p:txBody>
      </p:sp>
      <p:sp>
        <p:nvSpPr>
          <p:cNvPr id="5" name="Content Placeholder 4"/>
          <p:cNvSpPr>
            <a:spLocks noGrp="1"/>
          </p:cNvSpPr>
          <p:nvPr>
            <p:ph idx="1"/>
          </p:nvPr>
        </p:nvSpPr>
        <p:spPr>
          <a:xfrm>
            <a:off x="410818" y="2345635"/>
            <a:ext cx="11211340" cy="4200939"/>
          </a:xfrm>
        </p:spPr>
        <p:txBody>
          <a:bodyPr>
            <a:normAutofit fontScale="92500"/>
          </a:bodyPr>
          <a:lstStyle/>
          <a:p>
            <a:pPr algn="just">
              <a:lnSpc>
                <a:spcPct val="150000"/>
              </a:lnSpc>
            </a:pPr>
            <a:r>
              <a:rPr lang="en-US" b="1" dirty="0" smtClean="0"/>
              <a:t>Exception</a:t>
            </a:r>
            <a:r>
              <a:rPr lang="en-US" dirty="0" smtClean="0"/>
              <a:t> </a:t>
            </a:r>
            <a:r>
              <a:rPr lang="en-US" dirty="0"/>
              <a:t>is an unwanted or unexpected event, which occurs during the execution of a program, i.e. at run time, that disrupts the normal flow of the program’s instructions. </a:t>
            </a:r>
          </a:p>
          <a:p>
            <a:pPr algn="just">
              <a:lnSpc>
                <a:spcPct val="150000"/>
              </a:lnSpc>
            </a:pPr>
            <a:r>
              <a:rPr lang="en-US" dirty="0"/>
              <a:t>Exceptions can be caught and handled by the program. When an exception occurs within a method, it creates an object. </a:t>
            </a:r>
          </a:p>
          <a:p>
            <a:pPr algn="just">
              <a:lnSpc>
                <a:spcPct val="150000"/>
              </a:lnSpc>
            </a:pPr>
            <a:r>
              <a:rPr lang="en-US" dirty="0"/>
              <a:t>This object is called the exception object. It contains information about the exception, such as the name and description of the exception and the state of the program when the exception occurred.</a:t>
            </a:r>
          </a:p>
          <a:p>
            <a:pPr algn="just">
              <a:lnSpc>
                <a:spcPct val="150000"/>
              </a:lnSpc>
            </a:pPr>
            <a:r>
              <a:rPr lang="en-US" dirty="0"/>
              <a:t>The </a:t>
            </a:r>
            <a:r>
              <a:rPr lang="en-US" b="1" dirty="0"/>
              <a:t>Exception Handling in Java</a:t>
            </a:r>
            <a:r>
              <a:rPr lang="en-US" dirty="0"/>
              <a:t> is one of the powerful </a:t>
            </a:r>
            <a:r>
              <a:rPr lang="en-US" i="1" dirty="0"/>
              <a:t>mechanism to handle the runtime errors </a:t>
            </a:r>
            <a:r>
              <a:rPr lang="en-US" dirty="0"/>
              <a:t>such as </a:t>
            </a:r>
            <a:r>
              <a:rPr lang="en-US" b="1" dirty="0" err="1"/>
              <a:t>ClassNotFoundException</a:t>
            </a:r>
            <a:r>
              <a:rPr lang="en-US" dirty="0"/>
              <a:t>, </a:t>
            </a:r>
            <a:r>
              <a:rPr lang="en-US" b="1" dirty="0" err="1"/>
              <a:t>IOException</a:t>
            </a:r>
            <a:r>
              <a:rPr lang="en-US" dirty="0"/>
              <a:t>, </a:t>
            </a:r>
            <a:r>
              <a:rPr lang="en-US" b="1" dirty="0" err="1" smtClean="0"/>
              <a:t>SQLException</a:t>
            </a:r>
            <a:r>
              <a:rPr lang="en-US" dirty="0" smtClean="0"/>
              <a:t>, </a:t>
            </a:r>
            <a:r>
              <a:rPr lang="en-US" b="1" dirty="0" err="1"/>
              <a:t>RemoteException</a:t>
            </a:r>
            <a:r>
              <a:rPr lang="en-US" dirty="0"/>
              <a:t>, </a:t>
            </a:r>
            <a:r>
              <a:rPr lang="en-US" dirty="0" smtClean="0"/>
              <a:t>etc. So </a:t>
            </a:r>
            <a:r>
              <a:rPr lang="en-US" dirty="0"/>
              <a:t>that the normal flow of the application can be maintained.</a:t>
            </a:r>
          </a:p>
          <a:p>
            <a:pPr algn="just">
              <a:lnSpc>
                <a:spcPct val="150000"/>
              </a:lnSpc>
            </a:pPr>
            <a:endParaRPr lang="en-US" b="1" dirty="0"/>
          </a:p>
        </p:txBody>
      </p:sp>
    </p:spTree>
    <p:extLst>
      <p:ext uri="{BB962C8B-B14F-4D97-AF65-F5344CB8AC3E}">
        <p14:creationId xmlns:p14="http://schemas.microsoft.com/office/powerpoint/2010/main" val="1702690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042" y="664179"/>
            <a:ext cx="8761413" cy="706964"/>
          </a:xfrm>
        </p:spPr>
        <p:txBody>
          <a:bodyPr/>
          <a:lstStyle/>
          <a:p>
            <a:r>
              <a:rPr lang="en-US" sz="2800" b="1" dirty="0"/>
              <a:t>Blocks &amp; Keywords used for exception handling </a:t>
            </a:r>
            <a:endParaRPr lang="en-IN" sz="2800" dirty="0"/>
          </a:p>
        </p:txBody>
      </p:sp>
      <p:sp>
        <p:nvSpPr>
          <p:cNvPr id="3" name="Content Placeholder 2"/>
          <p:cNvSpPr>
            <a:spLocks noGrp="1"/>
          </p:cNvSpPr>
          <p:nvPr>
            <p:ph idx="1"/>
          </p:nvPr>
        </p:nvSpPr>
        <p:spPr>
          <a:xfrm>
            <a:off x="550042" y="2293034"/>
            <a:ext cx="11266820" cy="4135901"/>
          </a:xfrm>
        </p:spPr>
        <p:txBody>
          <a:bodyPr>
            <a:normAutofit/>
          </a:bodyPr>
          <a:lstStyle/>
          <a:p>
            <a:pPr algn="just">
              <a:buNone/>
            </a:pPr>
            <a:r>
              <a:rPr lang="en-US" sz="2000" b="1" dirty="0"/>
              <a:t>1. try: </a:t>
            </a:r>
          </a:p>
          <a:p>
            <a:pPr lvl="1" algn="just"/>
            <a:r>
              <a:rPr lang="en-US" sz="1800" dirty="0"/>
              <a:t>The try block contains a set of statements where an exception can occur.</a:t>
            </a:r>
          </a:p>
          <a:p>
            <a:pPr lvl="1" algn="just">
              <a:buNone/>
            </a:pPr>
            <a:r>
              <a:rPr lang="en-US" sz="1800" dirty="0"/>
              <a:t>	try { </a:t>
            </a:r>
          </a:p>
          <a:p>
            <a:pPr lvl="1" algn="just">
              <a:buNone/>
            </a:pPr>
            <a:r>
              <a:rPr lang="en-US" sz="1800" dirty="0"/>
              <a:t>		// statement(s) that might cause exception </a:t>
            </a:r>
          </a:p>
          <a:p>
            <a:pPr lvl="1" algn="just">
              <a:buNone/>
            </a:pPr>
            <a:r>
              <a:rPr lang="en-US" sz="1800" dirty="0"/>
              <a:t>		}</a:t>
            </a:r>
          </a:p>
          <a:p>
            <a:pPr algn="just">
              <a:buNone/>
            </a:pPr>
            <a:r>
              <a:rPr lang="en-US" sz="2000" dirty="0"/>
              <a:t>2. </a:t>
            </a:r>
            <a:r>
              <a:rPr lang="en-US" sz="2000" b="1" dirty="0"/>
              <a:t>catch</a:t>
            </a:r>
            <a:r>
              <a:rPr lang="en-US" sz="2000" dirty="0"/>
              <a:t>: </a:t>
            </a:r>
          </a:p>
          <a:p>
            <a:pPr lvl="1" algn="just"/>
            <a:r>
              <a:rPr lang="en-US" sz="1800" dirty="0"/>
              <a:t>The catch block is used to handle the uncertain </a:t>
            </a:r>
            <a:r>
              <a:rPr lang="en-US" sz="1800" dirty="0" smtClean="0"/>
              <a:t>condition/ </a:t>
            </a:r>
            <a:r>
              <a:rPr lang="en-US" sz="1800" dirty="0"/>
              <a:t>of a try block. </a:t>
            </a:r>
          </a:p>
          <a:p>
            <a:pPr lvl="1" algn="just"/>
            <a:r>
              <a:rPr lang="en-US" sz="1800" dirty="0"/>
              <a:t>A try block is always followed by a catch block, which handles the exception that occurs in the associated try block.</a:t>
            </a:r>
          </a:p>
          <a:p>
            <a:endParaRPr lang="en-IN" sz="2000" dirty="0"/>
          </a:p>
        </p:txBody>
      </p:sp>
    </p:spTree>
    <p:extLst>
      <p:ext uri="{BB962C8B-B14F-4D97-AF65-F5344CB8AC3E}">
        <p14:creationId xmlns:p14="http://schemas.microsoft.com/office/powerpoint/2010/main" val="569428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a:xfrm>
            <a:off x="409365" y="284351"/>
            <a:ext cx="8761413" cy="706964"/>
          </a:xfrm>
        </p:spPr>
        <p:txBody>
          <a:bodyPr/>
          <a:lstStyle/>
          <a:p>
            <a:r>
              <a:rPr lang="en-US" b="1" dirty="0" smtClean="0">
                <a:solidFill>
                  <a:schemeClr val="accent2">
                    <a:lumMod val="75000"/>
                  </a:schemeClr>
                </a:solidFill>
              </a:rPr>
              <a:t>Exception Hierarchy</a:t>
            </a:r>
            <a:endParaRPr lang="en-IN" b="1" dirty="0">
              <a:solidFill>
                <a:schemeClr val="accent2">
                  <a:lumMod val="75000"/>
                </a:schemeClr>
              </a:solidFill>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1671" t="20561" r="12624" b="11496"/>
          <a:stretch/>
        </p:blipFill>
        <p:spPr>
          <a:xfrm>
            <a:off x="1127654" y="1195755"/>
            <a:ext cx="10013959" cy="5120640"/>
          </a:xfrm>
        </p:spPr>
      </p:pic>
    </p:spTree>
    <p:extLst>
      <p:ext uri="{BB962C8B-B14F-4D97-AF65-F5344CB8AC3E}">
        <p14:creationId xmlns:p14="http://schemas.microsoft.com/office/powerpoint/2010/main" val="315740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3" name="Content Placeholder 2"/>
          <p:cNvSpPr>
            <a:spLocks noGrp="1"/>
          </p:cNvSpPr>
          <p:nvPr>
            <p:ph idx="1"/>
          </p:nvPr>
        </p:nvSpPr>
        <p:spPr>
          <a:xfrm>
            <a:off x="464234" y="436099"/>
            <a:ext cx="10944664" cy="5964702"/>
          </a:xfrm>
        </p:spPr>
        <p:txBody>
          <a:bodyPr>
            <a:normAutofit fontScale="77500" lnSpcReduction="20000"/>
          </a:bodyPr>
          <a:lstStyle/>
          <a:p>
            <a:pPr marL="0" indent="0" algn="just">
              <a:lnSpc>
                <a:spcPct val="120000"/>
              </a:lnSpc>
              <a:buNone/>
            </a:pPr>
            <a:r>
              <a:rPr lang="en-US" b="1" dirty="0"/>
              <a:t>1.</a:t>
            </a:r>
            <a:r>
              <a:rPr lang="en-US" dirty="0"/>
              <a:t> </a:t>
            </a:r>
            <a:r>
              <a:rPr lang="en-US" b="1" dirty="0" err="1"/>
              <a:t>Throwable</a:t>
            </a:r>
            <a:r>
              <a:rPr lang="en-US" b="1" dirty="0"/>
              <a:t> class:</a:t>
            </a:r>
            <a:r>
              <a:rPr lang="en-US" dirty="0"/>
              <a:t> As shown in the above figure, </a:t>
            </a:r>
            <a:r>
              <a:rPr lang="en-US" dirty="0" err="1"/>
              <a:t>Throwable</a:t>
            </a:r>
            <a:r>
              <a:rPr lang="en-US" dirty="0"/>
              <a:t> class which is derived from Object class, is a top of exception hierarchy from which all exception classes are derived directly or indirectly. It is the root of all exception classes. It is present in </a:t>
            </a:r>
            <a:r>
              <a:rPr lang="en-US" dirty="0" err="1"/>
              <a:t>java.lang</a:t>
            </a:r>
            <a:r>
              <a:rPr lang="en-US" dirty="0"/>
              <a:t> package.</a:t>
            </a:r>
          </a:p>
          <a:p>
            <a:pPr marL="0" indent="0" algn="just">
              <a:lnSpc>
                <a:spcPct val="120000"/>
              </a:lnSpc>
              <a:buNone/>
            </a:pPr>
            <a:r>
              <a:rPr lang="en-US" dirty="0" err="1"/>
              <a:t>Throwable</a:t>
            </a:r>
            <a:r>
              <a:rPr lang="en-US" dirty="0"/>
              <a:t> class is the superclass of all exceptions in java. </a:t>
            </a:r>
          </a:p>
          <a:p>
            <a:pPr marL="0" indent="0" algn="just">
              <a:lnSpc>
                <a:spcPct val="120000"/>
              </a:lnSpc>
              <a:buNone/>
            </a:pPr>
            <a:r>
              <a:rPr lang="en-US" b="1" dirty="0"/>
              <a:t>This class has two subclasses</a:t>
            </a:r>
            <a:r>
              <a:rPr lang="en-US" b="1" dirty="0" smtClean="0"/>
              <a:t>:</a:t>
            </a:r>
          </a:p>
          <a:p>
            <a:pPr marL="0" indent="0" algn="just">
              <a:lnSpc>
                <a:spcPct val="120000"/>
              </a:lnSpc>
              <a:buNone/>
            </a:pPr>
            <a:r>
              <a:rPr lang="en-US" dirty="0" smtClean="0"/>
              <a:t> </a:t>
            </a:r>
            <a:r>
              <a:rPr lang="en-US" dirty="0"/>
              <a:t>Error and Exception. </a:t>
            </a:r>
          </a:p>
          <a:p>
            <a:pPr marL="0" indent="0" algn="just">
              <a:lnSpc>
                <a:spcPct val="120000"/>
              </a:lnSpc>
              <a:buNone/>
            </a:pPr>
            <a:r>
              <a:rPr lang="en-US" dirty="0"/>
              <a:t>Errors or exceptions occurring in java programs are objects of these classes. Using </a:t>
            </a:r>
            <a:r>
              <a:rPr lang="en-US" dirty="0" err="1"/>
              <a:t>Throwable</a:t>
            </a:r>
            <a:r>
              <a:rPr lang="en-US" dirty="0"/>
              <a:t> class, you can also create your own custom exceptions.</a:t>
            </a:r>
          </a:p>
          <a:p>
            <a:pPr marL="0" indent="0" algn="just">
              <a:lnSpc>
                <a:spcPct val="120000"/>
              </a:lnSpc>
              <a:buNone/>
            </a:pPr>
            <a:endParaRPr lang="en-US" dirty="0"/>
          </a:p>
          <a:p>
            <a:pPr marL="0" indent="0" algn="just">
              <a:lnSpc>
                <a:spcPct val="120000"/>
              </a:lnSpc>
              <a:buNone/>
            </a:pPr>
            <a:r>
              <a:rPr lang="en-US" b="1" dirty="0"/>
              <a:t>2.</a:t>
            </a:r>
            <a:r>
              <a:rPr lang="en-US" dirty="0"/>
              <a:t> </a:t>
            </a:r>
            <a:r>
              <a:rPr lang="en-US" b="1" dirty="0"/>
              <a:t>Error:</a:t>
            </a:r>
            <a:r>
              <a:rPr lang="en-US" dirty="0"/>
              <a:t> Error class is the subclass of </a:t>
            </a:r>
            <a:r>
              <a:rPr lang="en-US" dirty="0" err="1"/>
              <a:t>Throwable</a:t>
            </a:r>
            <a:r>
              <a:rPr lang="en-US" dirty="0"/>
              <a:t> class and a superclass of all the runtime error classes. </a:t>
            </a:r>
          </a:p>
          <a:p>
            <a:pPr marL="0" indent="0" algn="just">
              <a:lnSpc>
                <a:spcPct val="120000"/>
              </a:lnSpc>
              <a:buNone/>
            </a:pPr>
            <a:r>
              <a:rPr lang="en-US" dirty="0"/>
              <a:t>It terminates the program if there is problem-related to a system or resources (JVM).</a:t>
            </a:r>
          </a:p>
          <a:p>
            <a:pPr marL="0" indent="0" algn="just">
              <a:lnSpc>
                <a:spcPct val="120000"/>
              </a:lnSpc>
              <a:buNone/>
            </a:pPr>
            <a:r>
              <a:rPr lang="en-US" dirty="0"/>
              <a:t>An error generally represents an unusual problem or situation from which it is difficult to recover. </a:t>
            </a:r>
          </a:p>
          <a:p>
            <a:pPr marL="0" indent="0" algn="just">
              <a:lnSpc>
                <a:spcPct val="120000"/>
              </a:lnSpc>
              <a:buNone/>
            </a:pPr>
            <a:r>
              <a:rPr lang="en-US" dirty="0"/>
              <a:t>It does not occur by programmer mistakes. It generally occurs if the system is not working properly or resource is not allocated properly.</a:t>
            </a:r>
          </a:p>
          <a:p>
            <a:pPr marL="0" indent="0" algn="just">
              <a:lnSpc>
                <a:spcPct val="120000"/>
              </a:lnSpc>
              <a:buNone/>
            </a:pPr>
            <a:endParaRPr lang="en-US" dirty="0"/>
          </a:p>
          <a:p>
            <a:pPr marL="0" indent="0" algn="just">
              <a:lnSpc>
                <a:spcPct val="120000"/>
              </a:lnSpc>
              <a:buNone/>
            </a:pPr>
            <a:r>
              <a:rPr lang="en-US" b="1" dirty="0"/>
              <a:t>3. Exception:</a:t>
            </a:r>
            <a:r>
              <a:rPr lang="en-US" dirty="0"/>
              <a:t> It is represented by an Exception class that represents errors caused by the program and by external factors. </a:t>
            </a:r>
          </a:p>
          <a:p>
            <a:pPr marL="0" indent="0" algn="just">
              <a:lnSpc>
                <a:spcPct val="120000"/>
              </a:lnSpc>
              <a:buNone/>
            </a:pPr>
            <a:r>
              <a:rPr lang="en-US" dirty="0"/>
              <a:t>Exception class is a subclass of </a:t>
            </a:r>
            <a:r>
              <a:rPr lang="en-US" dirty="0" err="1"/>
              <a:t>Throwable</a:t>
            </a:r>
            <a:r>
              <a:rPr lang="en-US" dirty="0"/>
              <a:t> class and a superclass of all the exception classes.</a:t>
            </a:r>
          </a:p>
          <a:p>
            <a:pPr marL="0" indent="0" algn="just">
              <a:lnSpc>
                <a:spcPct val="120000"/>
              </a:lnSpc>
              <a:buNone/>
            </a:pPr>
            <a:r>
              <a:rPr lang="en-US" dirty="0"/>
              <a:t>All the exception classes are derived directly or indirectly from the Exception class. They originate from within the application.</a:t>
            </a:r>
          </a:p>
          <a:p>
            <a:pPr marL="0" indent="0" algn="just">
              <a:lnSpc>
                <a:spcPct val="120000"/>
              </a:lnSpc>
              <a:buNone/>
            </a:pPr>
            <a:endParaRPr lang="en-US" dirty="0"/>
          </a:p>
          <a:p>
            <a:pPr marL="0" indent="0" algn="just">
              <a:lnSpc>
                <a:spcPct val="120000"/>
              </a:lnSpc>
              <a:buNone/>
            </a:pPr>
            <a:endParaRPr lang="en-US" dirty="0"/>
          </a:p>
          <a:p>
            <a:pPr marL="0" indent="0" algn="just">
              <a:lnSpc>
                <a:spcPct val="120000"/>
              </a:lnSpc>
              <a:buNone/>
            </a:pPr>
            <a:endParaRPr lang="en-IN" dirty="0"/>
          </a:p>
        </p:txBody>
      </p:sp>
    </p:spTree>
    <p:extLst>
      <p:ext uri="{BB962C8B-B14F-4D97-AF65-F5344CB8AC3E}">
        <p14:creationId xmlns:p14="http://schemas.microsoft.com/office/powerpoint/2010/main" val="3721524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37477" y="242149"/>
            <a:ext cx="8761413" cy="706964"/>
          </a:xfrm>
        </p:spPr>
        <p:txBody>
          <a:bodyPr/>
          <a:lstStyle/>
          <a:p>
            <a:r>
              <a:rPr lang="en-US" sz="3200" b="1" dirty="0" smtClean="0">
                <a:solidFill>
                  <a:schemeClr val="accent2">
                    <a:lumMod val="75000"/>
                  </a:schemeClr>
                </a:solidFill>
              </a:rPr>
              <a:t>Example</a:t>
            </a:r>
            <a:endParaRPr lang="en-IN" sz="3200" b="1" dirty="0">
              <a:solidFill>
                <a:schemeClr val="accent2">
                  <a:lumMod val="75000"/>
                </a:schemeClr>
              </a:solidFill>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5099" t="15207" r="35775" b="20967"/>
          <a:stretch/>
        </p:blipFill>
        <p:spPr>
          <a:xfrm>
            <a:off x="3390314" y="152997"/>
            <a:ext cx="6991643" cy="6412453"/>
          </a:xfrm>
        </p:spPr>
      </p:pic>
    </p:spTree>
    <p:extLst>
      <p:ext uri="{BB962C8B-B14F-4D97-AF65-F5344CB8AC3E}">
        <p14:creationId xmlns:p14="http://schemas.microsoft.com/office/powerpoint/2010/main" val="3097806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786" y="875194"/>
            <a:ext cx="8761413" cy="706964"/>
          </a:xfrm>
        </p:spPr>
        <p:txBody>
          <a:bodyPr/>
          <a:lstStyle/>
          <a:p>
            <a:r>
              <a:rPr lang="en-US" b="1" dirty="0"/>
              <a:t>Types Of Exceptions In Java</a:t>
            </a:r>
            <a:br>
              <a:rPr lang="en-US" b="1" dirty="0"/>
            </a:br>
            <a:endParaRPr lang="en-IN" dirty="0"/>
          </a:p>
        </p:txBody>
      </p:sp>
      <p:sp>
        <p:nvSpPr>
          <p:cNvPr id="4" name="Rectangle 3"/>
          <p:cNvSpPr/>
          <p:nvPr/>
        </p:nvSpPr>
        <p:spPr>
          <a:xfrm>
            <a:off x="5085492" y="2588455"/>
            <a:ext cx="1786597" cy="745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Exception</a:t>
            </a:r>
            <a:endParaRPr lang="en-IN" b="1" dirty="0"/>
          </a:p>
        </p:txBody>
      </p:sp>
      <p:sp>
        <p:nvSpPr>
          <p:cNvPr id="5" name="Rectangle 4"/>
          <p:cNvSpPr/>
          <p:nvPr/>
        </p:nvSpPr>
        <p:spPr>
          <a:xfrm>
            <a:off x="8129769" y="4949483"/>
            <a:ext cx="1786597" cy="745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Unchecked Exception</a:t>
            </a:r>
            <a:endParaRPr lang="en-IN" b="1" dirty="0"/>
          </a:p>
        </p:txBody>
      </p:sp>
      <p:sp>
        <p:nvSpPr>
          <p:cNvPr id="6" name="Rectangle 5"/>
          <p:cNvSpPr/>
          <p:nvPr/>
        </p:nvSpPr>
        <p:spPr>
          <a:xfrm>
            <a:off x="1986392" y="5059680"/>
            <a:ext cx="1786597" cy="745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Checked</a:t>
            </a:r>
          </a:p>
          <a:p>
            <a:pPr algn="ctr"/>
            <a:r>
              <a:rPr lang="en-US" b="1" dirty="0" smtClean="0"/>
              <a:t>Exception</a:t>
            </a:r>
            <a:endParaRPr lang="en-IN" b="1" dirty="0"/>
          </a:p>
        </p:txBody>
      </p:sp>
      <p:cxnSp>
        <p:nvCxnSpPr>
          <p:cNvPr id="10" name="Elbow Connector 9"/>
          <p:cNvCxnSpPr/>
          <p:nvPr/>
        </p:nvCxnSpPr>
        <p:spPr>
          <a:xfrm rot="5400000" flipH="1" flipV="1">
            <a:off x="3397851" y="2815883"/>
            <a:ext cx="1725637" cy="2761957"/>
          </a:xfrm>
          <a:prstGeom prst="bentConnector3">
            <a:avLst>
              <a:gd name="adj1" fmla="val 5000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16200000" flipV="1">
            <a:off x="6819356" y="2844708"/>
            <a:ext cx="1615440" cy="25941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198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 y="844062"/>
            <a:ext cx="11310425" cy="5175738"/>
          </a:xfrm>
        </p:spPr>
        <p:txBody>
          <a:bodyPr>
            <a:normAutofit/>
          </a:bodyPr>
          <a:lstStyle/>
          <a:p>
            <a:pPr algn="just">
              <a:buNone/>
            </a:pPr>
            <a:r>
              <a:rPr lang="en-US" sz="2400" b="1" dirty="0"/>
              <a:t>Checked Exception</a:t>
            </a:r>
            <a:endParaRPr lang="en-US" sz="2400" dirty="0"/>
          </a:p>
          <a:p>
            <a:pPr algn="just"/>
            <a:r>
              <a:rPr lang="en-US" sz="2400" dirty="0"/>
              <a:t>These are the exceptions that are checked by the compiler at compile time. </a:t>
            </a:r>
          </a:p>
          <a:p>
            <a:pPr algn="just"/>
            <a:r>
              <a:rPr lang="en-US" sz="2400" dirty="0"/>
              <a:t>If a method throws a checked exception, then the caller of the method must either handle the exception or declare it in the throws clause.</a:t>
            </a:r>
          </a:p>
          <a:p>
            <a:pPr algn="just">
              <a:buNone/>
            </a:pPr>
            <a:endParaRPr lang="en-US" sz="2400" b="1" dirty="0"/>
          </a:p>
          <a:p>
            <a:pPr algn="just">
              <a:buNone/>
            </a:pPr>
            <a:r>
              <a:rPr lang="en-US" sz="2400" b="1" dirty="0"/>
              <a:t>Unchecked Exception</a:t>
            </a:r>
          </a:p>
          <a:p>
            <a:pPr algn="just"/>
            <a:r>
              <a:rPr lang="en-US" sz="2400" dirty="0"/>
              <a:t>The </a:t>
            </a:r>
            <a:r>
              <a:rPr lang="en-US" sz="2400" dirty="0" err="1"/>
              <a:t>RuntimeException</a:t>
            </a:r>
            <a:r>
              <a:rPr lang="en-US" sz="2400" dirty="0"/>
              <a:t> class is the superclass of all unchecked exceptions. </a:t>
            </a:r>
          </a:p>
          <a:p>
            <a:pPr algn="just"/>
            <a:r>
              <a:rPr lang="en-US" sz="2400" dirty="0"/>
              <a:t>The table below represents some of the commonly used unchecked exception classes in Java with their description.</a:t>
            </a:r>
            <a:endParaRPr lang="en-US" sz="2400" b="1" dirty="0"/>
          </a:p>
          <a:p>
            <a:pPr algn="just"/>
            <a:endParaRPr lang="en-US" sz="2400" dirty="0"/>
          </a:p>
        </p:txBody>
      </p:sp>
    </p:spTree>
    <p:extLst>
      <p:ext uri="{BB962C8B-B14F-4D97-AF65-F5344CB8AC3E}">
        <p14:creationId xmlns:p14="http://schemas.microsoft.com/office/powerpoint/2010/main" val="2552093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14" y="692314"/>
            <a:ext cx="8761413" cy="706964"/>
          </a:xfrm>
        </p:spPr>
        <p:txBody>
          <a:bodyPr/>
          <a:lstStyle/>
          <a:p>
            <a:r>
              <a:rPr lang="en-US" sz="2800" b="1" dirty="0"/>
              <a:t>List of common checked exceptions in Java</a:t>
            </a:r>
            <a:endParaRPr lang="en-IN" sz="2800" dirty="0"/>
          </a:p>
        </p:txBody>
      </p:sp>
      <p:sp>
        <p:nvSpPr>
          <p:cNvPr id="3" name="Content Placeholder 2"/>
          <p:cNvSpPr>
            <a:spLocks noGrp="1"/>
          </p:cNvSpPr>
          <p:nvPr>
            <p:ph idx="1"/>
          </p:nvPr>
        </p:nvSpPr>
        <p:spPr>
          <a:xfrm>
            <a:off x="422031" y="2208628"/>
            <a:ext cx="10902461" cy="3756073"/>
          </a:xfrm>
        </p:spPr>
        <p:txBody>
          <a:bodyPr>
            <a:noAutofit/>
          </a:bodyPr>
          <a:lstStyle/>
          <a:p>
            <a:pPr>
              <a:lnSpc>
                <a:spcPct val="120000"/>
              </a:lnSpc>
            </a:pPr>
            <a:r>
              <a:rPr lang="en-US" b="1" dirty="0" err="1"/>
              <a:t>IOException</a:t>
            </a:r>
            <a:r>
              <a:rPr lang="en-US" b="1" dirty="0"/>
              <a:t>: </a:t>
            </a:r>
          </a:p>
          <a:p>
            <a:pPr>
              <a:lnSpc>
                <a:spcPct val="120000"/>
              </a:lnSpc>
              <a:buNone/>
            </a:pPr>
            <a:r>
              <a:rPr lang="en-US" dirty="0"/>
              <a:t>	This exception is raised when an input/output operation fails.</a:t>
            </a:r>
          </a:p>
          <a:p>
            <a:pPr>
              <a:lnSpc>
                <a:spcPct val="120000"/>
              </a:lnSpc>
            </a:pPr>
            <a:r>
              <a:rPr lang="en-US" b="1" dirty="0" err="1"/>
              <a:t>SQLException</a:t>
            </a:r>
            <a:r>
              <a:rPr lang="en-US" b="1" dirty="0"/>
              <a:t>: </a:t>
            </a:r>
          </a:p>
          <a:p>
            <a:pPr>
              <a:lnSpc>
                <a:spcPct val="120000"/>
              </a:lnSpc>
              <a:buNone/>
            </a:pPr>
            <a:r>
              <a:rPr lang="en-US" b="1" dirty="0"/>
              <a:t>	</a:t>
            </a:r>
            <a:r>
              <a:rPr lang="en-US" dirty="0"/>
              <a:t>This exception is raised when a database operation fails.</a:t>
            </a:r>
          </a:p>
          <a:p>
            <a:pPr>
              <a:lnSpc>
                <a:spcPct val="120000"/>
              </a:lnSpc>
            </a:pPr>
            <a:r>
              <a:rPr lang="en-US" b="1" dirty="0" err="1"/>
              <a:t>ClassNotFoundException</a:t>
            </a:r>
            <a:r>
              <a:rPr lang="en-US" b="1" dirty="0"/>
              <a:t>: </a:t>
            </a:r>
            <a:r>
              <a:rPr lang="en-US" dirty="0"/>
              <a:t/>
            </a:r>
            <a:br>
              <a:rPr lang="en-US" dirty="0"/>
            </a:br>
            <a:r>
              <a:rPr lang="en-US" dirty="0"/>
              <a:t>This exception is raised when a class cannot be found.</a:t>
            </a:r>
          </a:p>
          <a:p>
            <a:pPr>
              <a:lnSpc>
                <a:spcPct val="120000"/>
              </a:lnSpc>
            </a:pPr>
            <a:r>
              <a:rPr lang="en-US" b="1" dirty="0" err="1"/>
              <a:t>InstantiationException</a:t>
            </a:r>
            <a:r>
              <a:rPr lang="en-US" b="1" dirty="0"/>
              <a:t>:</a:t>
            </a:r>
          </a:p>
          <a:p>
            <a:pPr>
              <a:lnSpc>
                <a:spcPct val="120000"/>
              </a:lnSpc>
              <a:buNone/>
            </a:pPr>
            <a:r>
              <a:rPr lang="en-US" dirty="0"/>
              <a:t>	This exception is raised when an object cannot be instantiated.</a:t>
            </a:r>
          </a:p>
          <a:p>
            <a:pPr>
              <a:lnSpc>
                <a:spcPct val="120000"/>
              </a:lnSpc>
            </a:pPr>
            <a:r>
              <a:rPr lang="en-US" b="1" dirty="0" err="1"/>
              <a:t>NoSuchMethodException</a:t>
            </a:r>
            <a:r>
              <a:rPr lang="en-US" b="1" dirty="0"/>
              <a:t>:</a:t>
            </a:r>
          </a:p>
          <a:p>
            <a:pPr>
              <a:lnSpc>
                <a:spcPct val="120000"/>
              </a:lnSpc>
              <a:buNone/>
            </a:pPr>
            <a:r>
              <a:rPr lang="en-US" b="1" dirty="0"/>
              <a:t>	</a:t>
            </a:r>
            <a:r>
              <a:rPr lang="en-US" dirty="0"/>
              <a:t>This exception is raised when a method cannot be found.</a:t>
            </a:r>
            <a:endParaRPr lang="en-US" b="1" dirty="0"/>
          </a:p>
          <a:p>
            <a:pPr>
              <a:lnSpc>
                <a:spcPct val="120000"/>
              </a:lnSpc>
            </a:pPr>
            <a:endParaRPr lang="en-US" b="1" dirty="0"/>
          </a:p>
        </p:txBody>
      </p:sp>
    </p:spTree>
    <p:extLst>
      <p:ext uri="{BB962C8B-B14F-4D97-AF65-F5344CB8AC3E}">
        <p14:creationId xmlns:p14="http://schemas.microsoft.com/office/powerpoint/2010/main" val="18278996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143</TotalTime>
  <Words>548</Words>
  <Application>Microsoft Office PowerPoint</Application>
  <PresentationFormat>Widescreen</PresentationFormat>
  <Paragraphs>112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 Boardroom</vt:lpstr>
      <vt:lpstr>Exception Handling </vt:lpstr>
      <vt:lpstr>What is Exception?</vt:lpstr>
      <vt:lpstr>Blocks &amp; Keywords used for exception handling </vt:lpstr>
      <vt:lpstr>Exception Hierarchy</vt:lpstr>
      <vt:lpstr>PowerPoint Presentation</vt:lpstr>
      <vt:lpstr>Example</vt:lpstr>
      <vt:lpstr>Types Of Exceptions In Java </vt:lpstr>
      <vt:lpstr>PowerPoint Presentation</vt:lpstr>
      <vt:lpstr>List of common checked exceptions in Java</vt:lpstr>
      <vt:lpstr>List of common unchecked exceptions in Java </vt:lpstr>
      <vt:lpstr>PowerPoint Presentation</vt:lpstr>
      <vt:lpstr>finally Block</vt:lpstr>
      <vt:lpstr>PowerPoint Presentation</vt:lpstr>
      <vt:lpstr>PowerPoint Presentation</vt:lpstr>
      <vt:lpstr>Methods used in Exception Handling</vt:lpstr>
      <vt:lpstr>Exception Handling with Method Overriding in Java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 </dc:title>
  <dc:creator>KITS</dc:creator>
  <cp:lastModifiedBy>KITS</cp:lastModifiedBy>
  <cp:revision>55</cp:revision>
  <dcterms:created xsi:type="dcterms:W3CDTF">2024-07-24T11:16:02Z</dcterms:created>
  <dcterms:modified xsi:type="dcterms:W3CDTF">2024-07-25T10:15:20Z</dcterms:modified>
</cp:coreProperties>
</file>