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9"/>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BC134-477B-4AA7-8144-7E19660F39FA}"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3BAB3-751E-4E91-A175-986E0CE90CE8}" type="slidenum">
              <a:rPr lang="en-IN" smtClean="0"/>
              <a:t>‹#›</a:t>
            </a:fld>
            <a:endParaRPr lang="en-IN"/>
          </a:p>
        </p:txBody>
      </p:sp>
    </p:spTree>
    <p:extLst>
      <p:ext uri="{BB962C8B-B14F-4D97-AF65-F5344CB8AC3E}">
        <p14:creationId xmlns:p14="http://schemas.microsoft.com/office/powerpoint/2010/main" val="163190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C602A2-B826-4CA0-B8A8-40E52E77C312}" type="slidenum">
              <a:rPr lang="en-US" smtClean="0"/>
              <a:pPr/>
              <a:t>2</a:t>
            </a:fld>
            <a:endParaRPr lang="en-US"/>
          </a:p>
        </p:txBody>
      </p:sp>
    </p:spTree>
    <p:extLst>
      <p:ext uri="{BB962C8B-B14F-4D97-AF65-F5344CB8AC3E}">
        <p14:creationId xmlns:p14="http://schemas.microsoft.com/office/powerpoint/2010/main" val="83715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C602A2-B826-4CA0-B8A8-40E52E77C312}" type="slidenum">
              <a:rPr lang="en-US" smtClean="0"/>
              <a:pPr/>
              <a:t>8</a:t>
            </a:fld>
            <a:endParaRPr lang="en-US"/>
          </a:p>
        </p:txBody>
      </p:sp>
    </p:spTree>
    <p:extLst>
      <p:ext uri="{BB962C8B-B14F-4D97-AF65-F5344CB8AC3E}">
        <p14:creationId xmlns:p14="http://schemas.microsoft.com/office/powerpoint/2010/main" val="95282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C602A2-B826-4CA0-B8A8-40E52E77C312}" type="slidenum">
              <a:rPr lang="en-US" smtClean="0"/>
              <a:pPr/>
              <a:t>20</a:t>
            </a:fld>
            <a:endParaRPr lang="en-US"/>
          </a:p>
        </p:txBody>
      </p:sp>
    </p:spTree>
    <p:extLst>
      <p:ext uri="{BB962C8B-B14F-4D97-AF65-F5344CB8AC3E}">
        <p14:creationId xmlns:p14="http://schemas.microsoft.com/office/powerpoint/2010/main" val="364990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C602A2-B826-4CA0-B8A8-40E52E77C312}" type="slidenum">
              <a:rPr lang="en-US" smtClean="0"/>
              <a:pPr/>
              <a:t>43</a:t>
            </a:fld>
            <a:endParaRPr lang="en-US"/>
          </a:p>
        </p:txBody>
      </p:sp>
    </p:spTree>
    <p:extLst>
      <p:ext uri="{BB962C8B-B14F-4D97-AF65-F5344CB8AC3E}">
        <p14:creationId xmlns:p14="http://schemas.microsoft.com/office/powerpoint/2010/main" val="367343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C602A2-B826-4CA0-B8A8-40E52E77C312}" type="slidenum">
              <a:rPr lang="en-US" smtClean="0"/>
              <a:pPr/>
              <a:t>73</a:t>
            </a:fld>
            <a:endParaRPr lang="en-US"/>
          </a:p>
        </p:txBody>
      </p:sp>
    </p:spTree>
    <p:extLst>
      <p:ext uri="{BB962C8B-B14F-4D97-AF65-F5344CB8AC3E}">
        <p14:creationId xmlns:p14="http://schemas.microsoft.com/office/powerpoint/2010/main" val="73980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jsp-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compiler-vs-interpreter-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static-keyword-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javatpoint.com/java-string" TargetMode="External"/><Relationship Id="rId2" Type="http://schemas.openxmlformats.org/officeDocument/2006/relationships/hyperlink" Target="https://www.javatpoint.com/java-if-els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3021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881" y="609600"/>
            <a:ext cx="8153400" cy="1066800"/>
          </a:xfrm>
        </p:spPr>
        <p:txBody>
          <a:bodyPr/>
          <a:lstStyle/>
          <a:p>
            <a:r>
              <a:rPr lang="en-US" b="1" dirty="0" smtClean="0"/>
              <a:t>High-Level Language</a:t>
            </a:r>
            <a:endParaRPr lang="en-US" dirty="0"/>
          </a:p>
        </p:txBody>
      </p:sp>
      <p:sp>
        <p:nvSpPr>
          <p:cNvPr id="3" name="Content Placeholder 2"/>
          <p:cNvSpPr>
            <a:spLocks noGrp="1"/>
          </p:cNvSpPr>
          <p:nvPr>
            <p:ph sz="half" idx="1"/>
          </p:nvPr>
        </p:nvSpPr>
        <p:spPr>
          <a:xfrm>
            <a:off x="2011678" y="2209800"/>
            <a:ext cx="9228407" cy="2895600"/>
          </a:xfrm>
        </p:spPr>
        <p:txBody>
          <a:bodyPr>
            <a:normAutofit/>
          </a:bodyPr>
          <a:lstStyle/>
          <a:p>
            <a:pPr algn="just"/>
            <a:r>
              <a:rPr lang="en-US" sz="2400" dirty="0"/>
              <a:t>Its is a computer programming language that uses English like statements to write the computer instructions.</a:t>
            </a:r>
          </a:p>
          <a:p>
            <a:pPr algn="just"/>
            <a:r>
              <a:rPr lang="en-US" sz="2400" dirty="0"/>
              <a:t>High-level languages are most widely programming languages because they are easy to understand to human being.</a:t>
            </a:r>
          </a:p>
        </p:txBody>
      </p:sp>
    </p:spTree>
    <p:extLst>
      <p:ext uri="{BB962C8B-B14F-4D97-AF65-F5344CB8AC3E}">
        <p14:creationId xmlns:p14="http://schemas.microsoft.com/office/powerpoint/2010/main" val="2490340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771" y="275051"/>
            <a:ext cx="11882459" cy="6238290"/>
          </a:xfrm>
        </p:spPr>
      </p:pic>
    </p:spTree>
    <p:extLst>
      <p:ext uri="{BB962C8B-B14F-4D97-AF65-F5344CB8AC3E}">
        <p14:creationId xmlns:p14="http://schemas.microsoft.com/office/powerpoint/2010/main" val="3189086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1182" y="135988"/>
            <a:ext cx="8153399" cy="1447800"/>
          </a:xfrm>
        </p:spPr>
        <p:txBody>
          <a:bodyPr>
            <a:normAutofit/>
          </a:bodyPr>
          <a:lstStyle/>
          <a:p>
            <a:pPr algn="l"/>
            <a:r>
              <a:rPr lang="en-US" sz="4000" b="1" dirty="0"/>
              <a:t>What is Java?</a:t>
            </a:r>
          </a:p>
        </p:txBody>
      </p:sp>
      <p:sp>
        <p:nvSpPr>
          <p:cNvPr id="5" name="Content Placeholder 4"/>
          <p:cNvSpPr>
            <a:spLocks noGrp="1"/>
          </p:cNvSpPr>
          <p:nvPr>
            <p:ph idx="1"/>
          </p:nvPr>
        </p:nvSpPr>
        <p:spPr>
          <a:xfrm>
            <a:off x="379828" y="2349306"/>
            <a:ext cx="10944663" cy="3924886"/>
          </a:xfrm>
        </p:spPr>
        <p:txBody>
          <a:bodyPr>
            <a:normAutofit fontScale="92500"/>
          </a:bodyPr>
          <a:lstStyle/>
          <a:p>
            <a:pPr algn="just"/>
            <a:r>
              <a:rPr lang="en-IN" sz="2400" dirty="0"/>
              <a:t>Java is a </a:t>
            </a:r>
            <a:r>
              <a:rPr lang="en-IN" sz="2400" b="1" dirty="0"/>
              <a:t>programming language</a:t>
            </a:r>
            <a:r>
              <a:rPr lang="en-IN" sz="2400" dirty="0"/>
              <a:t> and a </a:t>
            </a:r>
            <a:r>
              <a:rPr lang="en-IN" sz="2400" b="1" dirty="0"/>
              <a:t>platform</a:t>
            </a:r>
            <a:r>
              <a:rPr lang="en-IN" sz="2400" dirty="0"/>
              <a:t>. Java is a high level, robust, class based object-oriented and secure programming language. Its used to develop a application.</a:t>
            </a:r>
          </a:p>
          <a:p>
            <a:pPr algn="just"/>
            <a:r>
              <a:rPr lang="en-IN" sz="2400" dirty="0"/>
              <a:t>Java was developed by </a:t>
            </a:r>
            <a:r>
              <a:rPr lang="en-IN" sz="2400" i="1" dirty="0"/>
              <a:t>Sun Microsystems(</a:t>
            </a:r>
            <a:r>
              <a:rPr lang="en-IN" sz="2400" b="1" dirty="0"/>
              <a:t>James Gosling)</a:t>
            </a:r>
            <a:r>
              <a:rPr lang="en-IN" sz="2400" dirty="0"/>
              <a:t> (which is now the subsidiary of Oracle) in the year 1995. </a:t>
            </a:r>
          </a:p>
          <a:p>
            <a:pPr algn="just"/>
            <a:r>
              <a:rPr lang="en-IN" sz="2400" dirty="0"/>
              <a:t>Object-oriented programming (OOP) is a programming paradigm based on the concept of "objects", which can contain data and code.</a:t>
            </a:r>
          </a:p>
          <a:p>
            <a:pPr algn="just"/>
            <a:r>
              <a:rPr lang="en-IN" sz="2400" dirty="0"/>
              <a:t> The data is in the form of fields (often known as attributes or properties), and the code is in the form of procedures (often known as methods).</a:t>
            </a:r>
          </a:p>
          <a:p>
            <a:pPr algn="just"/>
            <a:endParaRPr lang="en-US" sz="2400" dirty="0"/>
          </a:p>
          <a:p>
            <a:endParaRPr lang="en-US" sz="2800" dirty="0"/>
          </a:p>
        </p:txBody>
      </p:sp>
    </p:spTree>
    <p:extLst>
      <p:ext uri="{BB962C8B-B14F-4D97-AF65-F5344CB8AC3E}">
        <p14:creationId xmlns:p14="http://schemas.microsoft.com/office/powerpoint/2010/main" val="4253913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584200"/>
            <a:ext cx="8229600" cy="1143000"/>
          </a:xfrm>
        </p:spPr>
        <p:txBody>
          <a:bodyPr/>
          <a:lstStyle/>
          <a:p>
            <a:pPr algn="l"/>
            <a:r>
              <a:rPr lang="en-IN" b="1" dirty="0"/>
              <a:t>Features of Java</a:t>
            </a:r>
            <a:endParaRPr lang="en-US" dirty="0"/>
          </a:p>
        </p:txBody>
      </p:sp>
      <p:sp>
        <p:nvSpPr>
          <p:cNvPr id="3" name="Content Placeholder 2"/>
          <p:cNvSpPr>
            <a:spLocks noGrp="1"/>
          </p:cNvSpPr>
          <p:nvPr>
            <p:ph idx="1"/>
          </p:nvPr>
        </p:nvSpPr>
        <p:spPr>
          <a:xfrm>
            <a:off x="1981200" y="1981200"/>
            <a:ext cx="8305800" cy="4068764"/>
          </a:xfrm>
        </p:spPr>
        <p:txBody>
          <a:bodyPr>
            <a:normAutofit/>
          </a:bodyPr>
          <a:lstStyle/>
          <a:p>
            <a:pPr lvl="0" algn="just">
              <a:buNone/>
            </a:pPr>
            <a:r>
              <a:rPr lang="en-IN" sz="3500" b="1" dirty="0">
                <a:solidFill>
                  <a:srgbClr val="002060"/>
                </a:solidFill>
              </a:rPr>
              <a:t>Simple:</a:t>
            </a:r>
            <a:endParaRPr lang="en-US" sz="3500" dirty="0">
              <a:solidFill>
                <a:srgbClr val="002060"/>
              </a:solidFill>
            </a:endParaRPr>
          </a:p>
          <a:p>
            <a:pPr algn="just"/>
            <a:r>
              <a:rPr lang="en-IN" dirty="0" smtClean="0"/>
              <a:t>	Java </a:t>
            </a:r>
            <a:r>
              <a:rPr lang="en-IN" dirty="0"/>
              <a:t>is very easy to learn, and its syntax is simple, clean and easy to understand. </a:t>
            </a:r>
            <a:endParaRPr lang="en-IN" dirty="0" smtClean="0"/>
          </a:p>
          <a:p>
            <a:pPr algn="just"/>
            <a:r>
              <a:rPr lang="en-IN" dirty="0"/>
              <a:t>	</a:t>
            </a:r>
            <a:r>
              <a:rPr lang="en-IN" dirty="0" smtClean="0"/>
              <a:t>Java </a:t>
            </a:r>
            <a:r>
              <a:rPr lang="en-IN" dirty="0"/>
              <a:t>has removed many complicated and rarely-used </a:t>
            </a:r>
            <a:r>
              <a:rPr lang="en-IN" dirty="0" smtClean="0"/>
              <a:t>features</a:t>
            </a:r>
            <a:r>
              <a:rPr lang="en-IN" dirty="0"/>
              <a:t>.</a:t>
            </a:r>
            <a:endParaRPr lang="en-IN" dirty="0" smtClean="0"/>
          </a:p>
          <a:p>
            <a:pPr algn="just"/>
            <a:r>
              <a:rPr lang="en-IN" dirty="0" smtClean="0"/>
              <a:t>	For example, explicit pointers, operator overloading, etc. </a:t>
            </a:r>
          </a:p>
          <a:p>
            <a:pPr algn="just"/>
            <a:r>
              <a:rPr lang="en-IN" dirty="0"/>
              <a:t>	</a:t>
            </a:r>
            <a:r>
              <a:rPr lang="en-IN" dirty="0" smtClean="0"/>
              <a:t>There </a:t>
            </a:r>
            <a:r>
              <a:rPr lang="en-IN" dirty="0"/>
              <a:t>is no need to remove unreferenced objects because there is an </a:t>
            </a:r>
            <a:r>
              <a:rPr lang="en-IN" b="1" dirty="0"/>
              <a:t>Automatic Garbage Collection</a:t>
            </a:r>
            <a:r>
              <a:rPr lang="en-IN" dirty="0"/>
              <a:t> in Java.</a:t>
            </a:r>
            <a:endParaRPr lang="en-US" dirty="0"/>
          </a:p>
        </p:txBody>
      </p:sp>
    </p:spTree>
    <p:extLst>
      <p:ext uri="{BB962C8B-B14F-4D97-AF65-F5344CB8AC3E}">
        <p14:creationId xmlns:p14="http://schemas.microsoft.com/office/powerpoint/2010/main" val="3534587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609600"/>
            <a:ext cx="8229600" cy="1143000"/>
          </a:xfrm>
        </p:spPr>
        <p:txBody>
          <a:bodyPr/>
          <a:lstStyle/>
          <a:p>
            <a:pPr algn="l"/>
            <a:r>
              <a:rPr lang="en-US" b="1" dirty="0" smtClean="0"/>
              <a:t>Object-Oriented</a:t>
            </a:r>
            <a:endParaRPr lang="en-US" b="1" dirty="0"/>
          </a:p>
        </p:txBody>
      </p:sp>
      <p:sp>
        <p:nvSpPr>
          <p:cNvPr id="5" name="Content Placeholder 4"/>
          <p:cNvSpPr>
            <a:spLocks noGrp="1"/>
          </p:cNvSpPr>
          <p:nvPr>
            <p:ph idx="1"/>
          </p:nvPr>
        </p:nvSpPr>
        <p:spPr>
          <a:xfrm>
            <a:off x="1828800" y="1676400"/>
            <a:ext cx="8534400" cy="3763964"/>
          </a:xfrm>
        </p:spPr>
        <p:txBody>
          <a:bodyPr>
            <a:normAutofit/>
          </a:bodyPr>
          <a:lstStyle/>
          <a:p>
            <a:pPr algn="just"/>
            <a:endParaRPr lang="en-US" b="1" dirty="0"/>
          </a:p>
          <a:p>
            <a:pPr algn="just"/>
            <a:r>
              <a:rPr lang="en-US" dirty="0"/>
              <a:t>Java is an Object Oriented Programming Language, which means in Java everything is written in terms of classes and objects</a:t>
            </a:r>
            <a:r>
              <a:rPr lang="en-US" dirty="0" smtClean="0"/>
              <a:t>.</a:t>
            </a:r>
          </a:p>
          <a:p>
            <a:pPr algn="just"/>
            <a:r>
              <a:rPr lang="en-US" dirty="0"/>
              <a:t>Object is nothing but a real world entity that can represent any person, place, or thing and can be distinguished from others. </a:t>
            </a:r>
          </a:p>
          <a:p>
            <a:pPr algn="just"/>
            <a:endParaRPr lang="en-US" dirty="0"/>
          </a:p>
        </p:txBody>
      </p:sp>
    </p:spTree>
    <p:extLst>
      <p:ext uri="{BB962C8B-B14F-4D97-AF65-F5344CB8AC3E}">
        <p14:creationId xmlns:p14="http://schemas.microsoft.com/office/powerpoint/2010/main" val="500930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838200"/>
            <a:ext cx="8229600" cy="1066800"/>
          </a:xfrm>
        </p:spPr>
        <p:txBody>
          <a:bodyPr>
            <a:noAutofit/>
          </a:bodyPr>
          <a:lstStyle/>
          <a:p>
            <a:pPr algn="l"/>
            <a:r>
              <a:rPr lang="en-US" b="1" dirty="0"/>
              <a:t>Platform Independent</a:t>
            </a:r>
            <a:br>
              <a:rPr lang="en-US" b="1" dirty="0"/>
            </a:br>
            <a:endParaRPr lang="en-US" dirty="0"/>
          </a:p>
        </p:txBody>
      </p:sp>
      <p:sp>
        <p:nvSpPr>
          <p:cNvPr id="3" name="Content Placeholder 2"/>
          <p:cNvSpPr>
            <a:spLocks noGrp="1"/>
          </p:cNvSpPr>
          <p:nvPr>
            <p:ph idx="1"/>
          </p:nvPr>
        </p:nvSpPr>
        <p:spPr>
          <a:xfrm>
            <a:off x="1089212" y="2138082"/>
            <a:ext cx="10300447" cy="3617259"/>
          </a:xfrm>
        </p:spPr>
        <p:txBody>
          <a:bodyPr>
            <a:normAutofit/>
          </a:bodyPr>
          <a:lstStyle/>
          <a:p>
            <a:pPr algn="just"/>
            <a:r>
              <a:rPr lang="en-US" sz="2800" dirty="0"/>
              <a:t>Java is platform independent because it is different from other languages like </a:t>
            </a:r>
            <a:r>
              <a:rPr lang="en-US" sz="2800" dirty="0">
                <a:hlinkClick r:id="rId2"/>
              </a:rPr>
              <a:t>C</a:t>
            </a:r>
            <a:r>
              <a:rPr lang="en-US" sz="2800" dirty="0"/>
              <a:t>, </a:t>
            </a:r>
            <a:r>
              <a:rPr lang="en-US" sz="2800" dirty="0">
                <a:hlinkClick r:id="rId3"/>
              </a:rPr>
              <a:t>C++</a:t>
            </a:r>
            <a:r>
              <a:rPr lang="en-US" sz="2800" dirty="0"/>
              <a:t>, etc. </a:t>
            </a:r>
          </a:p>
          <a:p>
            <a:pPr algn="just"/>
            <a:r>
              <a:rPr lang="en-US" sz="2800" dirty="0"/>
              <a:t>Which are compiled into platform specific machines while Java is a write once, run anywhere language(WORA). </a:t>
            </a:r>
          </a:p>
          <a:p>
            <a:pPr algn="just"/>
            <a:r>
              <a:rPr lang="en-US" sz="2800" dirty="0"/>
              <a:t>A platform is the hardware or software environment in which a program runs.</a:t>
            </a:r>
          </a:p>
        </p:txBody>
      </p:sp>
    </p:spTree>
    <p:extLst>
      <p:ext uri="{BB962C8B-B14F-4D97-AF65-F5344CB8AC3E}">
        <p14:creationId xmlns:p14="http://schemas.microsoft.com/office/powerpoint/2010/main" val="3769851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482600"/>
            <a:ext cx="8229600" cy="1066800"/>
          </a:xfrm>
        </p:spPr>
        <p:txBody>
          <a:bodyPr/>
          <a:lstStyle/>
          <a:p>
            <a:r>
              <a:rPr lang="en-US" b="1" dirty="0" smtClean="0"/>
              <a:t>Architectural Neutral	</a:t>
            </a:r>
            <a:endParaRPr lang="en-US" b="1" dirty="0"/>
          </a:p>
        </p:txBody>
      </p:sp>
      <p:sp>
        <p:nvSpPr>
          <p:cNvPr id="3" name="Content Placeholder 2"/>
          <p:cNvSpPr>
            <a:spLocks noGrp="1"/>
          </p:cNvSpPr>
          <p:nvPr>
            <p:ph idx="1"/>
          </p:nvPr>
        </p:nvSpPr>
        <p:spPr>
          <a:xfrm>
            <a:off x="927100" y="1701800"/>
            <a:ext cx="10147300" cy="4325112"/>
          </a:xfrm>
        </p:spPr>
        <p:txBody>
          <a:bodyPr>
            <a:normAutofit/>
          </a:bodyPr>
          <a:lstStyle/>
          <a:p>
            <a:pPr algn="just"/>
            <a:r>
              <a:rPr lang="en-US" sz="2800" dirty="0"/>
              <a:t>Java will never communicate with platform Directly.</a:t>
            </a:r>
          </a:p>
          <a:p>
            <a:pPr algn="just"/>
            <a:r>
              <a:rPr lang="en-US" sz="2800" dirty="0"/>
              <a:t>Changes and Upgrades in operating systems, processors and system resources will not make any changes in Java Program.</a:t>
            </a:r>
          </a:p>
          <a:p>
            <a:pPr algn="just"/>
            <a:r>
              <a:rPr lang="en-US" sz="2800" dirty="0"/>
              <a:t>so it avoids rebuilding problem.</a:t>
            </a:r>
          </a:p>
        </p:txBody>
      </p:sp>
    </p:spTree>
    <p:extLst>
      <p:ext uri="{BB962C8B-B14F-4D97-AF65-F5344CB8AC3E}">
        <p14:creationId xmlns:p14="http://schemas.microsoft.com/office/powerpoint/2010/main" val="1384796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0700"/>
            <a:ext cx="8229600" cy="1066800"/>
          </a:xfrm>
        </p:spPr>
        <p:txBody>
          <a:bodyPr/>
          <a:lstStyle/>
          <a:p>
            <a:r>
              <a:rPr lang="en-US" b="1" dirty="0" smtClean="0"/>
              <a:t>Portable</a:t>
            </a:r>
            <a:endParaRPr lang="en-US" b="1" dirty="0"/>
          </a:p>
        </p:txBody>
      </p:sp>
      <p:sp>
        <p:nvSpPr>
          <p:cNvPr id="3" name="Content Placeholder 2"/>
          <p:cNvSpPr>
            <a:spLocks noGrp="1"/>
          </p:cNvSpPr>
          <p:nvPr>
            <p:ph idx="1"/>
          </p:nvPr>
        </p:nvSpPr>
        <p:spPr>
          <a:xfrm>
            <a:off x="685800" y="2044700"/>
            <a:ext cx="10426700" cy="4261612"/>
          </a:xfrm>
        </p:spPr>
        <p:txBody>
          <a:bodyPr>
            <a:normAutofit/>
          </a:bodyPr>
          <a:lstStyle/>
          <a:p>
            <a:pPr algn="just"/>
            <a:r>
              <a:rPr lang="en-US" sz="3600" dirty="0"/>
              <a:t>We can carry the java byte code any platform without making any changes.</a:t>
            </a:r>
          </a:p>
          <a:p>
            <a:pPr algn="just"/>
            <a:r>
              <a:rPr lang="en-US" sz="3600" dirty="0"/>
              <a:t>We can migrate from one operating system to another operating system without changing the code.</a:t>
            </a:r>
          </a:p>
          <a:p>
            <a:pPr algn="just"/>
            <a:endParaRPr lang="en-US" sz="3600" dirty="0"/>
          </a:p>
        </p:txBody>
      </p:sp>
    </p:spTree>
    <p:extLst>
      <p:ext uri="{BB962C8B-B14F-4D97-AF65-F5344CB8AC3E}">
        <p14:creationId xmlns:p14="http://schemas.microsoft.com/office/powerpoint/2010/main" val="2388543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3151"/>
            <a:ext cx="7940659" cy="1018033"/>
          </a:xfrm>
        </p:spPr>
        <p:txBody>
          <a:bodyPr>
            <a:normAutofit/>
          </a:bodyPr>
          <a:lstStyle/>
          <a:p>
            <a:pPr algn="l"/>
            <a:r>
              <a:rPr lang="en-IN" sz="3600" b="1" dirty="0"/>
              <a:t>Robust</a:t>
            </a:r>
            <a:endParaRPr lang="en-US" sz="3600" dirty="0"/>
          </a:p>
        </p:txBody>
      </p:sp>
      <p:sp>
        <p:nvSpPr>
          <p:cNvPr id="3" name="Content Placeholder 2"/>
          <p:cNvSpPr>
            <a:spLocks noGrp="1"/>
          </p:cNvSpPr>
          <p:nvPr>
            <p:ph idx="1"/>
          </p:nvPr>
        </p:nvSpPr>
        <p:spPr>
          <a:xfrm>
            <a:off x="685800" y="1917700"/>
            <a:ext cx="9601200" cy="4559300"/>
          </a:xfrm>
        </p:spPr>
        <p:txBody>
          <a:bodyPr>
            <a:normAutofit/>
          </a:bodyPr>
          <a:lstStyle/>
          <a:p>
            <a:pPr algn="just"/>
            <a:r>
              <a:rPr lang="en-US" dirty="0" smtClean="0"/>
              <a:t>Java is a robust language that can handle run-time errors as it checks the code during the compile and runtime.</a:t>
            </a:r>
          </a:p>
          <a:p>
            <a:pPr algn="just"/>
            <a:r>
              <a:rPr lang="en-US" dirty="0" smtClean="0"/>
              <a:t>Which means it is capable of handling unexpected termination of a program. </a:t>
            </a:r>
          </a:p>
          <a:p>
            <a:pPr algn="just"/>
            <a:r>
              <a:rPr lang="en-US" dirty="0" smtClean="0"/>
              <a:t>Java has a most important and helpful feature called Exception Handling. </a:t>
            </a:r>
          </a:p>
          <a:p>
            <a:pPr algn="just"/>
            <a:r>
              <a:rPr lang="en-US" dirty="0" smtClean="0"/>
              <a:t>Another </a:t>
            </a:r>
            <a:r>
              <a:rPr lang="en-US" dirty="0"/>
              <a:t>reason why Java is strong lies in its memory management features</a:t>
            </a:r>
            <a:r>
              <a:rPr lang="en-US" dirty="0" smtClean="0"/>
              <a:t>.</a:t>
            </a:r>
          </a:p>
          <a:p>
            <a:pPr algn="just"/>
            <a:r>
              <a:rPr lang="en-US" dirty="0" smtClean="0"/>
              <a:t> </a:t>
            </a:r>
            <a:r>
              <a:rPr lang="en-US" dirty="0"/>
              <a:t>Unlike other low level languages, Java provides a runtime Garbage collector offered by JVM, which collects all the unused variables.</a:t>
            </a:r>
          </a:p>
        </p:txBody>
      </p:sp>
    </p:spTree>
    <p:extLst>
      <p:ext uri="{BB962C8B-B14F-4D97-AF65-F5344CB8AC3E}">
        <p14:creationId xmlns:p14="http://schemas.microsoft.com/office/powerpoint/2010/main" val="27455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304801"/>
            <a:ext cx="8305800" cy="1295400"/>
          </a:xfrm>
        </p:spPr>
        <p:txBody>
          <a:bodyPr>
            <a:normAutofit fontScale="90000"/>
          </a:bodyPr>
          <a:lstStyle/>
          <a:p>
            <a:pPr algn="l"/>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smtClean="0"/>
              <a:t>Secured</a:t>
            </a:r>
            <a:endParaRPr lang="en-US" sz="3600" b="1" dirty="0"/>
          </a:p>
        </p:txBody>
      </p:sp>
      <p:sp>
        <p:nvSpPr>
          <p:cNvPr id="3" name="Content Placeholder 2"/>
          <p:cNvSpPr>
            <a:spLocks noGrp="1"/>
          </p:cNvSpPr>
          <p:nvPr>
            <p:ph idx="1"/>
          </p:nvPr>
        </p:nvSpPr>
        <p:spPr>
          <a:xfrm>
            <a:off x="736600" y="2032000"/>
            <a:ext cx="9474200" cy="4094164"/>
          </a:xfrm>
        </p:spPr>
        <p:txBody>
          <a:bodyPr>
            <a:normAutofit/>
          </a:bodyPr>
          <a:lstStyle/>
          <a:p>
            <a:pPr algn="just"/>
            <a:r>
              <a:rPr lang="en-IN" dirty="0" smtClean="0"/>
              <a:t>Java never communicate directly with machine</a:t>
            </a:r>
          </a:p>
          <a:p>
            <a:pPr algn="just"/>
            <a:r>
              <a:rPr lang="en-IN" dirty="0" smtClean="0"/>
              <a:t>First it will be converted into byte code and then  that byte code will be converted into machine code by JVM</a:t>
            </a:r>
          </a:p>
          <a:p>
            <a:pPr algn="just"/>
            <a:r>
              <a:rPr lang="en-IN" dirty="0" smtClean="0"/>
              <a:t>If the byte-code has some problem or not properly formatted, then JVM won’t allow the code to run and will raise error.</a:t>
            </a:r>
          </a:p>
          <a:p>
            <a:pPr algn="just"/>
            <a:r>
              <a:rPr lang="en-IN" b="1" dirty="0" smtClean="0"/>
              <a:t>Byte-code </a:t>
            </a:r>
            <a:r>
              <a:rPr lang="en-IN" b="1" dirty="0"/>
              <a:t>verifier </a:t>
            </a:r>
            <a:r>
              <a:rPr lang="en-IN" dirty="0"/>
              <a:t>checks the code fragments for illegal code that can violate access right to object</a:t>
            </a:r>
            <a:r>
              <a:rPr lang="en-IN" dirty="0" smtClean="0"/>
              <a:t>.</a:t>
            </a:r>
            <a:endParaRPr lang="en-US" dirty="0"/>
          </a:p>
          <a:p>
            <a:pPr algn="just"/>
            <a:endParaRPr lang="en-US" dirty="0"/>
          </a:p>
        </p:txBody>
      </p:sp>
    </p:spTree>
    <p:extLst>
      <p:ext uri="{BB962C8B-B14F-4D97-AF65-F5344CB8AC3E}">
        <p14:creationId xmlns:p14="http://schemas.microsoft.com/office/powerpoint/2010/main" val="362675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0700" y="2893160"/>
            <a:ext cx="8229600" cy="152888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dirty="0">
                <a:ln w="0"/>
                <a:solidFill>
                  <a:schemeClr val="tx2">
                    <a:lumMod val="20000"/>
                    <a:lumOff val="80000"/>
                  </a:schemeClr>
                </a:solidFill>
                <a:effectLst>
                  <a:reflection blurRad="12700" stA="50000" endPos="50000" dist="5000" dir="5400000" sy="-100000" rotWithShape="0"/>
                </a:effectLst>
              </a:rPr>
              <a:t>Core Java &amp; Advanced Java</a:t>
            </a:r>
          </a:p>
        </p:txBody>
      </p:sp>
      <p:sp>
        <p:nvSpPr>
          <p:cNvPr id="6" name="Subtitle 5"/>
          <p:cNvSpPr>
            <a:spLocks noGrp="1"/>
          </p:cNvSpPr>
          <p:nvPr>
            <p:ph type="subTitle" idx="1"/>
          </p:nvPr>
        </p:nvSpPr>
        <p:spPr>
          <a:xfrm>
            <a:off x="556591" y="646480"/>
            <a:ext cx="10933044" cy="1905000"/>
          </a:xfrm>
        </p:spPr>
        <p:txBody>
          <a:bodyPr>
            <a:normAutofit/>
            <a:scene3d>
              <a:camera prst="orthographicFront"/>
              <a:lightRig rig="soft" dir="t">
                <a:rot lat="0" lon="0" rev="10800000"/>
              </a:lightRig>
            </a:scene3d>
            <a:sp3d>
              <a:bevelT w="27940" h="12700"/>
              <a:contourClr>
                <a:srgbClr val="DDDDDD"/>
              </a:contourClr>
            </a:sp3d>
          </a:bodyPr>
          <a:lstStyle/>
          <a:p>
            <a:pPr algn="ctr"/>
            <a:r>
              <a:rPr lang="en-US" sz="4400" b="1" spc="150" dirty="0">
                <a:ln w="11430"/>
                <a:solidFill>
                  <a:schemeClr val="accent3">
                    <a:lumMod val="60000"/>
                    <a:lumOff val="40000"/>
                  </a:schemeClr>
                </a:solidFill>
                <a:effectLst>
                  <a:outerShdw blurRad="25400" algn="tl" rotWithShape="0">
                    <a:srgbClr val="000000">
                      <a:alpha val="43000"/>
                    </a:srgbClr>
                  </a:outerShdw>
                </a:effectLst>
              </a:rPr>
              <a:t>Java Full Stack Development   </a:t>
            </a:r>
          </a:p>
        </p:txBody>
      </p:sp>
      <p:pic>
        <p:nvPicPr>
          <p:cNvPr id="9" name="Picture 8" descr="download.png"/>
          <p:cNvPicPr>
            <a:picLocks noChangeAspect="1"/>
          </p:cNvPicPr>
          <p:nvPr/>
        </p:nvPicPr>
        <p:blipFill>
          <a:blip r:embed="rId3" cstate="print"/>
          <a:stretch>
            <a:fillRect/>
          </a:stretch>
        </p:blipFill>
        <p:spPr>
          <a:xfrm>
            <a:off x="8153401" y="5105400"/>
            <a:ext cx="2078495" cy="1295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rame 4"/>
          <p:cNvSpPr/>
          <p:nvPr/>
        </p:nvSpPr>
        <p:spPr>
          <a:xfrm>
            <a:off x="9677400" y="6123820"/>
            <a:ext cx="1524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3293517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899" y="257253"/>
            <a:ext cx="9166007" cy="1936335"/>
          </a:xfrm>
        </p:spPr>
        <p:txBody>
          <a:bodyPr>
            <a:normAutofit/>
          </a:bodyPr>
          <a:lstStyle/>
          <a:p>
            <a:pPr algn="l"/>
            <a:r>
              <a:rPr lang="en-US" b="1" dirty="0"/>
              <a:t>Multi-Threaded</a:t>
            </a:r>
            <a:r>
              <a:rPr lang="en-US" dirty="0"/>
              <a:t/>
            </a:r>
            <a:br>
              <a:rPr lang="en-US" dirty="0"/>
            </a:br>
            <a:endParaRPr lang="en-US" dirty="0"/>
          </a:p>
        </p:txBody>
      </p:sp>
      <p:sp>
        <p:nvSpPr>
          <p:cNvPr id="3" name="Content Placeholder 2"/>
          <p:cNvSpPr>
            <a:spLocks noGrp="1"/>
          </p:cNvSpPr>
          <p:nvPr>
            <p:ph idx="1"/>
          </p:nvPr>
        </p:nvSpPr>
        <p:spPr>
          <a:xfrm>
            <a:off x="596899" y="1981200"/>
            <a:ext cx="10782300" cy="2641600"/>
          </a:xfrm>
        </p:spPr>
        <p:txBody>
          <a:bodyPr>
            <a:normAutofit/>
          </a:bodyPr>
          <a:lstStyle/>
          <a:p>
            <a:pPr algn="just"/>
            <a:r>
              <a:rPr lang="en-US" sz="2400" dirty="0" smtClean="0"/>
              <a:t>Multithreading is a Java feature that allows concurrent execution of two or more parts of a program for maximum utilization of CPU. Each part of such program is called a Thread.</a:t>
            </a:r>
          </a:p>
          <a:p>
            <a:pPr algn="just"/>
            <a:r>
              <a:rPr lang="en-US" sz="2400" dirty="0" smtClean="0"/>
              <a:t>In </a:t>
            </a:r>
            <a:r>
              <a:rPr lang="en-US" sz="2400" dirty="0"/>
              <a:t>Java, you can create threads in two ways, either by implementing the </a:t>
            </a:r>
            <a:r>
              <a:rPr lang="en-US" sz="2400" dirty="0" err="1"/>
              <a:t>Runnable</a:t>
            </a:r>
            <a:r>
              <a:rPr lang="en-US" sz="2400" dirty="0"/>
              <a:t> interface or by extending the Thread class. </a:t>
            </a:r>
          </a:p>
          <a:p>
            <a:pPr algn="just"/>
            <a:endParaRPr lang="en-US" sz="2400" dirty="0"/>
          </a:p>
        </p:txBody>
      </p:sp>
    </p:spTree>
    <p:extLst>
      <p:ext uri="{BB962C8B-B14F-4D97-AF65-F5344CB8AC3E}">
        <p14:creationId xmlns:p14="http://schemas.microsoft.com/office/powerpoint/2010/main" val="1390581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11" y="0"/>
            <a:ext cx="8229600" cy="1524000"/>
          </a:xfrm>
        </p:spPr>
        <p:txBody>
          <a:bodyPr>
            <a:normAutofit/>
          </a:bodyPr>
          <a:lstStyle/>
          <a:p>
            <a:pPr algn="l"/>
            <a:r>
              <a:rPr lang="en-US" sz="3600" b="1" dirty="0"/>
              <a:t>Compiled &amp; Interpreted</a:t>
            </a:r>
            <a:endParaRPr lang="en-US" sz="3600" dirty="0"/>
          </a:p>
        </p:txBody>
      </p:sp>
      <p:sp>
        <p:nvSpPr>
          <p:cNvPr id="3" name="Content Placeholder 2"/>
          <p:cNvSpPr>
            <a:spLocks noGrp="1"/>
          </p:cNvSpPr>
          <p:nvPr>
            <p:ph idx="1"/>
          </p:nvPr>
        </p:nvSpPr>
        <p:spPr>
          <a:xfrm>
            <a:off x="555811" y="2245658"/>
            <a:ext cx="10505889" cy="2178425"/>
          </a:xfrm>
        </p:spPr>
        <p:txBody>
          <a:bodyPr>
            <a:normAutofit/>
          </a:bodyPr>
          <a:lstStyle/>
          <a:p>
            <a:pPr algn="just"/>
            <a:r>
              <a:rPr lang="en-US" sz="2400" dirty="0">
                <a:cs typeface="Arial" pitchFamily="34" charset="0"/>
              </a:rPr>
              <a:t>In programming languages, you have learned that they use either the compiler or interpreter, but Java programming language uses both a compiler and interpreter. </a:t>
            </a:r>
            <a:endParaRPr lang="en-US" sz="2400" dirty="0" smtClean="0">
              <a:cs typeface="Arial" pitchFamily="34" charset="0"/>
            </a:endParaRPr>
          </a:p>
          <a:p>
            <a:pPr algn="just"/>
            <a:r>
              <a:rPr lang="en-US" sz="2400" dirty="0" smtClean="0">
                <a:cs typeface="Arial" pitchFamily="34" charset="0"/>
              </a:rPr>
              <a:t>Java </a:t>
            </a:r>
            <a:r>
              <a:rPr lang="en-US" sz="2400" dirty="0">
                <a:cs typeface="Arial" pitchFamily="34" charset="0"/>
              </a:rPr>
              <a:t>programs are compiled to generate </a:t>
            </a:r>
            <a:r>
              <a:rPr lang="en-US" sz="2400" dirty="0" err="1">
                <a:cs typeface="Arial" pitchFamily="34" charset="0"/>
              </a:rPr>
              <a:t>bytecode</a:t>
            </a:r>
            <a:r>
              <a:rPr lang="en-US" sz="2400" dirty="0">
                <a:cs typeface="Arial" pitchFamily="34" charset="0"/>
              </a:rPr>
              <a:t> files then JVM interprets the </a:t>
            </a:r>
            <a:r>
              <a:rPr lang="en-US" sz="2400" dirty="0" err="1">
                <a:cs typeface="Arial" pitchFamily="34" charset="0"/>
              </a:rPr>
              <a:t>bytecode</a:t>
            </a:r>
            <a:r>
              <a:rPr lang="en-US" sz="2400" dirty="0">
                <a:cs typeface="Arial" pitchFamily="34" charset="0"/>
              </a:rPr>
              <a:t> file during execution. </a:t>
            </a:r>
            <a:endParaRPr lang="en-US" sz="2400" dirty="0" smtClean="0">
              <a:cs typeface="Arial" pitchFamily="34" charset="0"/>
            </a:endParaRPr>
          </a:p>
          <a:p>
            <a:pPr algn="just">
              <a:buNone/>
            </a:pPr>
            <a:endParaRPr lang="en-US" sz="2400" dirty="0">
              <a:cs typeface="Arial" pitchFamily="34" charset="0"/>
            </a:endParaRPr>
          </a:p>
        </p:txBody>
      </p:sp>
    </p:spTree>
    <p:extLst>
      <p:ext uri="{BB962C8B-B14F-4D97-AF65-F5344CB8AC3E}">
        <p14:creationId xmlns:p14="http://schemas.microsoft.com/office/powerpoint/2010/main" val="240863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573742"/>
            <a:ext cx="8229600" cy="1066800"/>
          </a:xfrm>
        </p:spPr>
        <p:txBody>
          <a:bodyPr>
            <a:normAutofit/>
          </a:bodyPr>
          <a:lstStyle/>
          <a:p>
            <a:pPr algn="l"/>
            <a:r>
              <a:rPr lang="en-IN" sz="4400" b="1" dirty="0"/>
              <a:t>Distributed</a:t>
            </a:r>
            <a:endParaRPr lang="en-US" sz="4400" b="1" dirty="0"/>
          </a:p>
        </p:txBody>
      </p:sp>
      <p:sp>
        <p:nvSpPr>
          <p:cNvPr id="3" name="Content Placeholder 2"/>
          <p:cNvSpPr>
            <a:spLocks noGrp="1"/>
          </p:cNvSpPr>
          <p:nvPr>
            <p:ph idx="1"/>
          </p:nvPr>
        </p:nvSpPr>
        <p:spPr>
          <a:xfrm>
            <a:off x="811306" y="1268507"/>
            <a:ext cx="10538012" cy="3792070"/>
          </a:xfrm>
        </p:spPr>
        <p:txBody>
          <a:bodyPr>
            <a:normAutofit/>
          </a:bodyPr>
          <a:lstStyle/>
          <a:p>
            <a:pPr algn="just"/>
            <a:r>
              <a:rPr lang="en-IN" sz="3200" dirty="0">
                <a:latin typeface="Arial" pitchFamily="34" charset="0"/>
                <a:cs typeface="Arial" pitchFamily="34" charset="0"/>
              </a:rPr>
              <a:t>Java lets us create distributed applications that can run on multiple computers simultaneously.</a:t>
            </a:r>
            <a:endParaRPr lang="en-US" sz="3200" dirty="0">
              <a:latin typeface="Arial" pitchFamily="34" charset="0"/>
              <a:cs typeface="Arial" pitchFamily="34" charset="0"/>
            </a:endParaRPr>
          </a:p>
          <a:p>
            <a:pPr algn="just"/>
            <a:r>
              <a:rPr lang="en-US" sz="3200" dirty="0">
                <a:latin typeface="Arial" pitchFamily="34" charset="0"/>
                <a:cs typeface="Arial" pitchFamily="34" charset="0"/>
              </a:rPr>
              <a:t>This feature of Java makes us able to access files by calling the methods from any machine on the internet.</a:t>
            </a:r>
          </a:p>
        </p:txBody>
      </p:sp>
    </p:spTree>
    <p:extLst>
      <p:ext uri="{BB962C8B-B14F-4D97-AF65-F5344CB8AC3E}">
        <p14:creationId xmlns:p14="http://schemas.microsoft.com/office/powerpoint/2010/main" val="2855548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1066800"/>
          </a:xfrm>
        </p:spPr>
        <p:txBody>
          <a:bodyPr/>
          <a:lstStyle/>
          <a:p>
            <a:r>
              <a:rPr lang="en-US" b="1" dirty="0" smtClean="0"/>
              <a:t>Dynamic</a:t>
            </a:r>
            <a:endParaRPr lang="en-US" b="1" dirty="0"/>
          </a:p>
        </p:txBody>
      </p:sp>
      <p:sp>
        <p:nvSpPr>
          <p:cNvPr id="3" name="Content Placeholder 2"/>
          <p:cNvSpPr>
            <a:spLocks noGrp="1"/>
          </p:cNvSpPr>
          <p:nvPr>
            <p:ph idx="1"/>
          </p:nvPr>
        </p:nvSpPr>
        <p:spPr>
          <a:xfrm>
            <a:off x="1981200" y="1905000"/>
            <a:ext cx="8229600" cy="4669536"/>
          </a:xfrm>
        </p:spPr>
        <p:txBody>
          <a:bodyPr>
            <a:normAutofit/>
          </a:bodyPr>
          <a:lstStyle/>
          <a:p>
            <a:pPr algn="just"/>
            <a:r>
              <a:rPr lang="en-US" dirty="0" smtClean="0"/>
              <a:t>In case of Java Programs, all .class file won’t be loaded at the beginning, At run time if JVM required any classes only the corresponding  .class file will be loaded(Dynamic Loading).</a:t>
            </a:r>
          </a:p>
          <a:p>
            <a:pPr algn="just"/>
            <a:endParaRPr lang="en-US" dirty="0" smtClean="0"/>
          </a:p>
          <a:p>
            <a:pPr algn="just"/>
            <a:r>
              <a:rPr lang="en-US" dirty="0" smtClean="0"/>
              <a:t>The main advantage is program will always get latest version of .class file and memory utilization will be improved.</a:t>
            </a:r>
            <a:endParaRPr lang="en-US" dirty="0"/>
          </a:p>
        </p:txBody>
      </p:sp>
    </p:spTree>
    <p:extLst>
      <p:ext uri="{BB962C8B-B14F-4D97-AF65-F5344CB8AC3E}">
        <p14:creationId xmlns:p14="http://schemas.microsoft.com/office/powerpoint/2010/main" val="1195774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8229600" cy="1066800"/>
          </a:xfrm>
        </p:spPr>
        <p:txBody>
          <a:bodyPr/>
          <a:lstStyle/>
          <a:p>
            <a:pPr algn="l"/>
            <a:r>
              <a:rPr lang="en-IN" b="1" dirty="0" smtClean="0"/>
              <a:t>High-performance</a:t>
            </a:r>
            <a:endParaRPr lang="en-US" dirty="0"/>
          </a:p>
        </p:txBody>
      </p:sp>
      <p:sp>
        <p:nvSpPr>
          <p:cNvPr id="3" name="Content Placeholder 2"/>
          <p:cNvSpPr>
            <a:spLocks noGrp="1"/>
          </p:cNvSpPr>
          <p:nvPr>
            <p:ph sz="half" idx="1"/>
          </p:nvPr>
        </p:nvSpPr>
        <p:spPr>
          <a:xfrm>
            <a:off x="1455738" y="2317750"/>
            <a:ext cx="8229600" cy="1752600"/>
          </a:xfrm>
        </p:spPr>
        <p:txBody>
          <a:bodyPr>
            <a:noAutofit/>
          </a:bodyPr>
          <a:lstStyle/>
          <a:p>
            <a:pPr lvl="0" algn="just"/>
            <a:r>
              <a:rPr lang="en-IN" sz="2400" dirty="0"/>
              <a:t>Java uses Just-In-Time compiler thus giving us a high performance.</a:t>
            </a:r>
            <a:endParaRPr lang="en-US" sz="2400" dirty="0"/>
          </a:p>
          <a:p>
            <a:pPr algn="just"/>
            <a:r>
              <a:rPr lang="en-IN" sz="2400" dirty="0"/>
              <a:t>Just-in-time compilation(JIT) is a way of executing computer code that involves compilation during execution of a program rather than before execution.</a:t>
            </a:r>
            <a:endParaRPr lang="en-US" sz="2400" dirty="0"/>
          </a:p>
        </p:txBody>
      </p:sp>
      <p:pic>
        <p:nvPicPr>
          <p:cNvPr id="5" name="Content Placeholder 4" descr="whatis-just_in_time_compiler-h_half_column_mobile.png"/>
          <p:cNvPicPr>
            <a:picLocks noGrp="1" noChangeAspect="1"/>
          </p:cNvPicPr>
          <p:nvPr>
            <p:ph sz="half" idx="2"/>
          </p:nvPr>
        </p:nvPicPr>
        <p:blipFill>
          <a:blip r:embed="rId2" cstate="print"/>
          <a:stretch>
            <a:fillRect/>
          </a:stretch>
        </p:blipFill>
        <p:spPr>
          <a:xfrm>
            <a:off x="7027863" y="4070350"/>
            <a:ext cx="2657475" cy="2419350"/>
          </a:xfrm>
        </p:spPr>
      </p:pic>
    </p:spTree>
    <p:extLst>
      <p:ext uri="{BB962C8B-B14F-4D97-AF65-F5344CB8AC3E}">
        <p14:creationId xmlns:p14="http://schemas.microsoft.com/office/powerpoint/2010/main" val="995536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8229600" cy="1143000"/>
          </a:xfrm>
        </p:spPr>
        <p:txBody>
          <a:bodyPr>
            <a:normAutofit/>
          </a:bodyPr>
          <a:lstStyle/>
          <a:p>
            <a:pPr algn="l"/>
            <a:r>
              <a:rPr lang="en-IN" sz="3200" b="1" dirty="0"/>
              <a:t>Types of Java Applications</a:t>
            </a:r>
            <a:r>
              <a:rPr lang="en-US" dirty="0"/>
              <a:t/>
            </a:r>
            <a:br>
              <a:rPr lang="en-US" dirty="0"/>
            </a:br>
            <a:r>
              <a:rPr lang="en-US" sz="2400" dirty="0"/>
              <a:t>(There are 4 Types)</a:t>
            </a:r>
            <a:endParaRPr lang="en-US" dirty="0"/>
          </a:p>
        </p:txBody>
      </p:sp>
      <p:sp>
        <p:nvSpPr>
          <p:cNvPr id="5" name="Content Placeholder 4"/>
          <p:cNvSpPr>
            <a:spLocks noGrp="1"/>
          </p:cNvSpPr>
          <p:nvPr>
            <p:ph idx="1"/>
          </p:nvPr>
        </p:nvSpPr>
        <p:spPr>
          <a:xfrm>
            <a:off x="2133600" y="1981200"/>
            <a:ext cx="8534400" cy="3763964"/>
          </a:xfrm>
        </p:spPr>
        <p:txBody>
          <a:bodyPr>
            <a:noAutofit/>
          </a:bodyPr>
          <a:lstStyle/>
          <a:p>
            <a:pPr algn="just">
              <a:buNone/>
            </a:pPr>
            <a:r>
              <a:rPr lang="en-IN" sz="2400" b="1" dirty="0"/>
              <a:t>1) Standalone Application</a:t>
            </a:r>
            <a:endParaRPr lang="en-US" sz="2400" b="1" dirty="0"/>
          </a:p>
          <a:p>
            <a:pPr algn="just">
              <a:buNone/>
            </a:pPr>
            <a:r>
              <a:rPr lang="en-IN" sz="2400" b="1" dirty="0"/>
              <a:t>	</a:t>
            </a:r>
          </a:p>
          <a:p>
            <a:pPr algn="just">
              <a:buNone/>
            </a:pPr>
            <a:r>
              <a:rPr lang="en-IN" sz="2200" b="1" dirty="0"/>
              <a:t>2) Web Application</a:t>
            </a:r>
            <a:endParaRPr lang="en-US" sz="2200" b="1" dirty="0"/>
          </a:p>
          <a:p>
            <a:pPr marL="566928" indent="-457200" algn="just">
              <a:buNone/>
            </a:pPr>
            <a:endParaRPr lang="en-IN" sz="2200" b="1" dirty="0"/>
          </a:p>
          <a:p>
            <a:pPr marL="566928" indent="-457200" algn="just">
              <a:buNone/>
            </a:pPr>
            <a:r>
              <a:rPr lang="en-IN" sz="2200" b="1" dirty="0"/>
              <a:t>3) Enterprise Application</a:t>
            </a:r>
          </a:p>
          <a:p>
            <a:pPr marL="566928" indent="-457200" algn="just">
              <a:buAutoNum type="arabicParenR" startAt="3"/>
            </a:pPr>
            <a:endParaRPr lang="en-IN" sz="2200" b="1" dirty="0"/>
          </a:p>
          <a:p>
            <a:pPr marL="566928" indent="-457200" algn="just">
              <a:buNone/>
            </a:pPr>
            <a:r>
              <a:rPr lang="en-US" sz="2200" b="1" dirty="0"/>
              <a:t>4) Mobile Application</a:t>
            </a:r>
          </a:p>
          <a:p>
            <a:pPr algn="just">
              <a:buNone/>
            </a:pPr>
            <a:r>
              <a:rPr lang="en-IN" sz="2400" b="1" dirty="0"/>
              <a:t> </a:t>
            </a:r>
            <a:endParaRPr lang="en-US" sz="2400" b="1" dirty="0"/>
          </a:p>
          <a:p>
            <a:pPr algn="just">
              <a:buNone/>
            </a:pPr>
            <a:r>
              <a:rPr lang="en-IN" sz="2400" b="1" dirty="0"/>
              <a:t> </a:t>
            </a:r>
            <a:endParaRPr lang="en-US" sz="2400" b="1" dirty="0"/>
          </a:p>
          <a:p>
            <a:pPr algn="just">
              <a:buNone/>
            </a:pPr>
            <a:endParaRPr lang="en-US" sz="2400" b="1" dirty="0"/>
          </a:p>
        </p:txBody>
      </p:sp>
    </p:spTree>
    <p:extLst>
      <p:ext uri="{BB962C8B-B14F-4D97-AF65-F5344CB8AC3E}">
        <p14:creationId xmlns:p14="http://schemas.microsoft.com/office/powerpoint/2010/main" val="2528415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1"/>
            <a:ext cx="8161330" cy="1342947"/>
          </a:xfrm>
        </p:spPr>
        <p:txBody>
          <a:bodyPr>
            <a:normAutofit/>
          </a:bodyPr>
          <a:lstStyle/>
          <a:p>
            <a:r>
              <a:rPr lang="en-IN" dirty="0" smtClean="0"/>
              <a:t>1) </a:t>
            </a:r>
            <a:r>
              <a:rPr lang="en-IN" b="1" dirty="0" smtClean="0"/>
              <a:t>Standalone Application</a:t>
            </a:r>
            <a:r>
              <a:rPr lang="en-US" dirty="0" smtClean="0"/>
              <a:t/>
            </a:r>
            <a:br>
              <a:rPr lang="en-US" dirty="0" smtClean="0"/>
            </a:br>
            <a:endParaRPr lang="en-US" dirty="0"/>
          </a:p>
        </p:txBody>
      </p:sp>
      <p:sp>
        <p:nvSpPr>
          <p:cNvPr id="3" name="Content Placeholder 2"/>
          <p:cNvSpPr>
            <a:spLocks noGrp="1"/>
          </p:cNvSpPr>
          <p:nvPr>
            <p:ph idx="1"/>
          </p:nvPr>
        </p:nvSpPr>
        <p:spPr>
          <a:xfrm>
            <a:off x="1981200" y="1905001"/>
            <a:ext cx="8085130" cy="4374494"/>
          </a:xfrm>
        </p:spPr>
        <p:txBody>
          <a:bodyPr>
            <a:normAutofit/>
          </a:bodyPr>
          <a:lstStyle/>
          <a:p>
            <a:pPr algn="just"/>
            <a:r>
              <a:rPr lang="en-IN" dirty="0" smtClean="0"/>
              <a:t>	Standalone applications are also known as desktop applications or window-based applications. </a:t>
            </a:r>
          </a:p>
          <a:p>
            <a:pPr algn="just"/>
            <a:r>
              <a:rPr lang="en-IN" dirty="0" smtClean="0"/>
              <a:t>	These are traditional software that we need to install on every machine. Examples of standalone application are Media player, antivirus, etc. </a:t>
            </a:r>
          </a:p>
          <a:p>
            <a:pPr algn="just"/>
            <a:r>
              <a:rPr lang="en-IN" dirty="0" smtClean="0"/>
              <a:t>	AWT(Abstract Window Toolkit) and Swing are used in Java for creating standalone applications.</a:t>
            </a:r>
            <a:endParaRPr lang="en-US" dirty="0" smtClean="0"/>
          </a:p>
          <a:p>
            <a:endParaRPr lang="en-US" dirty="0"/>
          </a:p>
        </p:txBody>
      </p:sp>
    </p:spTree>
    <p:extLst>
      <p:ext uri="{BB962C8B-B14F-4D97-AF65-F5344CB8AC3E}">
        <p14:creationId xmlns:p14="http://schemas.microsoft.com/office/powerpoint/2010/main" val="2577799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9900"/>
            <a:ext cx="8229600" cy="1066800"/>
          </a:xfrm>
        </p:spPr>
        <p:txBody>
          <a:bodyPr/>
          <a:lstStyle/>
          <a:p>
            <a:r>
              <a:rPr lang="en-IN" b="1" dirty="0" smtClean="0">
                <a:latin typeface="Arial" pitchFamily="34" charset="0"/>
                <a:cs typeface="Arial" pitchFamily="34" charset="0"/>
              </a:rPr>
              <a:t>2) Web Application</a:t>
            </a:r>
            <a:endParaRPr lang="en-US" dirty="0">
              <a:latin typeface="Arial" pitchFamily="34" charset="0"/>
              <a:cs typeface="Arial" pitchFamily="34" charset="0"/>
            </a:endParaRPr>
          </a:p>
        </p:txBody>
      </p:sp>
      <p:sp>
        <p:nvSpPr>
          <p:cNvPr id="3" name="Content Placeholder 2"/>
          <p:cNvSpPr>
            <a:spLocks noGrp="1"/>
          </p:cNvSpPr>
          <p:nvPr>
            <p:ph idx="1"/>
          </p:nvPr>
        </p:nvSpPr>
        <p:spPr>
          <a:xfrm>
            <a:off x="1117600" y="1879600"/>
            <a:ext cx="10033000" cy="2501900"/>
          </a:xfrm>
        </p:spPr>
        <p:txBody>
          <a:bodyPr>
            <a:normAutofit/>
          </a:bodyPr>
          <a:lstStyle/>
          <a:p>
            <a:pPr algn="just">
              <a:buNone/>
            </a:pPr>
            <a:endParaRPr lang="en-US" dirty="0" smtClean="0"/>
          </a:p>
          <a:p>
            <a:pPr algn="just">
              <a:buNone/>
            </a:pPr>
            <a:r>
              <a:rPr lang="en-IN" dirty="0" smtClean="0"/>
              <a:t>	</a:t>
            </a:r>
            <a:r>
              <a:rPr lang="en-US" dirty="0" smtClean="0"/>
              <a:t>Java Web Application is </a:t>
            </a:r>
            <a:r>
              <a:rPr lang="en-US" b="1" dirty="0" smtClean="0"/>
              <a:t>used to create dynamic websites</a:t>
            </a:r>
            <a:r>
              <a:rPr lang="en-US" dirty="0" smtClean="0"/>
              <a:t>. Java provides support for web application through </a:t>
            </a:r>
            <a:r>
              <a:rPr lang="en-US" dirty="0" err="1" smtClean="0"/>
              <a:t>Servlets</a:t>
            </a:r>
            <a:r>
              <a:rPr lang="en-US" dirty="0" smtClean="0"/>
              <a:t> and JSPs. We can create a website with static HTML pages but when we want information to be dynamic, we need web application. </a:t>
            </a:r>
            <a:r>
              <a:rPr lang="en-IN" dirty="0" smtClean="0"/>
              <a:t>Currently, </a:t>
            </a:r>
            <a:r>
              <a:rPr lang="en-IN" dirty="0" err="1" smtClean="0">
                <a:hlinkClick r:id="rId2"/>
              </a:rPr>
              <a:t>Servlet</a:t>
            </a:r>
            <a:r>
              <a:rPr lang="en-IN" dirty="0" smtClean="0"/>
              <a:t>, </a:t>
            </a:r>
            <a:r>
              <a:rPr lang="en-IN" dirty="0" smtClean="0">
                <a:hlinkClick r:id="rId3"/>
              </a:rPr>
              <a:t>JSP</a:t>
            </a:r>
            <a:r>
              <a:rPr lang="en-IN" dirty="0" smtClean="0"/>
              <a:t>, </a:t>
            </a:r>
            <a:r>
              <a:rPr lang="en-IN" dirty="0" smtClean="0">
                <a:hlinkClick r:id="rId4"/>
              </a:rPr>
              <a:t>Struts</a:t>
            </a:r>
            <a:r>
              <a:rPr lang="en-IN" dirty="0" smtClean="0"/>
              <a:t>, </a:t>
            </a:r>
            <a:r>
              <a:rPr lang="en-IN" dirty="0" smtClean="0">
                <a:hlinkClick r:id="rId5"/>
              </a:rPr>
              <a:t>Spring</a:t>
            </a:r>
            <a:r>
              <a:rPr lang="en-IN" dirty="0" smtClean="0"/>
              <a:t>, </a:t>
            </a:r>
            <a:r>
              <a:rPr lang="en-IN" dirty="0" smtClean="0">
                <a:hlinkClick r:id="rId6"/>
              </a:rPr>
              <a:t>Hibernate</a:t>
            </a:r>
            <a:r>
              <a:rPr lang="en-IN" dirty="0" smtClean="0"/>
              <a:t>, etc. technologies are used for creating web applications in Java.</a:t>
            </a:r>
            <a:endParaRPr lang="en-US" dirty="0" smtClean="0"/>
          </a:p>
          <a:p>
            <a:endParaRPr lang="en-US" dirty="0"/>
          </a:p>
        </p:txBody>
      </p:sp>
    </p:spTree>
    <p:extLst>
      <p:ext uri="{BB962C8B-B14F-4D97-AF65-F5344CB8AC3E}">
        <p14:creationId xmlns:p14="http://schemas.microsoft.com/office/powerpoint/2010/main" val="377042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0"/>
            <a:ext cx="8229600" cy="1066800"/>
          </a:xfrm>
        </p:spPr>
        <p:txBody>
          <a:bodyPr>
            <a:normAutofit/>
          </a:bodyPr>
          <a:lstStyle/>
          <a:p>
            <a:r>
              <a:rPr lang="en-IN" b="1" dirty="0" smtClean="0">
                <a:latin typeface="Arial" pitchFamily="34" charset="0"/>
                <a:cs typeface="Arial" pitchFamily="34" charset="0"/>
              </a:rPr>
              <a:t>3) Enterprise Application</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sp>
        <p:nvSpPr>
          <p:cNvPr id="3" name="Content Placeholder 2"/>
          <p:cNvSpPr>
            <a:spLocks noGrp="1"/>
          </p:cNvSpPr>
          <p:nvPr>
            <p:ph idx="1"/>
          </p:nvPr>
        </p:nvSpPr>
        <p:spPr>
          <a:xfrm>
            <a:off x="1981200" y="1752600"/>
            <a:ext cx="8229600" cy="4821936"/>
          </a:xfrm>
        </p:spPr>
        <p:txBody>
          <a:bodyPr>
            <a:normAutofit/>
          </a:bodyPr>
          <a:lstStyle/>
          <a:p>
            <a:pPr algn="just"/>
            <a:r>
              <a:rPr lang="en-IN" dirty="0" smtClean="0"/>
              <a:t>	An </a:t>
            </a:r>
            <a:r>
              <a:rPr lang="en-IN" dirty="0"/>
              <a:t>application that is distributed in nature, such as banking applications, etc. is called an enterprise application. </a:t>
            </a:r>
            <a:endParaRPr lang="en-IN" dirty="0" smtClean="0"/>
          </a:p>
          <a:p>
            <a:pPr algn="just"/>
            <a:r>
              <a:rPr lang="en-IN" dirty="0" smtClean="0"/>
              <a:t>	It </a:t>
            </a:r>
            <a:r>
              <a:rPr lang="en-IN" dirty="0"/>
              <a:t>has advantages like high-level security, load balancing, and clustering. </a:t>
            </a:r>
            <a:endParaRPr lang="en-IN" dirty="0" smtClean="0"/>
          </a:p>
          <a:p>
            <a:pPr algn="just"/>
            <a:r>
              <a:rPr lang="en-IN" dirty="0" smtClean="0"/>
              <a:t>In </a:t>
            </a:r>
            <a:r>
              <a:rPr lang="en-IN" dirty="0"/>
              <a:t>Java, </a:t>
            </a:r>
            <a:r>
              <a:rPr lang="en-IN" dirty="0" smtClean="0">
                <a:hlinkClick r:id="rId2"/>
              </a:rPr>
              <a:t>EJB</a:t>
            </a:r>
            <a:r>
              <a:rPr lang="en-IN" dirty="0" smtClean="0"/>
              <a:t>(Enterprise Java Bean)</a:t>
            </a:r>
            <a:r>
              <a:rPr lang="en-IN" dirty="0"/>
              <a:t> is used for creating enterprise applications.</a:t>
            </a:r>
            <a:endParaRPr lang="en-US" dirty="0"/>
          </a:p>
          <a:p>
            <a:pPr algn="just">
              <a:buNone/>
            </a:pPr>
            <a:endParaRPr lang="en-US" dirty="0"/>
          </a:p>
        </p:txBody>
      </p:sp>
    </p:spTree>
    <p:extLst>
      <p:ext uri="{BB962C8B-B14F-4D97-AF65-F5344CB8AC3E}">
        <p14:creationId xmlns:p14="http://schemas.microsoft.com/office/powerpoint/2010/main" val="373470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774700"/>
            <a:ext cx="8229600" cy="1066800"/>
          </a:xfrm>
        </p:spPr>
        <p:txBody>
          <a:bodyPr>
            <a:normAutofit/>
          </a:bodyPr>
          <a:lstStyle/>
          <a:p>
            <a:r>
              <a:rPr lang="en-IN" b="1" dirty="0" smtClean="0"/>
              <a:t>4) Mobile Application</a:t>
            </a:r>
            <a:r>
              <a:rPr lang="en-US" dirty="0" smtClean="0"/>
              <a:t/>
            </a:r>
            <a:br>
              <a:rPr lang="en-US" dirty="0" smtClean="0"/>
            </a:br>
            <a:endParaRPr lang="en-US" dirty="0"/>
          </a:p>
        </p:txBody>
      </p:sp>
      <p:sp>
        <p:nvSpPr>
          <p:cNvPr id="3" name="Content Placeholder 2"/>
          <p:cNvSpPr>
            <a:spLocks noGrp="1"/>
          </p:cNvSpPr>
          <p:nvPr>
            <p:ph idx="1"/>
          </p:nvPr>
        </p:nvSpPr>
        <p:spPr>
          <a:xfrm>
            <a:off x="927100" y="2095500"/>
            <a:ext cx="9985207" cy="3725199"/>
          </a:xfrm>
        </p:spPr>
        <p:txBody>
          <a:bodyPr>
            <a:normAutofit/>
          </a:bodyPr>
          <a:lstStyle/>
          <a:p>
            <a:pPr algn="just"/>
            <a:r>
              <a:rPr lang="en-IN" sz="3200" dirty="0"/>
              <a:t>	An application which is created for mobile devices is called a mobile application. </a:t>
            </a:r>
          </a:p>
          <a:p>
            <a:pPr algn="just"/>
            <a:r>
              <a:rPr lang="en-IN" sz="3200" dirty="0"/>
              <a:t>	Currently, Android and Java ME are used for creating mobile applications.</a:t>
            </a:r>
            <a:endParaRPr lang="en-US" sz="3200" dirty="0"/>
          </a:p>
          <a:p>
            <a:endParaRPr lang="en-US" sz="3200" dirty="0"/>
          </a:p>
        </p:txBody>
      </p:sp>
    </p:spTree>
    <p:extLst>
      <p:ext uri="{BB962C8B-B14F-4D97-AF65-F5344CB8AC3E}">
        <p14:creationId xmlns:p14="http://schemas.microsoft.com/office/powerpoint/2010/main" val="935192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03246"/>
            <a:ext cx="8039100" cy="711081"/>
          </a:xfrm>
        </p:spPr>
        <p:txBody>
          <a:bodyPr>
            <a:normAutofit/>
          </a:bodyPr>
          <a:lstStyle/>
          <a:p>
            <a:r>
              <a:rPr lang="en-US" b="1" dirty="0" smtClean="0"/>
              <a:t>Major Companies Who Use Java</a:t>
            </a:r>
            <a:endParaRPr lang="en-US" b="1" dirty="0"/>
          </a:p>
        </p:txBody>
      </p:sp>
      <p:pic>
        <p:nvPicPr>
          <p:cNvPr id="4" name="Content Placeholder 3" descr="JavaCompanies (1).png"/>
          <p:cNvPicPr>
            <a:picLocks noGrp="1" noChangeAspect="1"/>
          </p:cNvPicPr>
          <p:nvPr>
            <p:ph idx="1"/>
          </p:nvPr>
        </p:nvPicPr>
        <p:blipFill>
          <a:blip r:embed="rId2" cstate="print"/>
          <a:stretch>
            <a:fillRect/>
          </a:stretch>
        </p:blipFill>
        <p:spPr>
          <a:xfrm>
            <a:off x="2552700" y="3186953"/>
            <a:ext cx="7543800" cy="2057400"/>
          </a:xfrm>
        </p:spPr>
      </p:pic>
      <p:sp>
        <p:nvSpPr>
          <p:cNvPr id="6" name="Frame 5"/>
          <p:cNvSpPr/>
          <p:nvPr/>
        </p:nvSpPr>
        <p:spPr>
          <a:xfrm>
            <a:off x="1852332" y="2393576"/>
            <a:ext cx="8944535" cy="364415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3514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368300"/>
            <a:ext cx="8229600" cy="1066800"/>
          </a:xfrm>
        </p:spPr>
        <p:txBody>
          <a:bodyPr/>
          <a:lstStyle/>
          <a:p>
            <a:r>
              <a:rPr lang="en-US" b="1" dirty="0" smtClean="0"/>
              <a:t>Java Editions/ Platforms</a:t>
            </a:r>
            <a:endParaRPr lang="en-US" b="1" dirty="0"/>
          </a:p>
        </p:txBody>
      </p:sp>
      <p:sp>
        <p:nvSpPr>
          <p:cNvPr id="3" name="Content Placeholder 2"/>
          <p:cNvSpPr>
            <a:spLocks noGrp="1"/>
          </p:cNvSpPr>
          <p:nvPr>
            <p:ph idx="1"/>
          </p:nvPr>
        </p:nvSpPr>
        <p:spPr>
          <a:xfrm>
            <a:off x="768350" y="2438400"/>
            <a:ext cx="10350500" cy="4419600"/>
          </a:xfrm>
        </p:spPr>
        <p:txBody>
          <a:bodyPr>
            <a:normAutofit fontScale="92500" lnSpcReduction="10000"/>
          </a:bodyPr>
          <a:lstStyle/>
          <a:p>
            <a:pPr algn="just"/>
            <a:r>
              <a:rPr lang="en-US" sz="2000" b="1" dirty="0"/>
              <a:t>Java Standard Edition (Java SE)</a:t>
            </a:r>
          </a:p>
          <a:p>
            <a:pPr algn="just">
              <a:buNone/>
            </a:pPr>
            <a:r>
              <a:rPr lang="en-US" sz="2000" dirty="0"/>
              <a:t>	Java SE's API provides the core functionality of the Java programming language.</a:t>
            </a:r>
          </a:p>
          <a:p>
            <a:pPr algn="just"/>
            <a:r>
              <a:rPr lang="en-US" sz="2000" b="1" dirty="0"/>
              <a:t>Java Enterprise Edition (Java EE)</a:t>
            </a:r>
          </a:p>
          <a:p>
            <a:pPr algn="just">
              <a:buNone/>
            </a:pPr>
            <a:r>
              <a:rPr lang="en-US" sz="2400" dirty="0"/>
              <a:t>	</a:t>
            </a:r>
            <a:r>
              <a:rPr lang="en-US" sz="2000" dirty="0"/>
              <a:t>The Java EE platform provides an API and runtime environment for developing and running large-scale, multi-tiered, scalable, reliable, and secure network applications.</a:t>
            </a:r>
            <a:endParaRPr lang="en-US" sz="2400" dirty="0"/>
          </a:p>
          <a:p>
            <a:pPr algn="just"/>
            <a:r>
              <a:rPr lang="en-US" sz="2000" b="1" dirty="0"/>
              <a:t>Java Micro Edition (Java ME)</a:t>
            </a:r>
          </a:p>
          <a:p>
            <a:pPr algn="just">
              <a:buNone/>
            </a:pPr>
            <a:r>
              <a:rPr lang="en-US" sz="2400" dirty="0"/>
              <a:t>	</a:t>
            </a:r>
            <a:r>
              <a:rPr lang="en-US" sz="2000" dirty="0"/>
              <a:t>The Java ME platform provides an API and a small-footprint virtual machine for running Java programming language applications on small devices, like mobile phones</a:t>
            </a:r>
            <a:r>
              <a:rPr lang="en-US" sz="2400" dirty="0"/>
              <a:t>.</a:t>
            </a:r>
          </a:p>
          <a:p>
            <a:pPr algn="just"/>
            <a:r>
              <a:rPr lang="en-US" sz="2000" b="1" dirty="0" err="1"/>
              <a:t>JavaFX</a:t>
            </a:r>
            <a:endParaRPr lang="en-US" sz="2000" b="1" dirty="0"/>
          </a:p>
          <a:p>
            <a:pPr algn="just">
              <a:buNone/>
            </a:pPr>
            <a:r>
              <a:rPr lang="en-US" sz="2000" b="1" dirty="0"/>
              <a:t>	</a:t>
            </a:r>
            <a:r>
              <a:rPr lang="en-US" sz="2000" dirty="0" err="1"/>
              <a:t>JavaFX</a:t>
            </a:r>
            <a:r>
              <a:rPr lang="en-US" sz="2000" dirty="0"/>
              <a:t> is a platform for creating rich internet applications using a lightweight user-interface API.</a:t>
            </a:r>
            <a:endParaRPr lang="en-US" sz="2000" b="1" dirty="0"/>
          </a:p>
          <a:p>
            <a:pPr algn="just"/>
            <a:endParaRPr lang="en-US" sz="2400" b="1" dirty="0"/>
          </a:p>
          <a:p>
            <a:pPr algn="just"/>
            <a:endParaRPr lang="en-US" sz="2400" dirty="0"/>
          </a:p>
        </p:txBody>
      </p:sp>
    </p:spTree>
    <p:extLst>
      <p:ext uri="{BB962C8B-B14F-4D97-AF65-F5344CB8AC3E}">
        <p14:creationId xmlns:p14="http://schemas.microsoft.com/office/powerpoint/2010/main" val="332230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952500"/>
            <a:ext cx="8534400" cy="1066800"/>
          </a:xfrm>
        </p:spPr>
        <p:txBody>
          <a:bodyPr>
            <a:noAutofit/>
          </a:bodyPr>
          <a:lstStyle/>
          <a:p>
            <a:pPr algn="l"/>
            <a:r>
              <a:rPr lang="en-US" sz="3600" b="1" dirty="0"/>
              <a:t/>
            </a:r>
            <a:br>
              <a:rPr lang="en-US" sz="3600" b="1" dirty="0"/>
            </a:br>
            <a:r>
              <a:rPr lang="en-US" sz="3400" b="1" dirty="0"/>
              <a:t>JDK, JRE and JVM</a:t>
            </a:r>
            <a:r>
              <a:rPr lang="en-US" sz="3600" b="1" dirty="0"/>
              <a:t/>
            </a:r>
            <a:br>
              <a:rPr lang="en-US" sz="3600" b="1" dirty="0"/>
            </a:br>
            <a:endParaRPr lang="en-US"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725" y="2019300"/>
            <a:ext cx="7069950" cy="4622800"/>
          </a:xfrm>
        </p:spPr>
      </p:pic>
    </p:spTree>
    <p:extLst>
      <p:ext uri="{BB962C8B-B14F-4D97-AF65-F5344CB8AC3E}">
        <p14:creationId xmlns:p14="http://schemas.microsoft.com/office/powerpoint/2010/main" val="1580259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08000"/>
            <a:ext cx="8229600" cy="1066800"/>
          </a:xfrm>
        </p:spPr>
        <p:txBody>
          <a:bodyPr>
            <a:noAutofit/>
          </a:bodyPr>
          <a:lstStyle/>
          <a:p>
            <a:r>
              <a:rPr lang="en-US" sz="3800" b="1" dirty="0">
                <a:latin typeface="Arial" pitchFamily="34" charset="0"/>
                <a:cs typeface="Arial" pitchFamily="34" charset="0"/>
              </a:rPr>
              <a:t>Java Development Kit (JDK</a:t>
            </a:r>
            <a:r>
              <a:rPr lang="en-US" sz="3800" b="1" dirty="0" smtClean="0">
                <a:latin typeface="Arial" pitchFamily="34" charset="0"/>
                <a:cs typeface="Arial" pitchFamily="34" charset="0"/>
              </a:rPr>
              <a:t>)</a:t>
            </a:r>
            <a:endParaRPr lang="en-US" sz="3800" b="1" dirty="0"/>
          </a:p>
        </p:txBody>
      </p:sp>
      <p:sp>
        <p:nvSpPr>
          <p:cNvPr id="4" name="Content Placeholder 2"/>
          <p:cNvSpPr>
            <a:spLocks noGrp="1"/>
          </p:cNvSpPr>
          <p:nvPr>
            <p:ph idx="1"/>
          </p:nvPr>
        </p:nvSpPr>
        <p:spPr>
          <a:xfrm>
            <a:off x="1981200" y="1676400"/>
            <a:ext cx="8229600" cy="4898136"/>
          </a:xfrm>
        </p:spPr>
        <p:txBody>
          <a:bodyPr>
            <a:normAutofit/>
          </a:bodyPr>
          <a:lstStyle/>
          <a:p>
            <a:pPr algn="just"/>
            <a:r>
              <a:rPr lang="en-US" dirty="0" smtClean="0">
                <a:latin typeface="Arial" pitchFamily="34" charset="0"/>
                <a:cs typeface="Arial" pitchFamily="34" charset="0"/>
              </a:rPr>
              <a:t>JDK </a:t>
            </a:r>
            <a:r>
              <a:rPr lang="en-US" dirty="0">
                <a:latin typeface="Arial" pitchFamily="34" charset="0"/>
                <a:cs typeface="Arial" pitchFamily="34" charset="0"/>
              </a:rPr>
              <a:t>is a software development environment used for developing Java </a:t>
            </a:r>
            <a:r>
              <a:rPr lang="en-US" dirty="0" smtClean="0">
                <a:latin typeface="Arial" pitchFamily="34" charset="0"/>
                <a:cs typeface="Arial" pitchFamily="34" charset="0"/>
              </a:rPr>
              <a:t>applications.</a:t>
            </a:r>
          </a:p>
          <a:p>
            <a:pPr algn="just"/>
            <a:r>
              <a:rPr lang="en-IN" dirty="0" smtClean="0">
                <a:latin typeface="Arial" pitchFamily="34" charset="0"/>
                <a:cs typeface="Arial" pitchFamily="34" charset="0"/>
              </a:rPr>
              <a:t>It provides an environment </a:t>
            </a:r>
            <a:r>
              <a:rPr lang="en-IN" dirty="0">
                <a:latin typeface="Arial" pitchFamily="34" charset="0"/>
                <a:cs typeface="Arial" pitchFamily="34" charset="0"/>
              </a:rPr>
              <a:t>to </a:t>
            </a:r>
            <a:r>
              <a:rPr lang="en-IN" b="1" dirty="0">
                <a:latin typeface="Arial" pitchFamily="34" charset="0"/>
                <a:cs typeface="Arial" pitchFamily="34" charset="0"/>
              </a:rPr>
              <a:t>develop and execute(run)</a:t>
            </a:r>
            <a:r>
              <a:rPr lang="en-IN" dirty="0">
                <a:latin typeface="Arial" pitchFamily="34" charset="0"/>
                <a:cs typeface="Arial" pitchFamily="34" charset="0"/>
              </a:rPr>
              <a:t> the Java program</a:t>
            </a: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It </a:t>
            </a:r>
            <a:r>
              <a:rPr lang="en-US" dirty="0">
                <a:latin typeface="Arial" pitchFamily="34" charset="0"/>
                <a:cs typeface="Arial" pitchFamily="34" charset="0"/>
              </a:rPr>
              <a:t>includes the Java Runtime Environment (JRE), an interpreter/loader </a:t>
            </a:r>
            <a:r>
              <a:rPr lang="en-US" dirty="0" smtClean="0">
                <a:latin typeface="Arial" pitchFamily="34" charset="0"/>
                <a:cs typeface="Arial" pitchFamily="34" charset="0"/>
              </a:rPr>
              <a:t>(JVM)(Java</a:t>
            </a:r>
            <a:r>
              <a:rPr lang="en-US" dirty="0">
                <a:latin typeface="Arial" pitchFamily="34" charset="0"/>
                <a:cs typeface="Arial" pitchFamily="34" charset="0"/>
              </a:rPr>
              <a:t>), a compiler (</a:t>
            </a:r>
            <a:r>
              <a:rPr lang="en-US" dirty="0" err="1">
                <a:latin typeface="Arial" pitchFamily="34" charset="0"/>
                <a:cs typeface="Arial" pitchFamily="34" charset="0"/>
              </a:rPr>
              <a:t>javac</a:t>
            </a:r>
            <a:r>
              <a:rPr lang="en-US" dirty="0">
                <a:latin typeface="Arial" pitchFamily="34" charset="0"/>
                <a:cs typeface="Arial" pitchFamily="34" charset="0"/>
              </a:rPr>
              <a:t>), an </a:t>
            </a:r>
            <a:r>
              <a:rPr lang="en-US" dirty="0" err="1">
                <a:latin typeface="Arial" pitchFamily="34" charset="0"/>
                <a:cs typeface="Arial" pitchFamily="34" charset="0"/>
              </a:rPr>
              <a:t>archiver</a:t>
            </a:r>
            <a:r>
              <a:rPr lang="en-US" dirty="0">
                <a:latin typeface="Arial" pitchFamily="34" charset="0"/>
                <a:cs typeface="Arial" pitchFamily="34" charset="0"/>
              </a:rPr>
              <a:t> (jar), a documentation generator (</a:t>
            </a:r>
            <a:r>
              <a:rPr lang="en-US" dirty="0" err="1">
                <a:latin typeface="Arial" pitchFamily="34" charset="0"/>
                <a:cs typeface="Arial" pitchFamily="34" charset="0"/>
              </a:rPr>
              <a:t>Javadoc</a:t>
            </a:r>
            <a:r>
              <a:rPr lang="en-US" dirty="0">
                <a:latin typeface="Arial" pitchFamily="34" charset="0"/>
                <a:cs typeface="Arial" pitchFamily="34" charset="0"/>
              </a:rPr>
              <a:t>), and other tools needed in Java development. </a:t>
            </a:r>
          </a:p>
        </p:txBody>
      </p:sp>
    </p:spTree>
    <p:extLst>
      <p:ext uri="{BB962C8B-B14F-4D97-AF65-F5344CB8AC3E}">
        <p14:creationId xmlns:p14="http://schemas.microsoft.com/office/powerpoint/2010/main" val="101403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81000"/>
            <a:ext cx="8229600" cy="1066800"/>
          </a:xfrm>
        </p:spPr>
        <p:txBody>
          <a:bodyPr>
            <a:normAutofit/>
          </a:bodyPr>
          <a:lstStyle/>
          <a:p>
            <a:pPr algn="l"/>
            <a:r>
              <a:rPr lang="en-US" b="1" dirty="0" smtClean="0"/>
              <a:t>JRE</a:t>
            </a:r>
            <a:r>
              <a:rPr lang="en-IN" b="1" dirty="0" smtClean="0"/>
              <a:t> (Java Runtime Environment) </a:t>
            </a:r>
            <a:endParaRPr lang="en-US" b="1" dirty="0"/>
          </a:p>
        </p:txBody>
      </p:sp>
      <p:sp>
        <p:nvSpPr>
          <p:cNvPr id="3" name="Content Placeholder 2"/>
          <p:cNvSpPr>
            <a:spLocks noGrp="1"/>
          </p:cNvSpPr>
          <p:nvPr>
            <p:ph idx="1"/>
          </p:nvPr>
        </p:nvSpPr>
        <p:spPr>
          <a:xfrm>
            <a:off x="1981200" y="1600200"/>
            <a:ext cx="8305800" cy="4724400"/>
          </a:xfrm>
        </p:spPr>
        <p:txBody>
          <a:bodyPr>
            <a:normAutofit/>
          </a:bodyPr>
          <a:lstStyle/>
          <a:p>
            <a:pPr algn="just"/>
            <a:r>
              <a:rPr lang="en-US" dirty="0">
                <a:latin typeface="Arial" pitchFamily="34" charset="0"/>
                <a:cs typeface="Arial" pitchFamily="34" charset="0"/>
              </a:rPr>
              <a:t>Java Run-time Environment (JRE) is the part of the Java Development Kit (JDK</a:t>
            </a:r>
            <a:r>
              <a:rPr lang="en-US" dirty="0" smtClean="0">
                <a:latin typeface="Arial" pitchFamily="34" charset="0"/>
                <a:cs typeface="Arial" pitchFamily="34" charset="0"/>
              </a:rPr>
              <a:t>).</a:t>
            </a:r>
            <a:endParaRPr lang="en-IN" b="1" dirty="0" smtClean="0">
              <a:latin typeface="Arial" pitchFamily="34" charset="0"/>
              <a:cs typeface="Arial" pitchFamily="34" charset="0"/>
            </a:endParaRPr>
          </a:p>
          <a:p>
            <a:pPr algn="just"/>
            <a:r>
              <a:rPr lang="en-IN" b="1" dirty="0" smtClean="0">
                <a:latin typeface="Arial" pitchFamily="34" charset="0"/>
                <a:cs typeface="Arial" pitchFamily="34" charset="0"/>
              </a:rPr>
              <a:t>JRE</a:t>
            </a:r>
            <a:r>
              <a:rPr lang="en-IN" dirty="0" smtClean="0">
                <a:latin typeface="Arial" pitchFamily="34" charset="0"/>
                <a:cs typeface="Arial" pitchFamily="34" charset="0"/>
              </a:rPr>
              <a:t> </a:t>
            </a:r>
            <a:r>
              <a:rPr lang="en-IN" dirty="0">
                <a:latin typeface="Arial" pitchFamily="34" charset="0"/>
                <a:cs typeface="Arial" pitchFamily="34" charset="0"/>
              </a:rPr>
              <a:t>(Java Runtime Environment) is an installation package that provides an environment to only run(not develop) the java program(or application)onto your </a:t>
            </a:r>
            <a:r>
              <a:rPr lang="en-IN" dirty="0" smtClean="0">
                <a:latin typeface="Arial" pitchFamily="34" charset="0"/>
                <a:cs typeface="Arial" pitchFamily="34" charset="0"/>
              </a:rPr>
              <a:t>machine.</a:t>
            </a:r>
          </a:p>
          <a:p>
            <a:pPr algn="just"/>
            <a:r>
              <a:rPr lang="en-IN" dirty="0" smtClean="0">
                <a:latin typeface="Arial" pitchFamily="34" charset="0"/>
                <a:cs typeface="Arial" pitchFamily="34" charset="0"/>
              </a:rPr>
              <a:t>JRE </a:t>
            </a:r>
            <a:r>
              <a:rPr lang="en-IN" dirty="0">
                <a:latin typeface="Arial" pitchFamily="34" charset="0"/>
                <a:cs typeface="Arial" pitchFamily="34" charset="0"/>
              </a:rPr>
              <a:t>is only used by those who only want to run Java programs that are end-users of your system</a:t>
            </a:r>
            <a:r>
              <a:rPr lang="en-IN" dirty="0" smtClean="0">
                <a:latin typeface="Arial" pitchFamily="34" charset="0"/>
                <a:cs typeface="Arial" pitchFamily="34" charset="0"/>
              </a:rPr>
              <a:t>.</a:t>
            </a:r>
            <a:r>
              <a:rPr lang="en-US" dirty="0">
                <a:latin typeface="Arial" pitchFamily="34" charset="0"/>
                <a:cs typeface="Arial" pitchFamily="34" charset="0"/>
              </a:rPr>
              <a:t> The source Java code gets compiled and converted to Java </a:t>
            </a:r>
            <a:r>
              <a:rPr lang="en-US" dirty="0" smtClean="0">
                <a:latin typeface="Arial" pitchFamily="34" charset="0"/>
                <a:cs typeface="Arial" pitchFamily="34" charset="0"/>
              </a:rPr>
              <a:t>byte code</a:t>
            </a:r>
            <a:r>
              <a:rPr lang="en-US" dirty="0">
                <a:latin typeface="Arial" pitchFamily="34" charset="0"/>
                <a:cs typeface="Arial" pitchFamily="34" charset="0"/>
              </a:rPr>
              <a:t>. </a:t>
            </a: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If </a:t>
            </a:r>
            <a:r>
              <a:rPr lang="en-US" dirty="0">
                <a:latin typeface="Arial" pitchFamily="34" charset="0"/>
                <a:cs typeface="Arial" pitchFamily="34" charset="0"/>
              </a:rPr>
              <a:t>you wish to run this </a:t>
            </a:r>
            <a:r>
              <a:rPr lang="en-US" dirty="0" err="1">
                <a:latin typeface="Arial" pitchFamily="34" charset="0"/>
                <a:cs typeface="Arial" pitchFamily="34" charset="0"/>
              </a:rPr>
              <a:t>bytecode</a:t>
            </a:r>
            <a:r>
              <a:rPr lang="en-US" dirty="0">
                <a:latin typeface="Arial" pitchFamily="34" charset="0"/>
                <a:cs typeface="Arial" pitchFamily="34" charset="0"/>
              </a:rPr>
              <a:t> on any platform, you require JRE. The JRE loads classes, verify access to memory, and retrieves the system resources. </a:t>
            </a: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2589859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42900"/>
            <a:ext cx="8229600" cy="1066800"/>
          </a:xfrm>
        </p:spPr>
        <p:txBody>
          <a:bodyPr>
            <a:normAutofit/>
          </a:bodyPr>
          <a:lstStyle/>
          <a:p>
            <a:pPr algn="l"/>
            <a:r>
              <a:rPr lang="en-US" b="1" dirty="0" smtClean="0"/>
              <a:t>JVM(Java Virtual Machine	</a:t>
            </a:r>
            <a:endParaRPr lang="en-US" b="1" dirty="0"/>
          </a:p>
        </p:txBody>
      </p:sp>
      <p:sp>
        <p:nvSpPr>
          <p:cNvPr id="3" name="Content Placeholder 2"/>
          <p:cNvSpPr>
            <a:spLocks noGrp="1"/>
          </p:cNvSpPr>
          <p:nvPr>
            <p:ph idx="1"/>
          </p:nvPr>
        </p:nvSpPr>
        <p:spPr>
          <a:xfrm>
            <a:off x="596900" y="1638300"/>
            <a:ext cx="11049000" cy="3911600"/>
          </a:xfrm>
        </p:spPr>
        <p:txBody>
          <a:bodyPr>
            <a:normAutofit/>
          </a:bodyPr>
          <a:lstStyle/>
          <a:p>
            <a:pPr algn="just"/>
            <a:r>
              <a:rPr lang="en-IN" b="1" dirty="0"/>
              <a:t>JVM </a:t>
            </a:r>
            <a:r>
              <a:rPr lang="en-IN" dirty="0"/>
              <a:t>is a very important part of both JDK and JRE because it is contained or inbuilt in both. </a:t>
            </a:r>
            <a:endParaRPr lang="en-IN" dirty="0" smtClean="0"/>
          </a:p>
          <a:p>
            <a:pPr algn="just"/>
            <a:r>
              <a:rPr lang="en-IN" dirty="0" smtClean="0"/>
              <a:t>Whatever </a:t>
            </a:r>
            <a:r>
              <a:rPr lang="en-IN" dirty="0"/>
              <a:t>Java program you run using JRE or JDK goes into JVM and JVM is responsible for executing the java program line by line, hence it is also known as an </a:t>
            </a:r>
            <a:r>
              <a:rPr lang="en-IN" dirty="0">
                <a:hlinkClick r:id="rId2"/>
              </a:rPr>
              <a:t>interpreter</a:t>
            </a:r>
            <a:r>
              <a:rPr lang="en-IN" dirty="0"/>
              <a:t>.</a:t>
            </a:r>
            <a:endParaRPr lang="en-US" dirty="0"/>
          </a:p>
          <a:p>
            <a:pPr algn="just"/>
            <a:r>
              <a:rPr lang="en-IN" dirty="0"/>
              <a:t>JVM (Java Virtual Machine) acts as a run-time engine to run Java applications. JVM is the one that actually calls the </a:t>
            </a:r>
            <a:r>
              <a:rPr lang="en-IN" b="1" dirty="0"/>
              <a:t>main</a:t>
            </a:r>
            <a:r>
              <a:rPr lang="en-IN" dirty="0"/>
              <a:t> method present in a java code.</a:t>
            </a:r>
            <a:endParaRPr lang="en-US" dirty="0"/>
          </a:p>
        </p:txBody>
      </p:sp>
    </p:spTree>
    <p:extLst>
      <p:ext uri="{BB962C8B-B14F-4D97-AF65-F5344CB8AC3E}">
        <p14:creationId xmlns:p14="http://schemas.microsoft.com/office/powerpoint/2010/main" val="1729444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8229600" cy="1066800"/>
          </a:xfrm>
        </p:spPr>
        <p:txBody>
          <a:bodyPr>
            <a:normAutofit/>
          </a:bodyPr>
          <a:lstStyle/>
          <a:p>
            <a:pPr algn="l"/>
            <a:r>
              <a:rPr lang="en-US" sz="3200" b="1" dirty="0"/>
              <a:t>Syntax:</a:t>
            </a:r>
            <a:r>
              <a:rPr lang="en-US" b="1" dirty="0" smtClean="0"/>
              <a:t>				</a:t>
            </a:r>
            <a:endParaRPr lang="en-US" b="1" dirty="0"/>
          </a:p>
        </p:txBody>
      </p:sp>
      <p:sp>
        <p:nvSpPr>
          <p:cNvPr id="3" name="Content Placeholder 2"/>
          <p:cNvSpPr>
            <a:spLocks noGrp="1"/>
          </p:cNvSpPr>
          <p:nvPr>
            <p:ph sz="half" idx="1"/>
          </p:nvPr>
        </p:nvSpPr>
        <p:spPr>
          <a:xfrm>
            <a:off x="1041400" y="2527300"/>
            <a:ext cx="5130800" cy="3141664"/>
          </a:xfrm>
        </p:spPr>
        <p:txBody>
          <a:bodyPr>
            <a:noAutofit/>
          </a:bodyPr>
          <a:lstStyle/>
          <a:p>
            <a:pPr>
              <a:buNone/>
            </a:pPr>
            <a:r>
              <a:rPr lang="en-IN" sz="1700" dirty="0" err="1"/>
              <a:t>AccessModifier</a:t>
            </a:r>
            <a:r>
              <a:rPr lang="en-IN" sz="1700" dirty="0"/>
              <a:t> class class-name{</a:t>
            </a:r>
            <a:endParaRPr lang="en-US" sz="1700" dirty="0"/>
          </a:p>
          <a:p>
            <a:pPr>
              <a:buNone/>
            </a:pPr>
            <a:r>
              <a:rPr lang="en-IN" sz="1700" dirty="0"/>
              <a:t>	/*…………..lines of code……………..*/</a:t>
            </a:r>
            <a:endParaRPr lang="en-US" sz="1700" dirty="0"/>
          </a:p>
          <a:p>
            <a:pPr>
              <a:buNone/>
            </a:pPr>
            <a:r>
              <a:rPr lang="en-IN" sz="1700" dirty="0"/>
              <a:t>public static void main(String[] </a:t>
            </a:r>
            <a:r>
              <a:rPr lang="en-IN" sz="1700" dirty="0" err="1"/>
              <a:t>args</a:t>
            </a:r>
            <a:r>
              <a:rPr lang="en-IN" sz="1700" dirty="0"/>
              <a:t>) {</a:t>
            </a:r>
            <a:endParaRPr lang="en-US" sz="1700" dirty="0"/>
          </a:p>
          <a:p>
            <a:pPr>
              <a:buNone/>
            </a:pPr>
            <a:r>
              <a:rPr lang="en-IN" sz="1700" dirty="0"/>
              <a:t> </a:t>
            </a:r>
            <a:endParaRPr lang="en-US" sz="1700" dirty="0"/>
          </a:p>
          <a:p>
            <a:pPr>
              <a:buNone/>
            </a:pPr>
            <a:r>
              <a:rPr lang="en-IN" sz="1700" dirty="0"/>
              <a:t>	/* </a:t>
            </a:r>
            <a:endParaRPr lang="en-US" sz="1700" dirty="0"/>
          </a:p>
          <a:p>
            <a:pPr>
              <a:buNone/>
            </a:pPr>
            <a:r>
              <a:rPr lang="en-IN" sz="1700" dirty="0"/>
              <a:t>		code </a:t>
            </a:r>
            <a:endParaRPr lang="en-US" sz="1700" dirty="0"/>
          </a:p>
          <a:p>
            <a:pPr>
              <a:buNone/>
            </a:pPr>
            <a:r>
              <a:rPr lang="en-IN" sz="1700" dirty="0"/>
              <a:t>*/</a:t>
            </a:r>
            <a:endParaRPr lang="en-US" sz="1700" dirty="0"/>
          </a:p>
          <a:p>
            <a:pPr>
              <a:buNone/>
            </a:pPr>
            <a:r>
              <a:rPr lang="en-IN" sz="1700" dirty="0"/>
              <a:t> 	 }</a:t>
            </a:r>
            <a:endParaRPr lang="en-US" sz="1700" dirty="0"/>
          </a:p>
          <a:p>
            <a:pPr>
              <a:buNone/>
            </a:pPr>
            <a:r>
              <a:rPr lang="en-IN" sz="1700" dirty="0"/>
              <a:t>}</a:t>
            </a:r>
            <a:endParaRPr lang="en-US" sz="1700" dirty="0"/>
          </a:p>
          <a:p>
            <a:pPr>
              <a:buNone/>
            </a:pPr>
            <a:endParaRPr lang="en-US" sz="1600" dirty="0"/>
          </a:p>
        </p:txBody>
      </p:sp>
      <p:sp>
        <p:nvSpPr>
          <p:cNvPr id="4" name="Content Placeholder 3"/>
          <p:cNvSpPr>
            <a:spLocks noGrp="1"/>
          </p:cNvSpPr>
          <p:nvPr>
            <p:ph sz="half" idx="2"/>
          </p:nvPr>
        </p:nvSpPr>
        <p:spPr>
          <a:xfrm>
            <a:off x="5880100" y="1943101"/>
            <a:ext cx="5943600" cy="3154363"/>
          </a:xfrm>
        </p:spPr>
        <p:txBody>
          <a:bodyPr>
            <a:normAutofit lnSpcReduction="10000"/>
          </a:bodyPr>
          <a:lstStyle/>
          <a:p>
            <a:pPr>
              <a:buNone/>
            </a:pPr>
            <a:r>
              <a:rPr lang="en-US" b="1" dirty="0" smtClean="0"/>
              <a:t>Example</a:t>
            </a:r>
          </a:p>
          <a:p>
            <a:pPr>
              <a:buNone/>
            </a:pPr>
            <a:r>
              <a:rPr lang="en-US" b="1" dirty="0" err="1"/>
              <a:t>HelloWorld.Java</a:t>
            </a:r>
            <a:endParaRPr lang="en-US" dirty="0" smtClean="0"/>
          </a:p>
          <a:p>
            <a:pPr>
              <a:buNone/>
            </a:pPr>
            <a:r>
              <a:rPr lang="en-US" dirty="0"/>
              <a:t>class </a:t>
            </a:r>
            <a:r>
              <a:rPr lang="en-US" dirty="0" err="1"/>
              <a:t>HelloWorld</a:t>
            </a:r>
            <a:r>
              <a:rPr lang="en-US" dirty="0"/>
              <a:t> { </a:t>
            </a:r>
          </a:p>
          <a:p>
            <a:pPr>
              <a:buNone/>
            </a:pPr>
            <a:r>
              <a:rPr lang="en-US" dirty="0"/>
              <a:t>	public static void main(String[] </a:t>
            </a:r>
            <a:r>
              <a:rPr lang="en-US" dirty="0" err="1"/>
              <a:t>args</a:t>
            </a:r>
            <a:r>
              <a:rPr lang="en-US" dirty="0"/>
              <a:t>)</a:t>
            </a:r>
          </a:p>
          <a:p>
            <a:pPr>
              <a:buNone/>
            </a:pPr>
            <a:r>
              <a:rPr lang="en-US" dirty="0"/>
              <a:t> 	{ </a:t>
            </a:r>
          </a:p>
          <a:p>
            <a:pPr>
              <a:buNone/>
            </a:pPr>
            <a:r>
              <a:rPr lang="en-US" dirty="0"/>
              <a:t>		</a:t>
            </a:r>
            <a:r>
              <a:rPr lang="en-US" dirty="0" err="1"/>
              <a:t>System.out.println</a:t>
            </a:r>
            <a:r>
              <a:rPr lang="en-US" dirty="0"/>
              <a:t>("Hello, World!"); </a:t>
            </a:r>
          </a:p>
          <a:p>
            <a:pPr>
              <a:buNone/>
            </a:pPr>
            <a:r>
              <a:rPr lang="en-US" dirty="0"/>
              <a:t>	}</a:t>
            </a:r>
          </a:p>
          <a:p>
            <a:pPr>
              <a:buNone/>
            </a:pPr>
            <a:r>
              <a:rPr lang="en-US" dirty="0"/>
              <a:t> }</a:t>
            </a:r>
          </a:p>
        </p:txBody>
      </p:sp>
    </p:spTree>
    <p:extLst>
      <p:ext uri="{BB962C8B-B14F-4D97-AF65-F5344CB8AC3E}">
        <p14:creationId xmlns:p14="http://schemas.microsoft.com/office/powerpoint/2010/main" val="1443851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266700"/>
            <a:ext cx="8229600" cy="1143000"/>
          </a:xfrm>
        </p:spPr>
        <p:txBody>
          <a:bodyPr/>
          <a:lstStyle/>
          <a:p>
            <a:pPr algn="l"/>
            <a:r>
              <a:rPr lang="en-US" b="1" dirty="0" smtClean="0"/>
              <a:t>Variable</a:t>
            </a:r>
            <a:endParaRPr lang="en-US" dirty="0"/>
          </a:p>
        </p:txBody>
      </p:sp>
      <p:sp>
        <p:nvSpPr>
          <p:cNvPr id="3" name="Content Placeholder 2"/>
          <p:cNvSpPr>
            <a:spLocks noGrp="1"/>
          </p:cNvSpPr>
          <p:nvPr>
            <p:ph idx="1"/>
          </p:nvPr>
        </p:nvSpPr>
        <p:spPr>
          <a:xfrm>
            <a:off x="673100" y="1955800"/>
            <a:ext cx="10375900" cy="4246564"/>
          </a:xfrm>
        </p:spPr>
        <p:txBody>
          <a:bodyPr>
            <a:normAutofit/>
          </a:bodyPr>
          <a:lstStyle/>
          <a:p>
            <a:pPr lvl="0" algn="just"/>
            <a:r>
              <a:rPr lang="en-US" b="1" dirty="0"/>
              <a:t>Variable in Java</a:t>
            </a:r>
            <a:r>
              <a:rPr lang="en-US" dirty="0"/>
              <a:t> is a data container that stores the data values during Java program execution. </a:t>
            </a:r>
            <a:endParaRPr lang="en-US" dirty="0" smtClean="0"/>
          </a:p>
          <a:p>
            <a:pPr lvl="0" algn="just"/>
            <a:r>
              <a:rPr lang="en-IN" dirty="0" smtClean="0"/>
              <a:t>A </a:t>
            </a:r>
            <a:r>
              <a:rPr lang="en-IN" dirty="0"/>
              <a:t>variable is assigned with a data type.</a:t>
            </a:r>
            <a:endParaRPr lang="en-US" dirty="0"/>
          </a:p>
          <a:p>
            <a:pPr algn="just"/>
            <a:r>
              <a:rPr lang="en-US" dirty="0" smtClean="0"/>
              <a:t>Variable </a:t>
            </a:r>
            <a:r>
              <a:rPr lang="en-US" dirty="0"/>
              <a:t>is a memory location name of the data. </a:t>
            </a:r>
            <a:endParaRPr lang="en-US" dirty="0" smtClean="0"/>
          </a:p>
          <a:p>
            <a:pPr lvl="0"/>
            <a:r>
              <a:rPr lang="en-IN" dirty="0"/>
              <a:t>It is a combination of "vary + able" which means its value can be changed.</a:t>
            </a:r>
            <a:endParaRPr lang="en-US" dirty="0"/>
          </a:p>
          <a:p>
            <a:pPr lvl="0"/>
            <a:r>
              <a:rPr lang="en-IN" b="1" dirty="0" smtClean="0"/>
              <a:t>Syntax:</a:t>
            </a:r>
            <a:endParaRPr lang="en-US" dirty="0"/>
          </a:p>
          <a:p>
            <a:pPr>
              <a:buNone/>
            </a:pPr>
            <a:r>
              <a:rPr lang="en-IN" dirty="0" smtClean="0"/>
              <a:t>       </a:t>
            </a:r>
            <a:r>
              <a:rPr lang="en-IN" dirty="0" err="1" smtClean="0"/>
              <a:t>datatype</a:t>
            </a:r>
            <a:r>
              <a:rPr lang="en-IN" dirty="0" smtClean="0"/>
              <a:t> </a:t>
            </a:r>
            <a:r>
              <a:rPr lang="en-IN" dirty="0" err="1"/>
              <a:t>variableName</a:t>
            </a:r>
            <a:r>
              <a:rPr lang="en-IN" dirty="0"/>
              <a:t> = value;</a:t>
            </a:r>
            <a:endParaRPr lang="en-US" dirty="0"/>
          </a:p>
          <a:p>
            <a:pPr algn="just"/>
            <a:endParaRPr lang="en-US" dirty="0"/>
          </a:p>
        </p:txBody>
      </p:sp>
    </p:spTree>
    <p:extLst>
      <p:ext uri="{BB962C8B-B14F-4D97-AF65-F5344CB8AC3E}">
        <p14:creationId xmlns:p14="http://schemas.microsoft.com/office/powerpoint/2010/main" val="1372202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7700" y="1257302"/>
            <a:ext cx="8229600" cy="4525963"/>
          </a:xfrm>
        </p:spPr>
        <p:txBody>
          <a:bodyPr/>
          <a:lstStyle/>
          <a:p>
            <a:r>
              <a:rPr lang="en-IN" b="1" dirty="0"/>
              <a:t>Ex:</a:t>
            </a:r>
            <a:endParaRPr lang="en-US" dirty="0"/>
          </a:p>
          <a:p>
            <a:pPr>
              <a:buNone/>
            </a:pPr>
            <a:r>
              <a:rPr lang="en-IN" dirty="0" smtClean="0"/>
              <a:t>	</a:t>
            </a:r>
            <a:r>
              <a:rPr lang="en-IN" dirty="0"/>
              <a:t>	</a:t>
            </a:r>
            <a:r>
              <a:rPr lang="en-IN" b="1" dirty="0" err="1"/>
              <a:t>int</a:t>
            </a:r>
            <a:r>
              <a:rPr lang="en-IN" dirty="0"/>
              <a:t> </a:t>
            </a:r>
            <a:r>
              <a:rPr lang="en-IN" dirty="0" smtClean="0"/>
              <a:t>num=10</a:t>
            </a:r>
            <a:r>
              <a:rPr lang="en-IN" dirty="0"/>
              <a:t>;//Here num is </a:t>
            </a:r>
            <a:r>
              <a:rPr lang="en-IN" dirty="0" smtClean="0"/>
              <a:t>variable</a:t>
            </a:r>
          </a:p>
          <a:p>
            <a:pPr>
              <a:buNone/>
            </a:pPr>
            <a:endParaRPr lang="en-IN" dirty="0"/>
          </a:p>
          <a:p>
            <a:pPr>
              <a:buNone/>
            </a:pPr>
            <a:r>
              <a:rPr lang="en-IN" dirty="0"/>
              <a:t>  </a:t>
            </a:r>
            <a:endParaRPr lang="en-US" dirty="0"/>
          </a:p>
          <a:p>
            <a:endParaRPr lang="en-US" dirty="0"/>
          </a:p>
        </p:txBody>
      </p:sp>
      <p:pic>
        <p:nvPicPr>
          <p:cNvPr id="4" name="Picture 3" descr="variables in jav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900" y="2971800"/>
            <a:ext cx="5486400" cy="4038600"/>
          </a:xfrm>
          <a:prstGeom prst="rect">
            <a:avLst/>
          </a:prstGeom>
          <a:noFill/>
          <a:ln>
            <a:noFill/>
          </a:ln>
        </p:spPr>
      </p:pic>
    </p:spTree>
    <p:extLst>
      <p:ext uri="{BB962C8B-B14F-4D97-AF65-F5344CB8AC3E}">
        <p14:creationId xmlns:p14="http://schemas.microsoft.com/office/powerpoint/2010/main" val="4862158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0"/>
            <a:ext cx="8229600" cy="1066800"/>
          </a:xfrm>
        </p:spPr>
        <p:txBody>
          <a:bodyPr>
            <a:normAutofit/>
          </a:bodyPr>
          <a:lstStyle/>
          <a:p>
            <a:r>
              <a:rPr lang="en-US" b="1" dirty="0" smtClean="0"/>
              <a:t>Rules for declaring Variables</a:t>
            </a:r>
            <a:endParaRPr lang="en-US" b="1" dirty="0"/>
          </a:p>
        </p:txBody>
      </p:sp>
      <p:sp>
        <p:nvSpPr>
          <p:cNvPr id="3" name="Content Placeholder 2"/>
          <p:cNvSpPr>
            <a:spLocks noGrp="1"/>
          </p:cNvSpPr>
          <p:nvPr>
            <p:ph idx="1"/>
          </p:nvPr>
        </p:nvSpPr>
        <p:spPr>
          <a:xfrm>
            <a:off x="1333500" y="2209800"/>
            <a:ext cx="9931400" cy="4419600"/>
          </a:xfrm>
        </p:spPr>
        <p:txBody>
          <a:bodyPr>
            <a:normAutofit fontScale="92500" lnSpcReduction="10000"/>
          </a:bodyPr>
          <a:lstStyle/>
          <a:p>
            <a:pPr marL="624078" indent="-514350" algn="just" fontAlgn="base">
              <a:lnSpc>
                <a:spcPct val="150000"/>
              </a:lnSpc>
              <a:buFont typeface="+mj-lt"/>
              <a:buAutoNum type="arabicPeriod"/>
            </a:pPr>
            <a:r>
              <a:rPr lang="en-US" dirty="0" smtClean="0"/>
              <a:t>A variable name can consist of Capital letters </a:t>
            </a:r>
            <a:r>
              <a:rPr lang="en-US" b="1" dirty="0" smtClean="0"/>
              <a:t>A-Z</a:t>
            </a:r>
            <a:r>
              <a:rPr lang="en-US" dirty="0" smtClean="0"/>
              <a:t>, lowercase letters </a:t>
            </a:r>
            <a:r>
              <a:rPr lang="en-US" b="1" dirty="0" smtClean="0"/>
              <a:t>a-z</a:t>
            </a:r>
            <a:r>
              <a:rPr lang="en-US" dirty="0" smtClean="0"/>
              <a:t> digits </a:t>
            </a:r>
            <a:r>
              <a:rPr lang="en-US" b="1" dirty="0" smtClean="0"/>
              <a:t>0-9</a:t>
            </a:r>
            <a:r>
              <a:rPr lang="en-US" dirty="0" smtClean="0"/>
              <a:t>, and two special characters such as </a:t>
            </a:r>
            <a:r>
              <a:rPr lang="en-US" b="1" dirty="0" smtClean="0"/>
              <a:t>_</a:t>
            </a:r>
            <a:r>
              <a:rPr lang="en-US" dirty="0" smtClean="0"/>
              <a:t> underscore and </a:t>
            </a:r>
            <a:r>
              <a:rPr lang="en-US" b="1" dirty="0" smtClean="0"/>
              <a:t>$</a:t>
            </a:r>
            <a:r>
              <a:rPr lang="en-US" dirty="0" smtClean="0"/>
              <a:t> dollar sign.</a:t>
            </a:r>
          </a:p>
          <a:p>
            <a:pPr marL="624078" indent="-514350" algn="just" fontAlgn="base">
              <a:lnSpc>
                <a:spcPct val="150000"/>
              </a:lnSpc>
              <a:buFont typeface="+mj-lt"/>
              <a:buAutoNum type="arabicPeriod"/>
            </a:pPr>
            <a:r>
              <a:rPr lang="en-US" dirty="0" smtClean="0"/>
              <a:t>The first character must not be a digit.</a:t>
            </a:r>
          </a:p>
          <a:p>
            <a:pPr marL="624078" indent="-514350" algn="just" fontAlgn="base">
              <a:lnSpc>
                <a:spcPct val="150000"/>
              </a:lnSpc>
              <a:buFont typeface="+mj-lt"/>
              <a:buAutoNum type="arabicPeriod"/>
            </a:pPr>
            <a:r>
              <a:rPr lang="en-US" dirty="0" smtClean="0"/>
              <a:t>Blank spaces cannot be used in variable names.</a:t>
            </a:r>
          </a:p>
          <a:p>
            <a:pPr marL="624078" indent="-514350" algn="just" fontAlgn="base">
              <a:lnSpc>
                <a:spcPct val="150000"/>
              </a:lnSpc>
              <a:buFont typeface="+mj-lt"/>
              <a:buAutoNum type="arabicPeriod"/>
            </a:pPr>
            <a:r>
              <a:rPr lang="en-US" dirty="0" smtClean="0"/>
              <a:t>Java keywords cannot be used as variable names.</a:t>
            </a:r>
          </a:p>
          <a:p>
            <a:pPr marL="624078" indent="-514350" algn="just" fontAlgn="base">
              <a:lnSpc>
                <a:spcPct val="150000"/>
              </a:lnSpc>
              <a:buFont typeface="+mj-lt"/>
              <a:buAutoNum type="arabicPeriod"/>
            </a:pPr>
            <a:r>
              <a:rPr lang="en-US" dirty="0" smtClean="0"/>
              <a:t>Variable names are case-sensitive.</a:t>
            </a:r>
          </a:p>
          <a:p>
            <a:pPr marL="624078" indent="-514350" algn="just" fontAlgn="base">
              <a:lnSpc>
                <a:spcPct val="150000"/>
              </a:lnSpc>
              <a:buFont typeface="+mj-lt"/>
              <a:buAutoNum type="arabicPeriod"/>
            </a:pPr>
            <a:r>
              <a:rPr lang="en-US" dirty="0" smtClean="0"/>
              <a:t>There is no limit on the length of a variable name but by convention, it should be between 4 to 15 chars.</a:t>
            </a:r>
          </a:p>
          <a:p>
            <a:pPr marL="624078" indent="-514350" algn="just" fontAlgn="base">
              <a:lnSpc>
                <a:spcPct val="150000"/>
              </a:lnSpc>
              <a:buFont typeface="+mj-lt"/>
              <a:buAutoNum type="arabicPeriod"/>
            </a:pPr>
            <a:r>
              <a:rPr lang="en-US" dirty="0" smtClean="0"/>
              <a:t>Variable names always should exist on the left-hand side of assignment operators.</a:t>
            </a:r>
          </a:p>
          <a:p>
            <a:pPr marL="624078" indent="-514350" algn="just">
              <a:lnSpc>
                <a:spcPct val="150000"/>
              </a:lnSpc>
              <a:buFont typeface="+mj-lt"/>
              <a:buAutoNum type="arabicPeriod"/>
            </a:pPr>
            <a:endParaRPr lang="en-US" dirty="0"/>
          </a:p>
        </p:txBody>
      </p:sp>
    </p:spTree>
    <p:extLst>
      <p:ext uri="{BB962C8B-B14F-4D97-AF65-F5344CB8AC3E}">
        <p14:creationId xmlns:p14="http://schemas.microsoft.com/office/powerpoint/2010/main" val="952901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229600" cy="1066800"/>
          </a:xfrm>
        </p:spPr>
        <p:txBody>
          <a:bodyPr>
            <a:normAutofit/>
          </a:bodyPr>
          <a:lstStyle/>
          <a:p>
            <a:pPr algn="l"/>
            <a:r>
              <a:rPr lang="en-IN" b="1" dirty="0"/>
              <a:t>Types of </a:t>
            </a:r>
            <a:r>
              <a:rPr lang="en-IN" b="1" dirty="0" smtClean="0"/>
              <a:t>Variables</a:t>
            </a:r>
            <a:endParaRPr lang="en-US" dirty="0"/>
          </a:p>
        </p:txBody>
      </p:sp>
      <p:sp>
        <p:nvSpPr>
          <p:cNvPr id="3" name="Content Placeholder 2"/>
          <p:cNvSpPr>
            <a:spLocks noGrp="1"/>
          </p:cNvSpPr>
          <p:nvPr>
            <p:ph idx="1"/>
          </p:nvPr>
        </p:nvSpPr>
        <p:spPr>
          <a:xfrm>
            <a:off x="1981200" y="1981201"/>
            <a:ext cx="8382000" cy="4525963"/>
          </a:xfrm>
        </p:spPr>
        <p:txBody>
          <a:bodyPr>
            <a:normAutofit/>
          </a:bodyPr>
          <a:lstStyle/>
          <a:p>
            <a:pPr marL="742950" indent="-742950" algn="just" fontAlgn="base">
              <a:buFont typeface="+mj-lt"/>
              <a:buAutoNum type="arabicPeriod"/>
            </a:pPr>
            <a:r>
              <a:rPr lang="en-US" sz="4000" dirty="0"/>
              <a:t>Local Variables</a:t>
            </a:r>
          </a:p>
          <a:p>
            <a:pPr marL="742950" indent="-742950" algn="just" fontAlgn="base">
              <a:buFont typeface="+mj-lt"/>
              <a:buAutoNum type="arabicPeriod"/>
            </a:pPr>
            <a:r>
              <a:rPr lang="en-US" sz="4000" dirty="0"/>
              <a:t>Instance Variables</a:t>
            </a:r>
          </a:p>
          <a:p>
            <a:pPr marL="742950" indent="-742950" algn="just" fontAlgn="base">
              <a:buFont typeface="+mj-lt"/>
              <a:buAutoNum type="arabicPeriod"/>
            </a:pPr>
            <a:r>
              <a:rPr lang="en-US" sz="4000" dirty="0"/>
              <a:t>Static Variables</a:t>
            </a:r>
          </a:p>
        </p:txBody>
      </p:sp>
    </p:spTree>
    <p:extLst>
      <p:ext uri="{BB962C8B-B14F-4D97-AF65-F5344CB8AC3E}">
        <p14:creationId xmlns:p14="http://schemas.microsoft.com/office/powerpoint/2010/main" val="1303413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62000"/>
            <a:ext cx="8077200" cy="1066800"/>
          </a:xfrm>
        </p:spPr>
        <p:txBody>
          <a:bodyPr>
            <a:normAutofit/>
          </a:bodyPr>
          <a:lstStyle/>
          <a:p>
            <a:r>
              <a:rPr lang="en-US" sz="3600" b="1" u="sng" dirty="0">
                <a:latin typeface="+mn-lt"/>
              </a:rPr>
              <a:t>Agenda:</a:t>
            </a:r>
            <a:endParaRPr lang="en-US" sz="3200" b="1" dirty="0">
              <a:latin typeface="+mn-lt"/>
            </a:endParaRPr>
          </a:p>
        </p:txBody>
      </p:sp>
      <p:sp>
        <p:nvSpPr>
          <p:cNvPr id="3" name="Content Placeholder 2"/>
          <p:cNvSpPr>
            <a:spLocks noGrp="1"/>
          </p:cNvSpPr>
          <p:nvPr>
            <p:ph idx="1"/>
          </p:nvPr>
        </p:nvSpPr>
        <p:spPr>
          <a:xfrm>
            <a:off x="1733843" y="2696308"/>
            <a:ext cx="8229600" cy="4325112"/>
          </a:xfrm>
        </p:spPr>
        <p:txBody>
          <a:bodyPr>
            <a:normAutofit/>
          </a:bodyPr>
          <a:lstStyle/>
          <a:p>
            <a:pPr marL="514350" indent="-514350">
              <a:buAutoNum type="arabicPeriod"/>
            </a:pPr>
            <a:r>
              <a:rPr lang="en-US" sz="1400" b="1" dirty="0"/>
              <a:t>Introduction to Java</a:t>
            </a:r>
          </a:p>
          <a:p>
            <a:pPr marL="514350" indent="-514350">
              <a:buAutoNum type="arabicPeriod"/>
            </a:pPr>
            <a:r>
              <a:rPr lang="en-US" sz="1400" b="1" dirty="0"/>
              <a:t>Features of Java</a:t>
            </a:r>
          </a:p>
          <a:p>
            <a:pPr marL="514350" indent="-514350">
              <a:buAutoNum type="arabicPeriod"/>
            </a:pPr>
            <a:r>
              <a:rPr lang="en-US" sz="1400" b="1" dirty="0"/>
              <a:t>Types of Applications in Java</a:t>
            </a:r>
          </a:p>
          <a:p>
            <a:pPr marL="514350" indent="-514350">
              <a:buAutoNum type="arabicPeriod"/>
            </a:pPr>
            <a:r>
              <a:rPr lang="en-US" sz="1400" b="1" dirty="0"/>
              <a:t>Java Editions</a:t>
            </a:r>
          </a:p>
          <a:p>
            <a:pPr marL="514350" indent="-514350">
              <a:buAutoNum type="arabicPeriod"/>
            </a:pPr>
            <a:r>
              <a:rPr lang="en-US" sz="1400" b="1" dirty="0"/>
              <a:t>JDK,JRE and JVM</a:t>
            </a:r>
          </a:p>
          <a:p>
            <a:pPr marL="514350" indent="-514350">
              <a:buAutoNum type="arabicPeriod"/>
            </a:pPr>
            <a:r>
              <a:rPr lang="en-US" sz="1400" b="1" dirty="0"/>
              <a:t>Data types in Java</a:t>
            </a:r>
          </a:p>
          <a:p>
            <a:pPr marL="514350" indent="-514350">
              <a:buAutoNum type="arabicPeriod"/>
            </a:pPr>
            <a:r>
              <a:rPr lang="en-US" sz="1400" b="1" dirty="0"/>
              <a:t>Variables, Identifiers, Constants, Literals</a:t>
            </a:r>
          </a:p>
          <a:p>
            <a:pPr marL="514350" indent="-514350">
              <a:buAutoNum type="arabicPeriod"/>
            </a:pPr>
            <a:r>
              <a:rPr lang="en-IN" sz="1400" b="1" dirty="0"/>
              <a:t>Control Statements</a:t>
            </a:r>
            <a:endParaRPr lang="en-US" sz="1400" b="1" dirty="0"/>
          </a:p>
          <a:p>
            <a:pPr marL="514350" indent="-514350">
              <a:buFont typeface="Arial" pitchFamily="34" charset="0"/>
              <a:buAutoNum type="arabicPeriod"/>
            </a:pPr>
            <a:r>
              <a:rPr lang="en-IN" sz="1400" b="1" dirty="0"/>
              <a:t>Methods in Java</a:t>
            </a:r>
          </a:p>
          <a:p>
            <a:pPr marL="514350" indent="-514350">
              <a:buAutoNum type="arabicPeriod"/>
            </a:pPr>
            <a:r>
              <a:rPr lang="en-IN" sz="1400" b="1" dirty="0"/>
              <a:t>Recursion</a:t>
            </a:r>
          </a:p>
          <a:p>
            <a:pPr marL="514350" indent="-514350">
              <a:buAutoNum type="arabicPeriod"/>
            </a:pPr>
            <a:r>
              <a:rPr lang="en-IN" sz="1400" b="1" dirty="0"/>
              <a:t>Java Array </a:t>
            </a:r>
          </a:p>
          <a:p>
            <a:pPr marL="514350" indent="-514350">
              <a:buAutoNum type="arabicPeriod"/>
            </a:pPr>
            <a:r>
              <a:rPr lang="en-US" sz="1400" b="1" dirty="0"/>
              <a:t>Modifiers in Java</a:t>
            </a:r>
          </a:p>
          <a:p>
            <a:pPr marL="514350" indent="-514350">
              <a:buNone/>
            </a:pPr>
            <a:endParaRPr lang="en-IN" sz="1400" b="1" dirty="0"/>
          </a:p>
          <a:p>
            <a:pPr marL="514350" indent="-514350">
              <a:buAutoNum type="arabicPeriod"/>
            </a:pPr>
            <a:endParaRPr lang="en-IN" sz="1400" b="1" dirty="0"/>
          </a:p>
          <a:p>
            <a:pPr marL="514350" indent="-514350">
              <a:buAutoNum type="arabicPeriod"/>
            </a:pPr>
            <a:endParaRPr lang="en-IN" sz="1400" b="1" dirty="0"/>
          </a:p>
          <a:p>
            <a:pPr marL="514350" indent="-514350">
              <a:buAutoNum type="arabicPeriod"/>
            </a:pPr>
            <a:endParaRPr lang="en-US" sz="1400" b="1" dirty="0"/>
          </a:p>
          <a:p>
            <a:pPr marL="514350" indent="-514350">
              <a:buAutoNum type="arabicPeriod"/>
            </a:pPr>
            <a:endParaRPr lang="en-US" sz="1400" b="1" dirty="0"/>
          </a:p>
        </p:txBody>
      </p:sp>
      <p:sp>
        <p:nvSpPr>
          <p:cNvPr id="4" name="Frame 3"/>
          <p:cNvSpPr/>
          <p:nvPr/>
        </p:nvSpPr>
        <p:spPr>
          <a:xfrm>
            <a:off x="9677400" y="6123820"/>
            <a:ext cx="1524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8862166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304802"/>
            <a:ext cx="8229600" cy="1143000"/>
          </a:xfrm>
        </p:spPr>
        <p:txBody>
          <a:bodyPr/>
          <a:lstStyle/>
          <a:p>
            <a:pPr algn="l"/>
            <a:r>
              <a:rPr lang="en-US" b="1" dirty="0"/>
              <a:t>Local Variables</a:t>
            </a:r>
            <a:r>
              <a:rPr lang="en-US" dirty="0"/>
              <a:t> </a:t>
            </a:r>
          </a:p>
        </p:txBody>
      </p:sp>
      <p:sp>
        <p:nvSpPr>
          <p:cNvPr id="3" name="Content Placeholder 2"/>
          <p:cNvSpPr>
            <a:spLocks noGrp="1"/>
          </p:cNvSpPr>
          <p:nvPr>
            <p:ph idx="1"/>
          </p:nvPr>
        </p:nvSpPr>
        <p:spPr>
          <a:xfrm>
            <a:off x="698500" y="1447802"/>
            <a:ext cx="10642600" cy="4876799"/>
          </a:xfrm>
        </p:spPr>
        <p:txBody>
          <a:bodyPr>
            <a:normAutofit/>
          </a:bodyPr>
          <a:lstStyle/>
          <a:p>
            <a:pPr lvl="0" algn="just"/>
            <a:r>
              <a:rPr lang="en-IN" sz="2000" dirty="0"/>
              <a:t>A variable declared inside the body of the method is called local variable.</a:t>
            </a:r>
            <a:endParaRPr lang="en-US" sz="2000" dirty="0"/>
          </a:p>
          <a:p>
            <a:pPr lvl="0" algn="just"/>
            <a:r>
              <a:rPr lang="en-IN" sz="2000" dirty="0"/>
              <a:t>You can use this variable only within that method and the other methods in the class aren't even aware that the variable exists.</a:t>
            </a:r>
            <a:endParaRPr lang="en-US" sz="2000" dirty="0"/>
          </a:p>
          <a:p>
            <a:pPr algn="just"/>
            <a:r>
              <a:rPr lang="en-IN" sz="2000" dirty="0"/>
              <a:t>A local variable cannot be defined with "static" </a:t>
            </a:r>
            <a:r>
              <a:rPr lang="en-IN" sz="2000" dirty="0" smtClean="0"/>
              <a:t>keyword</a:t>
            </a:r>
          </a:p>
          <a:p>
            <a:pPr algn="just">
              <a:buNone/>
            </a:pPr>
            <a:endParaRPr lang="en-US" sz="2000" dirty="0"/>
          </a:p>
        </p:txBody>
      </p:sp>
    </p:spTree>
    <p:extLst>
      <p:ext uri="{BB962C8B-B14F-4D97-AF65-F5344CB8AC3E}">
        <p14:creationId xmlns:p14="http://schemas.microsoft.com/office/powerpoint/2010/main" val="2254786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889000"/>
            <a:ext cx="8229600" cy="1066800"/>
          </a:xfrm>
        </p:spPr>
        <p:txBody>
          <a:bodyPr>
            <a:noAutofit/>
          </a:bodyPr>
          <a:lstStyle/>
          <a:p>
            <a:pPr lvl="0" algn="l"/>
            <a:r>
              <a:rPr lang="en-IN" b="1" dirty="0"/>
              <a:t>Instance Variable</a:t>
            </a:r>
            <a:r>
              <a:rPr lang="en-US" dirty="0"/>
              <a:t/>
            </a:r>
            <a:br>
              <a:rPr lang="en-US" dirty="0"/>
            </a:br>
            <a:endParaRPr lang="en-US" dirty="0"/>
          </a:p>
        </p:txBody>
      </p:sp>
      <p:sp>
        <p:nvSpPr>
          <p:cNvPr id="3" name="Content Placeholder 2"/>
          <p:cNvSpPr>
            <a:spLocks noGrp="1"/>
          </p:cNvSpPr>
          <p:nvPr>
            <p:ph idx="1"/>
          </p:nvPr>
        </p:nvSpPr>
        <p:spPr>
          <a:xfrm>
            <a:off x="1028700" y="1955800"/>
            <a:ext cx="10033000" cy="3733800"/>
          </a:xfrm>
        </p:spPr>
        <p:txBody>
          <a:bodyPr>
            <a:normAutofit/>
          </a:bodyPr>
          <a:lstStyle/>
          <a:p>
            <a:pPr algn="just"/>
            <a:r>
              <a:rPr lang="en-US" sz="2400" dirty="0"/>
              <a:t>Instance variables are defined without the STATIC keyword </a:t>
            </a:r>
            <a:r>
              <a:rPr lang="en-US" sz="2400" dirty="0" smtClean="0"/>
              <a:t>.</a:t>
            </a:r>
          </a:p>
          <a:p>
            <a:pPr algn="just"/>
            <a:r>
              <a:rPr lang="en-US" sz="2400" dirty="0" smtClean="0"/>
              <a:t>They </a:t>
            </a:r>
            <a:r>
              <a:rPr lang="en-US" sz="2400" dirty="0"/>
              <a:t>are defined Outside a method declaration. </a:t>
            </a:r>
            <a:endParaRPr lang="en-US" sz="2400" dirty="0" smtClean="0"/>
          </a:p>
          <a:p>
            <a:pPr algn="just"/>
            <a:r>
              <a:rPr lang="en-US" sz="2400" dirty="0" smtClean="0"/>
              <a:t>They </a:t>
            </a:r>
            <a:r>
              <a:rPr lang="en-US" sz="2400" dirty="0"/>
              <a:t>are Object specific and are known as instance variables</a:t>
            </a:r>
            <a:r>
              <a:rPr lang="en-US" sz="2400" dirty="0" smtClean="0"/>
              <a:t>.</a:t>
            </a:r>
          </a:p>
          <a:p>
            <a:pPr algn="just"/>
            <a:r>
              <a:rPr lang="en-US" sz="2400" dirty="0" smtClean="0"/>
              <a:t>We need to create an object reference to invoke the variable.</a:t>
            </a:r>
            <a:endParaRPr lang="en-US" sz="2400" dirty="0"/>
          </a:p>
        </p:txBody>
      </p:sp>
    </p:spTree>
    <p:extLst>
      <p:ext uri="{BB962C8B-B14F-4D97-AF65-F5344CB8AC3E}">
        <p14:creationId xmlns:p14="http://schemas.microsoft.com/office/powerpoint/2010/main" val="1016144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698500"/>
            <a:ext cx="8229600" cy="1066800"/>
          </a:xfrm>
        </p:spPr>
        <p:txBody>
          <a:bodyPr>
            <a:noAutofit/>
          </a:bodyPr>
          <a:lstStyle/>
          <a:p>
            <a:pPr algn="l"/>
            <a:r>
              <a:rPr lang="en-US" b="1" dirty="0"/>
              <a:t>Static Variables</a:t>
            </a:r>
            <a:br>
              <a:rPr lang="en-US" b="1" dirty="0"/>
            </a:br>
            <a:endParaRPr lang="en-US" dirty="0"/>
          </a:p>
        </p:txBody>
      </p:sp>
      <p:sp>
        <p:nvSpPr>
          <p:cNvPr id="3" name="Content Placeholder 2"/>
          <p:cNvSpPr>
            <a:spLocks noGrp="1"/>
          </p:cNvSpPr>
          <p:nvPr>
            <p:ph idx="1"/>
          </p:nvPr>
        </p:nvSpPr>
        <p:spPr>
          <a:xfrm>
            <a:off x="520700" y="2032000"/>
            <a:ext cx="10515600" cy="3893312"/>
          </a:xfrm>
        </p:spPr>
        <p:txBody>
          <a:bodyPr>
            <a:normAutofit/>
          </a:bodyPr>
          <a:lstStyle/>
          <a:p>
            <a:pPr algn="just"/>
            <a:r>
              <a:rPr lang="en-US" sz="2400" dirty="0"/>
              <a:t>Static variables are initialized only once, at the start of the program execution. </a:t>
            </a:r>
            <a:endParaRPr lang="en-US" sz="2400" dirty="0" smtClean="0"/>
          </a:p>
          <a:p>
            <a:pPr algn="just"/>
            <a:r>
              <a:rPr lang="en-US" sz="2400" dirty="0" smtClean="0"/>
              <a:t>These </a:t>
            </a:r>
            <a:r>
              <a:rPr lang="en-US" sz="2400" dirty="0"/>
              <a:t>variables should be initialized first, before the initialization of any instance variables</a:t>
            </a:r>
            <a:r>
              <a:rPr lang="en-US" sz="2400" dirty="0" smtClean="0"/>
              <a:t>.</a:t>
            </a:r>
          </a:p>
          <a:p>
            <a:pPr algn="just"/>
            <a:r>
              <a:rPr lang="en-US" sz="2400" dirty="0"/>
              <a:t>When a variable is declared as </a:t>
            </a:r>
            <a:r>
              <a:rPr lang="en-US" sz="2400" u="sng" dirty="0">
                <a:hlinkClick r:id="rId2"/>
              </a:rPr>
              <a:t>static</a:t>
            </a:r>
            <a:r>
              <a:rPr lang="en-US" sz="2400" dirty="0"/>
              <a:t>, then a single copy of the variable is created and shared among all objects at the class level</a:t>
            </a:r>
            <a:r>
              <a:rPr lang="en-US" sz="2400" dirty="0" smtClean="0"/>
              <a:t>.</a:t>
            </a:r>
          </a:p>
          <a:p>
            <a:pPr algn="just"/>
            <a:r>
              <a:rPr lang="en-US" sz="2400" dirty="0" smtClean="0"/>
              <a:t>We can call the static variable with the class name directly.</a:t>
            </a:r>
            <a:endParaRPr lang="en-US" sz="2400" dirty="0"/>
          </a:p>
        </p:txBody>
      </p:sp>
    </p:spTree>
    <p:extLst>
      <p:ext uri="{BB962C8B-B14F-4D97-AF65-F5344CB8AC3E}">
        <p14:creationId xmlns:p14="http://schemas.microsoft.com/office/powerpoint/2010/main" val="2822433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2600"/>
            <a:ext cx="8229600" cy="1066800"/>
          </a:xfrm>
        </p:spPr>
        <p:txBody>
          <a:bodyPr/>
          <a:lstStyle/>
          <a:p>
            <a:pPr algn="l"/>
            <a:r>
              <a:rPr lang="en-US" b="1" dirty="0" smtClean="0"/>
              <a:t>Example:</a:t>
            </a:r>
            <a:endParaRPr lang="en-US" b="1" dirty="0"/>
          </a:p>
        </p:txBody>
      </p:sp>
      <p:sp>
        <p:nvSpPr>
          <p:cNvPr id="3" name="Content Placeholder 2"/>
          <p:cNvSpPr>
            <a:spLocks noGrp="1"/>
          </p:cNvSpPr>
          <p:nvPr>
            <p:ph idx="1"/>
          </p:nvPr>
        </p:nvSpPr>
        <p:spPr>
          <a:xfrm>
            <a:off x="1371600" y="2044700"/>
            <a:ext cx="9448800" cy="4337812"/>
          </a:xfrm>
        </p:spPr>
        <p:txBody>
          <a:bodyPr>
            <a:normAutofit/>
          </a:bodyPr>
          <a:lstStyle/>
          <a:p>
            <a:pPr>
              <a:buNone/>
            </a:pPr>
            <a:r>
              <a:rPr lang="en-US" dirty="0" smtClean="0"/>
              <a:t>class Demo{ </a:t>
            </a:r>
          </a:p>
          <a:p>
            <a:pPr lvl="1">
              <a:buNone/>
            </a:pPr>
            <a:r>
              <a:rPr lang="en-US" dirty="0"/>
              <a:t>	</a:t>
            </a:r>
            <a:r>
              <a:rPr lang="en-US" dirty="0" smtClean="0"/>
              <a:t>	static </a:t>
            </a:r>
            <a:r>
              <a:rPr lang="en-US" dirty="0" err="1" smtClean="0"/>
              <a:t>int</a:t>
            </a:r>
            <a:r>
              <a:rPr lang="en-US" dirty="0" smtClean="0"/>
              <a:t> a = 1; //static variable </a:t>
            </a:r>
          </a:p>
          <a:p>
            <a:pPr lvl="1">
              <a:buNone/>
            </a:pPr>
            <a:r>
              <a:rPr lang="en-US" dirty="0"/>
              <a:t>	</a:t>
            </a:r>
            <a:r>
              <a:rPr lang="en-US" dirty="0" smtClean="0"/>
              <a:t>	</a:t>
            </a:r>
            <a:r>
              <a:rPr lang="en-US" dirty="0" err="1" smtClean="0"/>
              <a:t>int</a:t>
            </a:r>
            <a:r>
              <a:rPr lang="en-US" dirty="0" smtClean="0"/>
              <a:t> data = 99; //instance variable </a:t>
            </a:r>
          </a:p>
          <a:p>
            <a:pPr lvl="1">
              <a:buNone/>
            </a:pPr>
            <a:r>
              <a:rPr lang="en-US" dirty="0"/>
              <a:t>	</a:t>
            </a:r>
            <a:r>
              <a:rPr lang="en-US" dirty="0" smtClean="0"/>
              <a:t>	void method() </a:t>
            </a:r>
          </a:p>
          <a:p>
            <a:pPr lvl="1">
              <a:buNone/>
            </a:pPr>
            <a:r>
              <a:rPr lang="en-US" dirty="0"/>
              <a:t>	</a:t>
            </a:r>
            <a:r>
              <a:rPr lang="en-US" dirty="0" smtClean="0"/>
              <a:t>		{ </a:t>
            </a:r>
          </a:p>
          <a:p>
            <a:pPr lvl="1">
              <a:buNone/>
            </a:pPr>
            <a:r>
              <a:rPr lang="en-US" dirty="0"/>
              <a:t>	</a:t>
            </a:r>
            <a:r>
              <a:rPr lang="en-US" dirty="0" smtClean="0"/>
              <a:t>			</a:t>
            </a:r>
            <a:r>
              <a:rPr lang="en-US" dirty="0" err="1" smtClean="0"/>
              <a:t>int</a:t>
            </a:r>
            <a:r>
              <a:rPr lang="en-US" dirty="0" smtClean="0"/>
              <a:t> b = 90; //local variable</a:t>
            </a:r>
          </a:p>
          <a:p>
            <a:pPr lvl="1">
              <a:buNone/>
            </a:pPr>
            <a:r>
              <a:rPr lang="en-US" dirty="0"/>
              <a:t>	</a:t>
            </a:r>
            <a:r>
              <a:rPr lang="en-US" dirty="0" smtClean="0"/>
              <a:t>		 } </a:t>
            </a:r>
          </a:p>
          <a:p>
            <a:pPr lvl="1">
              <a:buNone/>
            </a:pPr>
            <a:endParaRPr lang="en-US" dirty="0" smtClean="0"/>
          </a:p>
          <a:p>
            <a:pPr lvl="1">
              <a:buNone/>
            </a:pPr>
            <a:r>
              <a:rPr lang="en-US" dirty="0" smtClean="0"/>
              <a:t>}</a:t>
            </a:r>
            <a:endParaRPr lang="en-US" dirty="0"/>
          </a:p>
        </p:txBody>
      </p:sp>
    </p:spTree>
    <p:extLst>
      <p:ext uri="{BB962C8B-B14F-4D97-AF65-F5344CB8AC3E}">
        <p14:creationId xmlns:p14="http://schemas.microsoft.com/office/powerpoint/2010/main" val="41717238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736600"/>
            <a:ext cx="8229600" cy="1066800"/>
          </a:xfrm>
        </p:spPr>
        <p:txBody>
          <a:bodyPr>
            <a:normAutofit/>
          </a:bodyPr>
          <a:lstStyle/>
          <a:p>
            <a:pPr algn="l"/>
            <a:r>
              <a:rPr lang="en-US" b="1" dirty="0" smtClean="0"/>
              <a:t>Identifiers in Java</a:t>
            </a:r>
            <a:br>
              <a:rPr lang="en-US" b="1" dirty="0" smtClean="0"/>
            </a:br>
            <a:endParaRPr lang="en-US" b="1" dirty="0"/>
          </a:p>
        </p:txBody>
      </p:sp>
      <p:sp>
        <p:nvSpPr>
          <p:cNvPr id="3" name="Content Placeholder 2"/>
          <p:cNvSpPr>
            <a:spLocks noGrp="1"/>
          </p:cNvSpPr>
          <p:nvPr>
            <p:ph idx="1"/>
          </p:nvPr>
        </p:nvSpPr>
        <p:spPr>
          <a:xfrm>
            <a:off x="1333500" y="2501900"/>
            <a:ext cx="9410700" cy="3624264"/>
          </a:xfrm>
        </p:spPr>
        <p:txBody>
          <a:bodyPr>
            <a:normAutofit fontScale="62500" lnSpcReduction="20000"/>
          </a:bodyPr>
          <a:lstStyle/>
          <a:p>
            <a:pPr algn="just"/>
            <a:r>
              <a:rPr lang="en-US" sz="2800" dirty="0"/>
              <a:t>Identifiers in Java are symbolic names used for identification. </a:t>
            </a:r>
          </a:p>
          <a:p>
            <a:pPr algn="just"/>
            <a:r>
              <a:rPr lang="en-US" sz="2800" dirty="0"/>
              <a:t>They can be a class name, variable name, method name, package name, constant name, and more.</a:t>
            </a:r>
          </a:p>
          <a:p>
            <a:pPr algn="just"/>
            <a:r>
              <a:rPr lang="en-US" sz="2800" dirty="0"/>
              <a:t>Ex:</a:t>
            </a:r>
          </a:p>
          <a:p>
            <a:pPr algn="just">
              <a:buNone/>
            </a:pPr>
            <a:r>
              <a:rPr lang="en-US" sz="2800" dirty="0"/>
              <a:t>		public class Test { </a:t>
            </a:r>
          </a:p>
          <a:p>
            <a:pPr algn="just">
              <a:buNone/>
            </a:pPr>
            <a:r>
              <a:rPr lang="en-US" sz="2800" dirty="0"/>
              <a:t>		public static void main(String[] </a:t>
            </a:r>
            <a:r>
              <a:rPr lang="en-US" sz="2800" dirty="0" err="1"/>
              <a:t>args</a:t>
            </a:r>
            <a:r>
              <a:rPr lang="en-US" sz="2800" dirty="0"/>
              <a:t>) </a:t>
            </a:r>
          </a:p>
          <a:p>
            <a:pPr algn="just">
              <a:buNone/>
            </a:pPr>
            <a:r>
              <a:rPr lang="en-US" sz="2800" dirty="0"/>
              <a:t>		{ </a:t>
            </a:r>
          </a:p>
          <a:p>
            <a:pPr algn="just">
              <a:buNone/>
            </a:pPr>
            <a:r>
              <a:rPr lang="en-US" sz="2800" dirty="0"/>
              <a:t>			</a:t>
            </a:r>
            <a:r>
              <a:rPr lang="en-US" sz="2800" dirty="0" err="1"/>
              <a:t>int</a:t>
            </a:r>
            <a:r>
              <a:rPr lang="en-US" sz="2800" dirty="0"/>
              <a:t> a = 20;</a:t>
            </a:r>
          </a:p>
          <a:p>
            <a:pPr algn="just">
              <a:buNone/>
            </a:pPr>
            <a:r>
              <a:rPr lang="en-US" sz="2800" dirty="0"/>
              <a:t>		 }</a:t>
            </a:r>
          </a:p>
          <a:p>
            <a:pPr algn="just">
              <a:buNone/>
            </a:pPr>
            <a:r>
              <a:rPr lang="en-US" sz="2800" dirty="0"/>
              <a:t>		 }</a:t>
            </a:r>
          </a:p>
        </p:txBody>
      </p:sp>
    </p:spTree>
    <p:extLst>
      <p:ext uri="{BB962C8B-B14F-4D97-AF65-F5344CB8AC3E}">
        <p14:creationId xmlns:p14="http://schemas.microsoft.com/office/powerpoint/2010/main" val="110419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82600"/>
            <a:ext cx="9182100" cy="1143000"/>
          </a:xfrm>
        </p:spPr>
        <p:txBody>
          <a:bodyPr>
            <a:normAutofit fontScale="90000"/>
          </a:bodyPr>
          <a:lstStyle/>
          <a:p>
            <a:pPr algn="l"/>
            <a:r>
              <a:rPr lang="en-US" sz="4000" b="1" dirty="0"/>
              <a:t>Rules for defining Java Identifiers</a:t>
            </a:r>
            <a:r>
              <a:rPr lang="en-US" sz="4000" dirty="0"/>
              <a:t> </a:t>
            </a:r>
          </a:p>
        </p:txBody>
      </p:sp>
      <p:sp>
        <p:nvSpPr>
          <p:cNvPr id="3" name="Content Placeholder 2"/>
          <p:cNvSpPr>
            <a:spLocks noGrp="1"/>
          </p:cNvSpPr>
          <p:nvPr>
            <p:ph idx="1"/>
          </p:nvPr>
        </p:nvSpPr>
        <p:spPr>
          <a:xfrm>
            <a:off x="1104900" y="2349500"/>
            <a:ext cx="9182100" cy="4127500"/>
          </a:xfrm>
        </p:spPr>
        <p:txBody>
          <a:bodyPr>
            <a:normAutofit fontScale="92500" lnSpcReduction="20000"/>
          </a:bodyPr>
          <a:lstStyle/>
          <a:p>
            <a:pPr algn="just"/>
            <a:r>
              <a:rPr lang="en-US" dirty="0" smtClean="0"/>
              <a:t>If </a:t>
            </a:r>
            <a:r>
              <a:rPr lang="en-US" dirty="0"/>
              <a:t>the identifiers are not properly declared, we may get a compile-time error. </a:t>
            </a:r>
            <a:endParaRPr lang="en-US" dirty="0" smtClean="0"/>
          </a:p>
          <a:p>
            <a:pPr algn="just"/>
            <a:r>
              <a:rPr lang="en-US" dirty="0" smtClean="0"/>
              <a:t>Following </a:t>
            </a:r>
            <a:r>
              <a:rPr lang="en-US" dirty="0"/>
              <a:t>are some rules and conventions for declaring identifiers:</a:t>
            </a:r>
          </a:p>
          <a:p>
            <a:pPr algn="just"/>
            <a:r>
              <a:rPr lang="en-US" dirty="0"/>
              <a:t>A valid identifier must have characters [A-Z] or [a-z] or numbers [0-9], and underscore(_) or a dollar sign ($). </a:t>
            </a:r>
          </a:p>
          <a:p>
            <a:pPr algn="just"/>
            <a:r>
              <a:rPr lang="en-US" dirty="0"/>
              <a:t>There should not be any space in an identifier. </a:t>
            </a:r>
          </a:p>
          <a:p>
            <a:pPr algn="just"/>
            <a:r>
              <a:rPr lang="en-US" dirty="0"/>
              <a:t>An identifier should not contain a number at the starting. </a:t>
            </a:r>
          </a:p>
          <a:p>
            <a:pPr algn="just"/>
            <a:r>
              <a:rPr lang="en-US" dirty="0"/>
              <a:t>An identifier should be of length 4-15 letters only. However, there is no limit on its length. But, it is good to follow the standard conventions.</a:t>
            </a:r>
          </a:p>
          <a:p>
            <a:pPr algn="just"/>
            <a:r>
              <a:rPr lang="en-US" dirty="0"/>
              <a:t>We can't use the Java reserved keywords as an identifier such as </a:t>
            </a:r>
            <a:r>
              <a:rPr lang="en-US" dirty="0" err="1"/>
              <a:t>int</a:t>
            </a:r>
            <a:r>
              <a:rPr lang="en-US" dirty="0"/>
              <a:t>, float, double, char, etc. </a:t>
            </a:r>
          </a:p>
          <a:p>
            <a:pPr algn="just"/>
            <a:r>
              <a:rPr lang="en-US" dirty="0"/>
              <a:t>An identifier should not be any query language keywords such as SELECT, FROM, COUNT, DELETE, etc</a:t>
            </a:r>
            <a:r>
              <a:rPr lang="en-US" dirty="0" smtClean="0"/>
              <a:t>.</a:t>
            </a:r>
          </a:p>
          <a:p>
            <a:pPr algn="just"/>
            <a:r>
              <a:rPr lang="en-US" dirty="0" smtClean="0"/>
              <a:t>Names are case sensitive ("</a:t>
            </a:r>
            <a:r>
              <a:rPr lang="en-US" dirty="0" err="1" smtClean="0"/>
              <a:t>myVar</a:t>
            </a:r>
            <a:r>
              <a:rPr lang="en-US" dirty="0" smtClean="0"/>
              <a:t>" and "</a:t>
            </a:r>
            <a:r>
              <a:rPr lang="en-US" dirty="0" err="1" smtClean="0"/>
              <a:t>myvar</a:t>
            </a:r>
            <a:r>
              <a:rPr lang="en-US" dirty="0" smtClean="0"/>
              <a:t>" are different variables)</a:t>
            </a:r>
          </a:p>
          <a:p>
            <a:pPr algn="just"/>
            <a:endParaRPr lang="en-US" dirty="0"/>
          </a:p>
          <a:p>
            <a:pPr algn="just"/>
            <a:endParaRPr lang="en-US" dirty="0"/>
          </a:p>
        </p:txBody>
      </p:sp>
    </p:spTree>
    <p:extLst>
      <p:ext uri="{BB962C8B-B14F-4D97-AF65-F5344CB8AC3E}">
        <p14:creationId xmlns:p14="http://schemas.microsoft.com/office/powerpoint/2010/main" val="1264751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100"/>
            <a:ext cx="8229600" cy="1143000"/>
          </a:xfrm>
        </p:spPr>
        <p:txBody>
          <a:bodyPr/>
          <a:lstStyle/>
          <a:p>
            <a:pPr algn="l"/>
            <a:r>
              <a:rPr lang="en-US" b="1" dirty="0" smtClean="0"/>
              <a:t>Constant</a:t>
            </a:r>
            <a:endParaRPr lang="en-US" b="1" dirty="0"/>
          </a:p>
        </p:txBody>
      </p:sp>
      <p:sp>
        <p:nvSpPr>
          <p:cNvPr id="3" name="Content Placeholder 2"/>
          <p:cNvSpPr>
            <a:spLocks noGrp="1"/>
          </p:cNvSpPr>
          <p:nvPr>
            <p:ph idx="1"/>
          </p:nvPr>
        </p:nvSpPr>
        <p:spPr>
          <a:xfrm>
            <a:off x="1981200" y="1371602"/>
            <a:ext cx="8229600" cy="4525963"/>
          </a:xfrm>
        </p:spPr>
        <p:txBody>
          <a:bodyPr>
            <a:normAutofit/>
          </a:bodyPr>
          <a:lstStyle/>
          <a:p>
            <a:pPr algn="just"/>
            <a:r>
              <a:rPr lang="en-US" dirty="0"/>
              <a:t>Constant in Java is </a:t>
            </a:r>
            <a:r>
              <a:rPr lang="en-US" b="1" dirty="0"/>
              <a:t>an entity that cannot be changed </a:t>
            </a:r>
            <a:r>
              <a:rPr lang="en-US" b="1" dirty="0" smtClean="0"/>
              <a:t>once </a:t>
            </a:r>
            <a:r>
              <a:rPr lang="en-US" b="1" dirty="0"/>
              <a:t>assigned</a:t>
            </a:r>
            <a:r>
              <a:rPr lang="en-US" dirty="0" smtClean="0"/>
              <a:t>.</a:t>
            </a:r>
          </a:p>
          <a:p>
            <a:pPr algn="just"/>
            <a:r>
              <a:rPr lang="en-US" dirty="0"/>
              <a:t>Constant in Java makes the primitive data types immutable. </a:t>
            </a:r>
            <a:endParaRPr lang="en-US" dirty="0" smtClean="0"/>
          </a:p>
          <a:p>
            <a:pPr algn="just"/>
            <a:r>
              <a:rPr lang="en-US" dirty="0"/>
              <a:t>Java does not directly support the constants. There is an alternative way to define the constants in Java by using the non-access modifiers </a:t>
            </a:r>
            <a:r>
              <a:rPr lang="en-US" dirty="0" smtClean="0"/>
              <a:t>static and final.</a:t>
            </a:r>
          </a:p>
          <a:p>
            <a:pPr algn="just"/>
            <a:r>
              <a:rPr lang="en-US" b="1" dirty="0" smtClean="0"/>
              <a:t>Syntax:</a:t>
            </a:r>
          </a:p>
          <a:p>
            <a:pPr algn="just">
              <a:buNone/>
            </a:pPr>
            <a:endParaRPr lang="en-US" b="1" dirty="0" smtClean="0"/>
          </a:p>
          <a:p>
            <a:pPr algn="just">
              <a:buNone/>
            </a:pPr>
            <a:r>
              <a:rPr lang="en-US" dirty="0"/>
              <a:t>	</a:t>
            </a:r>
            <a:r>
              <a:rPr lang="en-US" dirty="0" smtClean="0"/>
              <a:t> 	final </a:t>
            </a:r>
            <a:r>
              <a:rPr lang="en-US" dirty="0" err="1"/>
              <a:t>datatype</a:t>
            </a:r>
            <a:r>
              <a:rPr lang="en-US" dirty="0"/>
              <a:t> </a:t>
            </a:r>
            <a:r>
              <a:rPr lang="en-US" dirty="0" err="1"/>
              <a:t>identifier_name</a:t>
            </a:r>
            <a:r>
              <a:rPr lang="en-US" dirty="0"/>
              <a:t> = value;</a:t>
            </a:r>
          </a:p>
        </p:txBody>
      </p:sp>
    </p:spTree>
    <p:extLst>
      <p:ext uri="{BB962C8B-B14F-4D97-AF65-F5344CB8AC3E}">
        <p14:creationId xmlns:p14="http://schemas.microsoft.com/office/powerpoint/2010/main" val="1471620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00100"/>
            <a:ext cx="8229600" cy="1066800"/>
          </a:xfrm>
        </p:spPr>
        <p:txBody>
          <a:bodyPr>
            <a:normAutofit/>
          </a:bodyPr>
          <a:lstStyle/>
          <a:p>
            <a:pPr algn="l"/>
            <a:r>
              <a:rPr lang="en-IN" b="1" dirty="0"/>
              <a:t>Data Types in Java</a:t>
            </a:r>
            <a:r>
              <a:rPr lang="en-US" dirty="0"/>
              <a:t/>
            </a:r>
            <a:br>
              <a:rPr lang="en-US" dirty="0"/>
            </a:br>
            <a:endParaRPr lang="en-US" dirty="0"/>
          </a:p>
        </p:txBody>
      </p:sp>
      <p:sp>
        <p:nvSpPr>
          <p:cNvPr id="3" name="Content Placeholder 2"/>
          <p:cNvSpPr>
            <a:spLocks noGrp="1"/>
          </p:cNvSpPr>
          <p:nvPr>
            <p:ph idx="1"/>
          </p:nvPr>
        </p:nvSpPr>
        <p:spPr>
          <a:xfrm>
            <a:off x="762000" y="2146300"/>
            <a:ext cx="10718800" cy="2692400"/>
          </a:xfrm>
        </p:spPr>
        <p:txBody>
          <a:bodyPr>
            <a:normAutofit/>
          </a:bodyPr>
          <a:lstStyle/>
          <a:p>
            <a:pPr algn="just"/>
            <a:r>
              <a:rPr lang="en-US" dirty="0"/>
              <a:t>A data type in Java is a term that specifies memory size and type of values that can be stored into the memory location. </a:t>
            </a:r>
            <a:endParaRPr lang="en-US" dirty="0" smtClean="0"/>
          </a:p>
          <a:p>
            <a:pPr algn="just"/>
            <a:r>
              <a:rPr lang="en-US" dirty="0" smtClean="0"/>
              <a:t>In </a:t>
            </a:r>
            <a:r>
              <a:rPr lang="en-US" dirty="0"/>
              <a:t>other words, data types define different values that a variable can take.</a:t>
            </a:r>
            <a:r>
              <a:rPr lang="en-IN" dirty="0" smtClean="0"/>
              <a:t>There </a:t>
            </a:r>
            <a:r>
              <a:rPr lang="en-IN" dirty="0"/>
              <a:t>are two types of data types in Java:</a:t>
            </a:r>
            <a:endParaRPr lang="en-US" dirty="0"/>
          </a:p>
          <a:p>
            <a:pPr algn="just"/>
            <a:r>
              <a:rPr lang="en-IN" b="1" dirty="0"/>
              <a:t>Primitive data types:</a:t>
            </a:r>
            <a:r>
              <a:rPr lang="en-IN" dirty="0"/>
              <a:t> Primitive types are predefined (already defined) in Java</a:t>
            </a:r>
            <a:endParaRPr lang="en-US" dirty="0"/>
          </a:p>
          <a:p>
            <a:pPr algn="just"/>
            <a:r>
              <a:rPr lang="en-IN" b="1" dirty="0"/>
              <a:t>Non-primitive data types:</a:t>
            </a:r>
            <a:r>
              <a:rPr lang="en-IN" dirty="0"/>
              <a:t> Non-Primitive data types refer to objects and hence they are called reference </a:t>
            </a:r>
            <a:r>
              <a:rPr lang="en-IN" dirty="0" smtClean="0"/>
              <a:t>types.(</a:t>
            </a:r>
            <a:r>
              <a:rPr lang="en-IN" dirty="0" err="1" smtClean="0"/>
              <a:t>Object,String</a:t>
            </a:r>
            <a:r>
              <a:rPr lang="en-IN" dirty="0" smtClean="0"/>
              <a:t>, </a:t>
            </a:r>
            <a:r>
              <a:rPr lang="en-IN" dirty="0" err="1" smtClean="0"/>
              <a:t>ArrayList</a:t>
            </a:r>
            <a:r>
              <a:rPr lang="en-IN" dirty="0" smtClean="0"/>
              <a:t> etc)</a:t>
            </a:r>
            <a:endParaRPr lang="en-US" dirty="0"/>
          </a:p>
          <a:p>
            <a:pPr algn="just"/>
            <a:endParaRPr lang="en-US" dirty="0"/>
          </a:p>
        </p:txBody>
      </p:sp>
    </p:spTree>
    <p:extLst>
      <p:ext uri="{BB962C8B-B14F-4D97-AF65-F5344CB8AC3E}">
        <p14:creationId xmlns:p14="http://schemas.microsoft.com/office/powerpoint/2010/main" val="1453754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14900" y="152400"/>
            <a:ext cx="1689100" cy="647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Types</a:t>
            </a:r>
            <a:endParaRPr lang="en-IN" b="1" dirty="0"/>
          </a:p>
        </p:txBody>
      </p:sp>
      <p:sp>
        <p:nvSpPr>
          <p:cNvPr id="11" name="Rectangle 10"/>
          <p:cNvSpPr/>
          <p:nvPr/>
        </p:nvSpPr>
        <p:spPr>
          <a:xfrm>
            <a:off x="7270750" y="1295400"/>
            <a:ext cx="1600200" cy="4318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Non Primitive</a:t>
            </a:r>
            <a:endParaRPr lang="en-IN" sz="1400" b="1" dirty="0"/>
          </a:p>
        </p:txBody>
      </p:sp>
      <p:sp>
        <p:nvSpPr>
          <p:cNvPr id="12" name="Rectangle 11"/>
          <p:cNvSpPr/>
          <p:nvPr/>
        </p:nvSpPr>
        <p:spPr>
          <a:xfrm>
            <a:off x="3086100" y="1295400"/>
            <a:ext cx="1384300" cy="4191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Primitive</a:t>
            </a:r>
            <a:endParaRPr lang="en-IN" b="1" dirty="0"/>
          </a:p>
        </p:txBody>
      </p:sp>
      <p:cxnSp>
        <p:nvCxnSpPr>
          <p:cNvPr id="16" name="Straight Arrow Connector 15"/>
          <p:cNvCxnSpPr>
            <a:endCxn id="12" idx="0"/>
          </p:cNvCxnSpPr>
          <p:nvPr/>
        </p:nvCxnSpPr>
        <p:spPr>
          <a:xfrm flipH="1">
            <a:off x="3778250" y="800100"/>
            <a:ext cx="165735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0"/>
          </p:cNvCxnSpPr>
          <p:nvPr/>
        </p:nvCxnSpPr>
        <p:spPr>
          <a:xfrm>
            <a:off x="6127750" y="800100"/>
            <a:ext cx="19431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4200" y="2654300"/>
            <a:ext cx="1333500" cy="355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Integer</a:t>
            </a:r>
            <a:endParaRPr lang="en-IN" b="1" dirty="0">
              <a:solidFill>
                <a:schemeClr val="tx1"/>
              </a:solidFill>
            </a:endParaRPr>
          </a:p>
        </p:txBody>
      </p:sp>
      <p:sp>
        <p:nvSpPr>
          <p:cNvPr id="22" name="Rectangle 21"/>
          <p:cNvSpPr/>
          <p:nvPr/>
        </p:nvSpPr>
        <p:spPr>
          <a:xfrm>
            <a:off x="2127250" y="2654300"/>
            <a:ext cx="1333500" cy="355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Floating Point</a:t>
            </a:r>
            <a:endParaRPr lang="en-IN" sz="1400" b="1" dirty="0">
              <a:solidFill>
                <a:schemeClr val="tx1"/>
              </a:solidFill>
            </a:endParaRPr>
          </a:p>
        </p:txBody>
      </p:sp>
      <p:sp>
        <p:nvSpPr>
          <p:cNvPr id="23" name="Rectangle 22"/>
          <p:cNvSpPr/>
          <p:nvPr/>
        </p:nvSpPr>
        <p:spPr>
          <a:xfrm>
            <a:off x="3778250" y="2654300"/>
            <a:ext cx="1333500" cy="355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Character</a:t>
            </a:r>
            <a:endParaRPr lang="en-IN" b="1" dirty="0">
              <a:solidFill>
                <a:schemeClr val="tx1"/>
              </a:solidFill>
            </a:endParaRPr>
          </a:p>
        </p:txBody>
      </p:sp>
      <p:sp>
        <p:nvSpPr>
          <p:cNvPr id="24" name="Rectangle 23"/>
          <p:cNvSpPr/>
          <p:nvPr/>
        </p:nvSpPr>
        <p:spPr>
          <a:xfrm>
            <a:off x="5391150" y="2654300"/>
            <a:ext cx="1333500" cy="355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Boolean</a:t>
            </a:r>
            <a:endParaRPr lang="en-IN" b="1" dirty="0">
              <a:solidFill>
                <a:schemeClr val="tx1"/>
              </a:solidFill>
            </a:endParaRPr>
          </a:p>
        </p:txBody>
      </p:sp>
      <p:cxnSp>
        <p:nvCxnSpPr>
          <p:cNvPr id="30" name="Straight Arrow Connector 29"/>
          <p:cNvCxnSpPr>
            <a:endCxn id="21" idx="0"/>
          </p:cNvCxnSpPr>
          <p:nvPr/>
        </p:nvCxnSpPr>
        <p:spPr>
          <a:xfrm flipH="1">
            <a:off x="1250950" y="1714500"/>
            <a:ext cx="1962150" cy="93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2" idx="0"/>
          </p:cNvCxnSpPr>
          <p:nvPr/>
        </p:nvCxnSpPr>
        <p:spPr>
          <a:xfrm flipH="1">
            <a:off x="2794000" y="1714500"/>
            <a:ext cx="736600" cy="93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3" idx="0"/>
          </p:cNvCxnSpPr>
          <p:nvPr/>
        </p:nvCxnSpPr>
        <p:spPr>
          <a:xfrm>
            <a:off x="3908425" y="1714500"/>
            <a:ext cx="536575" cy="93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4" idx="0"/>
          </p:cNvCxnSpPr>
          <p:nvPr/>
        </p:nvCxnSpPr>
        <p:spPr>
          <a:xfrm>
            <a:off x="4281487" y="1714500"/>
            <a:ext cx="1776413" cy="93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84200" y="34290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byte</a:t>
            </a:r>
            <a:endParaRPr lang="en-IN" b="1" dirty="0">
              <a:solidFill>
                <a:schemeClr val="tx1"/>
              </a:solidFill>
            </a:endParaRPr>
          </a:p>
        </p:txBody>
      </p:sp>
      <p:sp>
        <p:nvSpPr>
          <p:cNvPr id="39" name="Rectangle 38"/>
          <p:cNvSpPr/>
          <p:nvPr/>
        </p:nvSpPr>
        <p:spPr>
          <a:xfrm>
            <a:off x="584200" y="41783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short</a:t>
            </a:r>
            <a:endParaRPr lang="en-IN" b="1" dirty="0">
              <a:solidFill>
                <a:schemeClr val="tx1"/>
              </a:solidFill>
            </a:endParaRPr>
          </a:p>
        </p:txBody>
      </p:sp>
      <p:sp>
        <p:nvSpPr>
          <p:cNvPr id="40" name="Rectangle 39"/>
          <p:cNvSpPr/>
          <p:nvPr/>
        </p:nvSpPr>
        <p:spPr>
          <a:xfrm>
            <a:off x="590550" y="49403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int</a:t>
            </a:r>
            <a:endParaRPr lang="en-IN" b="1" dirty="0">
              <a:solidFill>
                <a:schemeClr val="tx1"/>
              </a:solidFill>
            </a:endParaRPr>
          </a:p>
        </p:txBody>
      </p:sp>
      <p:sp>
        <p:nvSpPr>
          <p:cNvPr id="41" name="Rectangle 40"/>
          <p:cNvSpPr/>
          <p:nvPr/>
        </p:nvSpPr>
        <p:spPr>
          <a:xfrm>
            <a:off x="590550" y="57023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long</a:t>
            </a:r>
            <a:endParaRPr lang="en-IN" b="1" dirty="0">
              <a:solidFill>
                <a:schemeClr val="tx1"/>
              </a:solidFill>
            </a:endParaRPr>
          </a:p>
        </p:txBody>
      </p:sp>
      <p:cxnSp>
        <p:nvCxnSpPr>
          <p:cNvPr id="43" name="Straight Arrow Connector 42"/>
          <p:cNvCxnSpPr>
            <a:endCxn id="38" idx="0"/>
          </p:cNvCxnSpPr>
          <p:nvPr/>
        </p:nvCxnSpPr>
        <p:spPr>
          <a:xfrm>
            <a:off x="1073150" y="300990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073150" y="375920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73150" y="450850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73150" y="527050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165350" y="34290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float</a:t>
            </a:r>
            <a:endParaRPr lang="en-IN" b="1" dirty="0">
              <a:solidFill>
                <a:schemeClr val="tx1"/>
              </a:solidFill>
            </a:endParaRPr>
          </a:p>
        </p:txBody>
      </p:sp>
      <p:sp>
        <p:nvSpPr>
          <p:cNvPr id="49" name="Rectangle 48"/>
          <p:cNvSpPr/>
          <p:nvPr/>
        </p:nvSpPr>
        <p:spPr>
          <a:xfrm>
            <a:off x="2146299" y="417830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double</a:t>
            </a:r>
            <a:endParaRPr lang="en-IN" sz="1600" b="1" dirty="0">
              <a:solidFill>
                <a:schemeClr val="tx1"/>
              </a:solidFill>
            </a:endParaRPr>
          </a:p>
        </p:txBody>
      </p:sp>
      <p:sp>
        <p:nvSpPr>
          <p:cNvPr id="50" name="Rectangle 49"/>
          <p:cNvSpPr/>
          <p:nvPr/>
        </p:nvSpPr>
        <p:spPr>
          <a:xfrm>
            <a:off x="3924301" y="3448050"/>
            <a:ext cx="97790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char</a:t>
            </a:r>
            <a:endParaRPr lang="en-IN" b="1" dirty="0">
              <a:solidFill>
                <a:schemeClr val="tx1"/>
              </a:solidFill>
            </a:endParaRPr>
          </a:p>
        </p:txBody>
      </p:sp>
      <p:sp>
        <p:nvSpPr>
          <p:cNvPr id="52" name="Rectangle 51"/>
          <p:cNvSpPr/>
          <p:nvPr/>
        </p:nvSpPr>
        <p:spPr>
          <a:xfrm>
            <a:off x="5435600" y="3448050"/>
            <a:ext cx="1212850" cy="330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boolean</a:t>
            </a:r>
            <a:endParaRPr lang="en-IN" b="1" dirty="0">
              <a:solidFill>
                <a:schemeClr val="tx1"/>
              </a:solidFill>
            </a:endParaRPr>
          </a:p>
        </p:txBody>
      </p:sp>
      <p:cxnSp>
        <p:nvCxnSpPr>
          <p:cNvPr id="55" name="Straight Arrow Connector 54"/>
          <p:cNvCxnSpPr/>
          <p:nvPr/>
        </p:nvCxnSpPr>
        <p:spPr>
          <a:xfrm>
            <a:off x="2635249" y="300355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635249" y="375920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281487" y="300355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911850" y="3003550"/>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464425" y="2479675"/>
            <a:ext cx="1212850" cy="33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Arrays</a:t>
            </a:r>
            <a:endParaRPr lang="en-IN" b="1" dirty="0">
              <a:solidFill>
                <a:schemeClr val="tx1"/>
              </a:solidFill>
            </a:endParaRPr>
          </a:p>
        </p:txBody>
      </p:sp>
      <p:sp>
        <p:nvSpPr>
          <p:cNvPr id="61" name="Rectangle 60"/>
          <p:cNvSpPr/>
          <p:nvPr/>
        </p:nvSpPr>
        <p:spPr>
          <a:xfrm>
            <a:off x="7464425" y="3282950"/>
            <a:ext cx="1212850" cy="33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Strings</a:t>
            </a:r>
            <a:endParaRPr lang="en-IN" b="1" dirty="0">
              <a:solidFill>
                <a:schemeClr val="tx1"/>
              </a:solidFill>
            </a:endParaRPr>
          </a:p>
        </p:txBody>
      </p:sp>
      <p:sp>
        <p:nvSpPr>
          <p:cNvPr id="62" name="Rectangle 61"/>
          <p:cNvSpPr/>
          <p:nvPr/>
        </p:nvSpPr>
        <p:spPr>
          <a:xfrm>
            <a:off x="7464425" y="4089400"/>
            <a:ext cx="1212850" cy="33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Classes</a:t>
            </a:r>
            <a:endParaRPr lang="en-IN" b="1" dirty="0">
              <a:solidFill>
                <a:schemeClr val="tx1"/>
              </a:solidFill>
            </a:endParaRPr>
          </a:p>
        </p:txBody>
      </p:sp>
      <p:sp>
        <p:nvSpPr>
          <p:cNvPr id="63" name="Rectangle 62"/>
          <p:cNvSpPr/>
          <p:nvPr/>
        </p:nvSpPr>
        <p:spPr>
          <a:xfrm>
            <a:off x="7464425" y="4918075"/>
            <a:ext cx="1212850" cy="33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Interfaces</a:t>
            </a:r>
            <a:endParaRPr lang="en-IN" b="1" dirty="0">
              <a:solidFill>
                <a:schemeClr val="tx1"/>
              </a:solidFill>
            </a:endParaRPr>
          </a:p>
        </p:txBody>
      </p:sp>
      <p:sp>
        <p:nvSpPr>
          <p:cNvPr id="64" name="Rectangle 63"/>
          <p:cNvSpPr/>
          <p:nvPr/>
        </p:nvSpPr>
        <p:spPr>
          <a:xfrm>
            <a:off x="7464425" y="5765800"/>
            <a:ext cx="1212850" cy="33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Etc.</a:t>
            </a:r>
            <a:endParaRPr lang="en-IN" b="1" dirty="0">
              <a:solidFill>
                <a:schemeClr val="tx1"/>
              </a:solidFill>
            </a:endParaRPr>
          </a:p>
        </p:txBody>
      </p:sp>
      <p:cxnSp>
        <p:nvCxnSpPr>
          <p:cNvPr id="66" name="Straight Connector 65"/>
          <p:cNvCxnSpPr>
            <a:stCxn id="11" idx="2"/>
            <a:endCxn id="60" idx="0"/>
          </p:cNvCxnSpPr>
          <p:nvPr/>
        </p:nvCxnSpPr>
        <p:spPr>
          <a:xfrm>
            <a:off x="8070850" y="1727200"/>
            <a:ext cx="0" cy="75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2"/>
            <a:endCxn id="61" idx="0"/>
          </p:cNvCxnSpPr>
          <p:nvPr/>
        </p:nvCxnSpPr>
        <p:spPr>
          <a:xfrm>
            <a:off x="8070850" y="2809875"/>
            <a:ext cx="0" cy="47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64500" y="3613150"/>
            <a:ext cx="0" cy="47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064500" y="4419600"/>
            <a:ext cx="0" cy="47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070850" y="5270500"/>
            <a:ext cx="0" cy="473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881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229600" cy="1143000"/>
          </a:xfrm>
        </p:spPr>
        <p:txBody>
          <a:bodyPr>
            <a:normAutofit/>
          </a:bodyPr>
          <a:lstStyle/>
          <a:p>
            <a:pPr algn="l"/>
            <a:r>
              <a:rPr lang="en-US" sz="3600" b="1" dirty="0"/>
              <a:t>Primitive </a:t>
            </a:r>
            <a:r>
              <a:rPr lang="en-US" sz="3600" b="1" dirty="0" err="1"/>
              <a:t>Datatypes</a:t>
            </a:r>
            <a:endParaRPr lang="en-US" sz="3600" b="1" dirty="0"/>
          </a:p>
        </p:txBody>
      </p:sp>
      <p:sp>
        <p:nvSpPr>
          <p:cNvPr id="3" name="Content Placeholder 2"/>
          <p:cNvSpPr>
            <a:spLocks noGrp="1"/>
          </p:cNvSpPr>
          <p:nvPr>
            <p:ph idx="1"/>
          </p:nvPr>
        </p:nvSpPr>
        <p:spPr>
          <a:xfrm>
            <a:off x="1828800" y="1798638"/>
            <a:ext cx="8229600" cy="5059363"/>
          </a:xfrm>
        </p:spPr>
        <p:txBody>
          <a:bodyPr>
            <a:normAutofit/>
          </a:bodyPr>
          <a:lstStyle/>
          <a:p>
            <a:r>
              <a:rPr lang="en-IN" dirty="0" err="1"/>
              <a:t>boolean</a:t>
            </a:r>
            <a:endParaRPr lang="en-US" dirty="0"/>
          </a:p>
          <a:p>
            <a:r>
              <a:rPr lang="en-IN" dirty="0" smtClean="0"/>
              <a:t>char</a:t>
            </a:r>
            <a:endParaRPr lang="en-US" dirty="0"/>
          </a:p>
          <a:p>
            <a:r>
              <a:rPr lang="en-IN" dirty="0" smtClean="0"/>
              <a:t>byte</a:t>
            </a:r>
            <a:endParaRPr lang="en-US" dirty="0"/>
          </a:p>
          <a:p>
            <a:r>
              <a:rPr lang="en-IN" dirty="0"/>
              <a:t>s</a:t>
            </a:r>
            <a:r>
              <a:rPr lang="en-IN" dirty="0" smtClean="0"/>
              <a:t>hort</a:t>
            </a:r>
            <a:endParaRPr lang="en-US" dirty="0"/>
          </a:p>
          <a:p>
            <a:r>
              <a:rPr lang="en-IN" dirty="0" err="1"/>
              <a:t>i</a:t>
            </a:r>
            <a:r>
              <a:rPr lang="en-IN" dirty="0" err="1" smtClean="0"/>
              <a:t>nt</a:t>
            </a:r>
            <a:endParaRPr lang="en-US" dirty="0"/>
          </a:p>
          <a:p>
            <a:r>
              <a:rPr lang="en-IN" dirty="0"/>
              <a:t>l</a:t>
            </a:r>
            <a:r>
              <a:rPr lang="en-IN" dirty="0" smtClean="0"/>
              <a:t>ong</a:t>
            </a:r>
            <a:endParaRPr lang="en-US" dirty="0"/>
          </a:p>
          <a:p>
            <a:r>
              <a:rPr lang="en-IN" dirty="0"/>
              <a:t>f</a:t>
            </a:r>
            <a:r>
              <a:rPr lang="en-IN" dirty="0" smtClean="0"/>
              <a:t>loat</a:t>
            </a:r>
            <a:endParaRPr lang="en-US" dirty="0"/>
          </a:p>
          <a:p>
            <a:r>
              <a:rPr lang="en-IN" dirty="0"/>
              <a:t>double</a:t>
            </a:r>
            <a:endParaRPr lang="en-US" dirty="0"/>
          </a:p>
          <a:p>
            <a:endParaRPr lang="en-US" dirty="0"/>
          </a:p>
        </p:txBody>
      </p:sp>
    </p:spTree>
    <p:extLst>
      <p:ext uri="{BB962C8B-B14F-4D97-AF65-F5344CB8AC3E}">
        <p14:creationId xmlns:p14="http://schemas.microsoft.com/office/powerpoint/2010/main" val="354787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t>OOPs Concepts:</a:t>
            </a:r>
            <a:br>
              <a:rPr lang="en-US" b="1" u="sng" dirty="0" smtClean="0"/>
            </a:br>
            <a:endParaRPr lang="en-US" dirty="0"/>
          </a:p>
        </p:txBody>
      </p:sp>
      <p:sp>
        <p:nvSpPr>
          <p:cNvPr id="6" name="Content Placeholder 3"/>
          <p:cNvSpPr>
            <a:spLocks noGrp="1"/>
          </p:cNvSpPr>
          <p:nvPr>
            <p:ph idx="1"/>
          </p:nvPr>
        </p:nvSpPr>
        <p:spPr/>
        <p:txBody>
          <a:bodyPr>
            <a:normAutofit/>
          </a:bodyPr>
          <a:lstStyle/>
          <a:p>
            <a:pPr marL="514350" indent="-514350">
              <a:buFont typeface="+mj-lt"/>
              <a:buAutoNum type="arabicPeriod"/>
            </a:pPr>
            <a:r>
              <a:rPr lang="en-US" b="1" dirty="0" smtClean="0"/>
              <a:t>Class, Object, and Types of classes</a:t>
            </a:r>
          </a:p>
          <a:p>
            <a:pPr marL="514350" indent="-514350">
              <a:buFont typeface="+mj-lt"/>
              <a:buAutoNum type="arabicPeriod"/>
            </a:pPr>
            <a:r>
              <a:rPr lang="en-US" b="1" dirty="0" smtClean="0"/>
              <a:t>Constructors</a:t>
            </a:r>
          </a:p>
          <a:p>
            <a:pPr marL="514350" indent="-514350">
              <a:buFont typeface="+mj-lt"/>
              <a:buAutoNum type="arabicPeriod"/>
            </a:pPr>
            <a:r>
              <a:rPr lang="en-US" b="1" dirty="0" smtClean="0"/>
              <a:t>Inheritance</a:t>
            </a:r>
          </a:p>
          <a:p>
            <a:pPr marL="514350" indent="-514350">
              <a:buFont typeface="+mj-lt"/>
              <a:buAutoNum type="arabicPeriod"/>
            </a:pPr>
            <a:r>
              <a:rPr lang="en-IN" b="1" dirty="0" smtClean="0"/>
              <a:t>Polymorphism</a:t>
            </a:r>
          </a:p>
          <a:p>
            <a:pPr marL="514350" indent="-514350">
              <a:buFont typeface="+mj-lt"/>
              <a:buAutoNum type="arabicPeriod"/>
            </a:pPr>
            <a:r>
              <a:rPr lang="en-IN" b="1" dirty="0" smtClean="0"/>
              <a:t>Abstraction</a:t>
            </a:r>
          </a:p>
          <a:p>
            <a:pPr marL="514350" indent="-514350">
              <a:buFont typeface="+mj-lt"/>
              <a:buAutoNum type="arabicPeriod"/>
            </a:pPr>
            <a:r>
              <a:rPr lang="en-IN" b="1" dirty="0" smtClean="0"/>
              <a:t>Encapsulation</a:t>
            </a:r>
          </a:p>
          <a:p>
            <a:pPr marL="514350" indent="-514350">
              <a:buFont typeface="+mj-lt"/>
              <a:buAutoNum type="arabicPeriod"/>
            </a:pPr>
            <a:endParaRPr lang="en-IN" sz="2400" b="1" dirty="0"/>
          </a:p>
          <a:p>
            <a:pPr marL="514350" indent="-514350">
              <a:buFont typeface="+mj-lt"/>
              <a:buAutoNum type="arabicPeriod"/>
            </a:pPr>
            <a:endParaRPr lang="en-IN" sz="2400" b="1" dirty="0"/>
          </a:p>
          <a:p>
            <a:pPr marL="514350" indent="-514350">
              <a:buFont typeface="+mj-lt"/>
              <a:buAutoNum type="arabicPeriod"/>
            </a:pPr>
            <a:endParaRPr lang="en-US" sz="2400" b="1" dirty="0"/>
          </a:p>
          <a:p>
            <a:pPr>
              <a:buNone/>
            </a:pPr>
            <a:endParaRPr lang="en-US" b="1" dirty="0"/>
          </a:p>
        </p:txBody>
      </p:sp>
      <p:sp>
        <p:nvSpPr>
          <p:cNvPr id="2" name="Frame 1"/>
          <p:cNvSpPr/>
          <p:nvPr/>
        </p:nvSpPr>
        <p:spPr>
          <a:xfrm>
            <a:off x="9677400" y="6123820"/>
            <a:ext cx="1524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1228026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9994" y="378166"/>
          <a:ext cx="10213144" cy="5764749"/>
        </p:xfrm>
        <a:graphic>
          <a:graphicData uri="http://schemas.openxmlformats.org/drawingml/2006/table">
            <a:tbl>
              <a:tblPr firstRow="1" bandRow="1">
                <a:tableStyleId>{93296810-A885-4BE3-A3E7-6D5BEEA58F35}</a:tableStyleId>
              </a:tblPr>
              <a:tblGrid>
                <a:gridCol w="1308295">
                  <a:extLst>
                    <a:ext uri="{9D8B030D-6E8A-4147-A177-3AD203B41FA5}">
                      <a16:colId xmlns:a16="http://schemas.microsoft.com/office/drawing/2014/main" val="20000"/>
                    </a:ext>
                  </a:extLst>
                </a:gridCol>
                <a:gridCol w="1167619">
                  <a:extLst>
                    <a:ext uri="{9D8B030D-6E8A-4147-A177-3AD203B41FA5}">
                      <a16:colId xmlns:a16="http://schemas.microsoft.com/office/drawing/2014/main" val="20001"/>
                    </a:ext>
                  </a:extLst>
                </a:gridCol>
                <a:gridCol w="5484587">
                  <a:extLst>
                    <a:ext uri="{9D8B030D-6E8A-4147-A177-3AD203B41FA5}">
                      <a16:colId xmlns:a16="http://schemas.microsoft.com/office/drawing/2014/main" val="20002"/>
                    </a:ext>
                  </a:extLst>
                </a:gridCol>
                <a:gridCol w="2252643">
                  <a:extLst>
                    <a:ext uri="{9D8B030D-6E8A-4147-A177-3AD203B41FA5}">
                      <a16:colId xmlns:a16="http://schemas.microsoft.com/office/drawing/2014/main" val="20003"/>
                    </a:ext>
                  </a:extLst>
                </a:gridCol>
              </a:tblGrid>
              <a:tr h="392040">
                <a:tc>
                  <a:txBody>
                    <a:bodyPr/>
                    <a:lstStyle/>
                    <a:p>
                      <a:pPr algn="l" fontAlgn="t"/>
                      <a:r>
                        <a:rPr lang="en-US" sz="1600" dirty="0"/>
                        <a:t>Data Type</a:t>
                      </a:r>
                      <a:endParaRPr lang="en-US" sz="1600" b="1" dirty="0"/>
                    </a:p>
                  </a:txBody>
                  <a:tcPr marL="152400" marR="76200" marT="76200" marB="76200"/>
                </a:tc>
                <a:tc>
                  <a:txBody>
                    <a:bodyPr/>
                    <a:lstStyle/>
                    <a:p>
                      <a:pPr algn="l" fontAlgn="t"/>
                      <a:r>
                        <a:rPr lang="en-US" sz="1600"/>
                        <a:t>Size</a:t>
                      </a:r>
                      <a:endParaRPr lang="en-US" sz="1600" b="1"/>
                    </a:p>
                  </a:txBody>
                  <a:tcPr marL="76200" marR="76200" marT="76200" marB="76200"/>
                </a:tc>
                <a:tc>
                  <a:txBody>
                    <a:bodyPr/>
                    <a:lstStyle/>
                    <a:p>
                      <a:pPr algn="l" fontAlgn="t"/>
                      <a:r>
                        <a:rPr lang="en-US" sz="1600" dirty="0"/>
                        <a:t>Description</a:t>
                      </a:r>
                      <a:endParaRPr lang="en-US" sz="1600" b="1" dirty="0"/>
                    </a:p>
                  </a:txBody>
                  <a:tcPr marL="76200" marR="76200" marT="76200" marB="76200"/>
                </a:tc>
                <a:tc>
                  <a:txBody>
                    <a:bodyPr/>
                    <a:lstStyle/>
                    <a:p>
                      <a:r>
                        <a:rPr lang="en-US" sz="1600" dirty="0" smtClean="0"/>
                        <a:t>Default</a:t>
                      </a:r>
                      <a:r>
                        <a:rPr lang="en-US" sz="1600" baseline="0" dirty="0" smtClean="0"/>
                        <a:t> Value</a:t>
                      </a:r>
                      <a:endParaRPr lang="en-US" sz="1600" b="1" dirty="0"/>
                    </a:p>
                  </a:txBody>
                  <a:tcPr/>
                </a:tc>
                <a:extLst>
                  <a:ext uri="{0D108BD9-81ED-4DB2-BD59-A6C34878D82A}">
                    <a16:rowId xmlns:a16="http://schemas.microsoft.com/office/drawing/2014/main" val="10000"/>
                  </a:ext>
                </a:extLst>
              </a:tr>
              <a:tr h="502187">
                <a:tc>
                  <a:txBody>
                    <a:bodyPr/>
                    <a:lstStyle/>
                    <a:p>
                      <a:pPr algn="l" fontAlgn="t"/>
                      <a:r>
                        <a:rPr lang="en-US" sz="1600" dirty="0"/>
                        <a:t>byte</a:t>
                      </a:r>
                    </a:p>
                  </a:txBody>
                  <a:tcPr marL="152400" marR="76200" marT="76200" marB="76200"/>
                </a:tc>
                <a:tc>
                  <a:txBody>
                    <a:bodyPr/>
                    <a:lstStyle/>
                    <a:p>
                      <a:pPr algn="l" fontAlgn="t"/>
                      <a:r>
                        <a:rPr lang="en-US" sz="1600"/>
                        <a:t>1 byte</a:t>
                      </a:r>
                    </a:p>
                  </a:txBody>
                  <a:tcPr marL="76200" marR="76200" marT="76200" marB="76200"/>
                </a:tc>
                <a:tc>
                  <a:txBody>
                    <a:bodyPr/>
                    <a:lstStyle/>
                    <a:p>
                      <a:pPr algn="l" fontAlgn="t"/>
                      <a:r>
                        <a:rPr lang="en-US" sz="1600"/>
                        <a:t>Stores whole numbers from -128 to 127</a:t>
                      </a:r>
                    </a:p>
                  </a:txBody>
                  <a:tcPr marL="76200" marR="76200" marT="76200" marB="76200"/>
                </a:tc>
                <a:tc>
                  <a:txBody>
                    <a:bodyPr/>
                    <a:lstStyle/>
                    <a:p>
                      <a:pPr marL="0" marR="0" algn="just" fontAlgn="t">
                        <a:lnSpc>
                          <a:spcPct val="107000"/>
                        </a:lnSpc>
                        <a:spcBef>
                          <a:spcPts val="0"/>
                        </a:spcBef>
                        <a:spcAft>
                          <a:spcPts val="0"/>
                        </a:spcAft>
                      </a:pPr>
                      <a:r>
                        <a:rPr lang="en-US" sz="1600" kern="1200" dirty="0" smtClean="0"/>
                        <a:t>0</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633295">
                <a:tc>
                  <a:txBody>
                    <a:bodyPr/>
                    <a:lstStyle/>
                    <a:p>
                      <a:pPr algn="l" fontAlgn="t"/>
                      <a:r>
                        <a:rPr lang="en-US" sz="1600"/>
                        <a:t>short</a:t>
                      </a:r>
                    </a:p>
                  </a:txBody>
                  <a:tcPr marL="152400" marR="76200" marT="76200" marB="76200"/>
                </a:tc>
                <a:tc>
                  <a:txBody>
                    <a:bodyPr/>
                    <a:lstStyle/>
                    <a:p>
                      <a:pPr algn="l" fontAlgn="t"/>
                      <a:r>
                        <a:rPr lang="en-US" sz="1600" dirty="0"/>
                        <a:t>2 bytes</a:t>
                      </a:r>
                    </a:p>
                  </a:txBody>
                  <a:tcPr marL="76200" marR="76200" marT="76200" marB="76200"/>
                </a:tc>
                <a:tc>
                  <a:txBody>
                    <a:bodyPr/>
                    <a:lstStyle/>
                    <a:p>
                      <a:pPr algn="l" fontAlgn="t"/>
                      <a:r>
                        <a:rPr lang="en-US" sz="1600"/>
                        <a:t>Stores whole numbers from -32,768 to 32,767</a:t>
                      </a:r>
                    </a:p>
                  </a:txBody>
                  <a:tcPr marL="76200" marR="76200" marT="76200" marB="76200"/>
                </a:tc>
                <a:tc>
                  <a:txBody>
                    <a:bodyPr/>
                    <a:lstStyle/>
                    <a:p>
                      <a:pPr marL="0" marR="0" algn="just" fontAlgn="t">
                        <a:lnSpc>
                          <a:spcPct val="107000"/>
                        </a:lnSpc>
                        <a:spcBef>
                          <a:spcPts val="0"/>
                        </a:spcBef>
                        <a:spcAft>
                          <a:spcPts val="0"/>
                        </a:spcAft>
                      </a:pPr>
                      <a:r>
                        <a:rPr lang="en-US" sz="1600" dirty="0" smtClean="0"/>
                        <a:t>0</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874550">
                <a:tc>
                  <a:txBody>
                    <a:bodyPr/>
                    <a:lstStyle/>
                    <a:p>
                      <a:pPr algn="l" fontAlgn="t"/>
                      <a:r>
                        <a:rPr lang="en-US" sz="1600"/>
                        <a:t>int</a:t>
                      </a:r>
                    </a:p>
                  </a:txBody>
                  <a:tcPr marL="152400" marR="76200" marT="76200" marB="76200"/>
                </a:tc>
                <a:tc>
                  <a:txBody>
                    <a:bodyPr/>
                    <a:lstStyle/>
                    <a:p>
                      <a:pPr algn="l" fontAlgn="t"/>
                      <a:r>
                        <a:rPr lang="en-US" sz="1600" dirty="0"/>
                        <a:t>4 bytes</a:t>
                      </a:r>
                    </a:p>
                  </a:txBody>
                  <a:tcPr marL="76200" marR="76200" marT="76200" marB="76200"/>
                </a:tc>
                <a:tc>
                  <a:txBody>
                    <a:bodyPr/>
                    <a:lstStyle/>
                    <a:p>
                      <a:pPr algn="l" fontAlgn="t"/>
                      <a:r>
                        <a:rPr lang="en-US" sz="1600" dirty="0"/>
                        <a:t>Stores whole numbers </a:t>
                      </a:r>
                      <a:r>
                        <a:rPr lang="en-US" sz="1600" dirty="0" smtClean="0"/>
                        <a:t>from</a:t>
                      </a:r>
                    </a:p>
                    <a:p>
                      <a:pPr algn="l" fontAlgn="t"/>
                      <a:r>
                        <a:rPr lang="en-US" sz="1600" dirty="0" smtClean="0"/>
                        <a:t> </a:t>
                      </a:r>
                      <a:r>
                        <a:rPr lang="en-US" sz="1600" dirty="0"/>
                        <a:t>-2,147,483,648 to </a:t>
                      </a:r>
                      <a:r>
                        <a:rPr lang="en-US" sz="1600" dirty="0" smtClean="0"/>
                        <a:t>2,147,483,647(2^</a:t>
                      </a:r>
                      <a:r>
                        <a:rPr lang="en-US" sz="1050" dirty="0" smtClean="0"/>
                        <a:t>31</a:t>
                      </a:r>
                      <a:r>
                        <a:rPr lang="en-US" sz="1600" dirty="0" smtClean="0"/>
                        <a:t> to 2^</a:t>
                      </a:r>
                      <a:r>
                        <a:rPr lang="en-US" sz="1050" dirty="0" smtClean="0"/>
                        <a:t>32</a:t>
                      </a:r>
                      <a:r>
                        <a:rPr lang="en-US" sz="1600" dirty="0" smtClean="0"/>
                        <a:t>-1 </a:t>
                      </a:r>
                      <a:endParaRPr lang="en-US" sz="1600" dirty="0">
                        <a:latin typeface="+mj-lt"/>
                      </a:endParaRPr>
                    </a:p>
                  </a:txBody>
                  <a:tcPr marL="76200" marR="76200" marT="76200" marB="76200"/>
                </a:tc>
                <a:tc>
                  <a:txBody>
                    <a:bodyPr/>
                    <a:lstStyle/>
                    <a:p>
                      <a:pPr marL="0" marR="0" algn="just" fontAlgn="t">
                        <a:lnSpc>
                          <a:spcPct val="107000"/>
                        </a:lnSpc>
                        <a:spcBef>
                          <a:spcPts val="0"/>
                        </a:spcBef>
                        <a:spcAft>
                          <a:spcPts val="0"/>
                        </a:spcAft>
                      </a:pPr>
                      <a:r>
                        <a:rPr lang="en-US" sz="1600" kern="1200" dirty="0"/>
                        <a:t>0 </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r h="873162">
                <a:tc>
                  <a:txBody>
                    <a:bodyPr/>
                    <a:lstStyle/>
                    <a:p>
                      <a:pPr algn="l" fontAlgn="t"/>
                      <a:r>
                        <a:rPr lang="en-US" sz="1600"/>
                        <a:t>long</a:t>
                      </a:r>
                    </a:p>
                  </a:txBody>
                  <a:tcPr marL="152400" marR="76200" marT="76200" marB="76200"/>
                </a:tc>
                <a:tc>
                  <a:txBody>
                    <a:bodyPr/>
                    <a:lstStyle/>
                    <a:p>
                      <a:pPr algn="l" fontAlgn="t"/>
                      <a:r>
                        <a:rPr lang="en-US" sz="1600" dirty="0"/>
                        <a:t>8 bytes</a:t>
                      </a:r>
                    </a:p>
                  </a:txBody>
                  <a:tcPr marL="76200" marR="76200" marT="76200" marB="76200"/>
                </a:tc>
                <a:tc>
                  <a:txBody>
                    <a:bodyPr/>
                    <a:lstStyle/>
                    <a:p>
                      <a:pPr algn="l" fontAlgn="t"/>
                      <a:r>
                        <a:rPr lang="en-US" sz="1600" dirty="0"/>
                        <a:t>Stores whole numbers </a:t>
                      </a:r>
                      <a:r>
                        <a:rPr lang="en-US" sz="1600" dirty="0" smtClean="0"/>
                        <a:t>from</a:t>
                      </a:r>
                    </a:p>
                    <a:p>
                      <a:pPr algn="l" fontAlgn="t"/>
                      <a:r>
                        <a:rPr lang="en-US" sz="1600" dirty="0" smtClean="0"/>
                        <a:t> </a:t>
                      </a:r>
                      <a:r>
                        <a:rPr lang="en-US" sz="1600" dirty="0"/>
                        <a:t>-9,223,372,036,854,775,808 to </a:t>
                      </a:r>
                      <a:r>
                        <a:rPr lang="en-US" sz="1600" dirty="0" smtClean="0"/>
                        <a:t>9,223,372,036,854,775,807(-2^</a:t>
                      </a:r>
                      <a:r>
                        <a:rPr lang="en-US" sz="1050" dirty="0" smtClean="0"/>
                        <a:t>63</a:t>
                      </a:r>
                      <a:r>
                        <a:rPr lang="en-US" sz="1050" baseline="0" dirty="0" smtClean="0"/>
                        <a:t> </a:t>
                      </a:r>
                      <a:r>
                        <a:rPr lang="en-US" sz="1600" baseline="0" dirty="0" smtClean="0"/>
                        <a:t>to 2^</a:t>
                      </a:r>
                      <a:r>
                        <a:rPr lang="en-US" sz="1100" baseline="0" dirty="0" smtClean="0"/>
                        <a:t>64</a:t>
                      </a:r>
                      <a:r>
                        <a:rPr lang="en-US" sz="1600" baseline="0" dirty="0" smtClean="0"/>
                        <a:t>-1)</a:t>
                      </a:r>
                      <a:endParaRPr lang="en-US" sz="1600" dirty="0">
                        <a:latin typeface="+mj-lt"/>
                      </a:endParaRPr>
                    </a:p>
                  </a:txBody>
                  <a:tcPr marL="76200" marR="76200" marT="76200" marB="76200"/>
                </a:tc>
                <a:tc>
                  <a:txBody>
                    <a:bodyPr/>
                    <a:lstStyle/>
                    <a:p>
                      <a:pPr marL="0" marR="0" algn="just" fontAlgn="t">
                        <a:lnSpc>
                          <a:spcPct val="107000"/>
                        </a:lnSpc>
                        <a:spcBef>
                          <a:spcPts val="0"/>
                        </a:spcBef>
                        <a:spcAft>
                          <a:spcPts val="0"/>
                        </a:spcAft>
                      </a:pPr>
                      <a:r>
                        <a:rPr lang="en-US" sz="1600" kern="1200" dirty="0" smtClean="0"/>
                        <a:t>0L</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4"/>
                  </a:ext>
                </a:extLst>
              </a:tr>
              <a:tr h="693496">
                <a:tc>
                  <a:txBody>
                    <a:bodyPr/>
                    <a:lstStyle/>
                    <a:p>
                      <a:pPr algn="l" fontAlgn="t"/>
                      <a:r>
                        <a:rPr lang="en-US" sz="1600"/>
                        <a:t>float</a:t>
                      </a:r>
                    </a:p>
                  </a:txBody>
                  <a:tcPr marL="152400" marR="76200" marT="76200" marB="76200"/>
                </a:tc>
                <a:tc>
                  <a:txBody>
                    <a:bodyPr/>
                    <a:lstStyle/>
                    <a:p>
                      <a:pPr algn="l" fontAlgn="t"/>
                      <a:r>
                        <a:rPr lang="en-US" sz="1600"/>
                        <a:t>4 bytes</a:t>
                      </a:r>
                    </a:p>
                  </a:txBody>
                  <a:tcPr marL="76200" marR="76200" marT="76200" marB="76200"/>
                </a:tc>
                <a:tc>
                  <a:txBody>
                    <a:bodyPr/>
                    <a:lstStyle/>
                    <a:p>
                      <a:pPr algn="l" fontAlgn="t"/>
                      <a:r>
                        <a:rPr lang="en-US" sz="1600" dirty="0"/>
                        <a:t>Stores fractional numbers. Sufficient for storing 6 to 7 decimal digits</a:t>
                      </a:r>
                    </a:p>
                  </a:txBody>
                  <a:tcPr marL="76200" marR="76200" marT="76200" marB="76200"/>
                </a:tc>
                <a:tc>
                  <a:txBody>
                    <a:bodyPr/>
                    <a:lstStyle/>
                    <a:p>
                      <a:pPr marL="0" marR="0" algn="just" fontAlgn="t">
                        <a:lnSpc>
                          <a:spcPct val="107000"/>
                        </a:lnSpc>
                        <a:spcBef>
                          <a:spcPts val="0"/>
                        </a:spcBef>
                        <a:spcAft>
                          <a:spcPts val="0"/>
                        </a:spcAft>
                      </a:pPr>
                      <a:r>
                        <a:rPr lang="en-US" sz="1600" kern="1200" dirty="0" smtClean="0"/>
                        <a:t>0f</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5"/>
                  </a:ext>
                </a:extLst>
              </a:tr>
              <a:tr h="693496">
                <a:tc>
                  <a:txBody>
                    <a:bodyPr/>
                    <a:lstStyle/>
                    <a:p>
                      <a:pPr algn="l" fontAlgn="t"/>
                      <a:r>
                        <a:rPr lang="en-US" sz="1600"/>
                        <a:t>double</a:t>
                      </a:r>
                    </a:p>
                  </a:txBody>
                  <a:tcPr marL="152400" marR="76200" marT="76200" marB="76200"/>
                </a:tc>
                <a:tc>
                  <a:txBody>
                    <a:bodyPr/>
                    <a:lstStyle/>
                    <a:p>
                      <a:pPr algn="l" fontAlgn="t"/>
                      <a:r>
                        <a:rPr lang="en-US" sz="1600"/>
                        <a:t>8 bytes</a:t>
                      </a:r>
                    </a:p>
                  </a:txBody>
                  <a:tcPr marL="76200" marR="76200" marT="76200" marB="76200"/>
                </a:tc>
                <a:tc>
                  <a:txBody>
                    <a:bodyPr/>
                    <a:lstStyle/>
                    <a:p>
                      <a:pPr algn="l" fontAlgn="t"/>
                      <a:r>
                        <a:rPr lang="en-US" sz="1600" dirty="0"/>
                        <a:t>Stores fractional numbers. Sufficient for storing 15 decimal digits</a:t>
                      </a:r>
                    </a:p>
                  </a:txBody>
                  <a:tcPr marL="76200" marR="76200" marT="76200" marB="76200"/>
                </a:tc>
                <a:tc>
                  <a:txBody>
                    <a:bodyPr/>
                    <a:lstStyle/>
                    <a:p>
                      <a:pPr marL="0" marR="0" algn="just" fontAlgn="t">
                        <a:lnSpc>
                          <a:spcPct val="107000"/>
                        </a:lnSpc>
                        <a:spcBef>
                          <a:spcPts val="0"/>
                        </a:spcBef>
                        <a:spcAft>
                          <a:spcPts val="0"/>
                        </a:spcAft>
                      </a:pPr>
                      <a:r>
                        <a:rPr lang="en-US" sz="1600" kern="1200" dirty="0" smtClean="0"/>
                        <a:t>0d</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6"/>
                  </a:ext>
                </a:extLst>
              </a:tr>
              <a:tr h="408941">
                <a:tc>
                  <a:txBody>
                    <a:bodyPr/>
                    <a:lstStyle/>
                    <a:p>
                      <a:pPr algn="l" fontAlgn="t"/>
                      <a:r>
                        <a:rPr lang="en-US" sz="1600"/>
                        <a:t>boolean</a:t>
                      </a:r>
                    </a:p>
                  </a:txBody>
                  <a:tcPr marL="152400" marR="76200" marT="76200" marB="76200"/>
                </a:tc>
                <a:tc>
                  <a:txBody>
                    <a:bodyPr/>
                    <a:lstStyle/>
                    <a:p>
                      <a:pPr algn="l" fontAlgn="t"/>
                      <a:r>
                        <a:rPr lang="en-US" sz="1600"/>
                        <a:t>1 bit</a:t>
                      </a:r>
                    </a:p>
                  </a:txBody>
                  <a:tcPr marL="76200" marR="76200" marT="76200" marB="76200"/>
                </a:tc>
                <a:tc>
                  <a:txBody>
                    <a:bodyPr/>
                    <a:lstStyle/>
                    <a:p>
                      <a:pPr algn="l" fontAlgn="t"/>
                      <a:r>
                        <a:rPr lang="en-US" sz="1600" dirty="0"/>
                        <a:t>Stores true or false values</a:t>
                      </a:r>
                    </a:p>
                  </a:txBody>
                  <a:tcPr marL="76200" marR="76200" marT="76200" marB="76200"/>
                </a:tc>
                <a:tc>
                  <a:txBody>
                    <a:bodyPr/>
                    <a:lstStyle/>
                    <a:p>
                      <a:pPr marL="0" marR="0" algn="just" fontAlgn="t">
                        <a:lnSpc>
                          <a:spcPct val="107000"/>
                        </a:lnSpc>
                        <a:spcBef>
                          <a:spcPts val="0"/>
                        </a:spcBef>
                        <a:spcAft>
                          <a:spcPts val="0"/>
                        </a:spcAft>
                      </a:pPr>
                      <a:r>
                        <a:rPr lang="en-US" sz="1600" kern="1200" dirty="0" smtClean="0"/>
                        <a:t>false</a:t>
                      </a: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7"/>
                  </a:ext>
                </a:extLst>
              </a:tr>
              <a:tr h="667096">
                <a:tc>
                  <a:txBody>
                    <a:bodyPr/>
                    <a:lstStyle/>
                    <a:p>
                      <a:pPr algn="l" fontAlgn="t"/>
                      <a:r>
                        <a:rPr lang="en-US" sz="1600"/>
                        <a:t>char</a:t>
                      </a:r>
                    </a:p>
                  </a:txBody>
                  <a:tcPr marL="152400" marR="76200" marT="76200" marB="76200"/>
                </a:tc>
                <a:tc>
                  <a:txBody>
                    <a:bodyPr/>
                    <a:lstStyle/>
                    <a:p>
                      <a:pPr algn="l" fontAlgn="t"/>
                      <a:r>
                        <a:rPr lang="en-US" sz="1600"/>
                        <a:t>2 bytes</a:t>
                      </a:r>
                    </a:p>
                  </a:txBody>
                  <a:tcPr marL="76200" marR="76200" marT="76200" marB="76200"/>
                </a:tc>
                <a:tc>
                  <a:txBody>
                    <a:bodyPr/>
                    <a:lstStyle/>
                    <a:p>
                      <a:pPr algn="l" fontAlgn="t"/>
                      <a:r>
                        <a:rPr lang="en-US" sz="1600" dirty="0"/>
                        <a:t>Stores a single character/letter or ASCII values</a:t>
                      </a:r>
                    </a:p>
                  </a:txBody>
                  <a:tcPr marL="76200" marR="76200" marT="76200" marB="76200"/>
                </a:tc>
                <a:tc>
                  <a:txBody>
                    <a:bodyPr/>
                    <a:lstStyle/>
                    <a:p>
                      <a:pPr marL="0" marR="0" indent="0" algn="just" defTabSz="914400" rtl="0" eaLnBrk="1" fontAlgn="t" latinLnBrk="0" hangingPunct="1">
                        <a:lnSpc>
                          <a:spcPct val="107000"/>
                        </a:lnSpc>
                        <a:spcBef>
                          <a:spcPts val="0"/>
                        </a:spcBef>
                        <a:spcAft>
                          <a:spcPts val="0"/>
                        </a:spcAft>
                        <a:buClrTx/>
                        <a:buSzTx/>
                        <a:buFontTx/>
                        <a:buNone/>
                        <a:tabLst/>
                        <a:defRPr/>
                      </a:pPr>
                      <a:r>
                        <a:rPr lang="en-US" sz="1600" kern="1200" dirty="0" smtClean="0"/>
                        <a:t>'\u0000'</a:t>
                      </a:r>
                      <a:endParaRPr lang="en-US" sz="1600" dirty="0" smtClean="0"/>
                    </a:p>
                    <a:p>
                      <a:pPr marL="0" marR="0" algn="just" fontAlgn="t">
                        <a:lnSpc>
                          <a:spcPct val="107000"/>
                        </a:lnSpc>
                        <a:spcBef>
                          <a:spcPts val="0"/>
                        </a:spcBef>
                        <a:spcAft>
                          <a:spcPts val="0"/>
                        </a:spcAft>
                      </a:pPr>
                      <a:endParaRPr lang="en-US" sz="1600" dirty="0">
                        <a:solidFill>
                          <a:srgbClr val="000000"/>
                        </a:solidFill>
                        <a:latin typeface="Calibri"/>
                        <a:ea typeface="Calibri"/>
                        <a:cs typeface="Times New Roman"/>
                      </a:endParaRP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9744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43" y="372794"/>
            <a:ext cx="8229600" cy="1066800"/>
          </a:xfrm>
        </p:spPr>
        <p:txBody>
          <a:bodyPr/>
          <a:lstStyle/>
          <a:p>
            <a:r>
              <a:rPr lang="en-US" b="1" dirty="0" smtClean="0"/>
              <a:t>Literals</a:t>
            </a:r>
            <a:r>
              <a:rPr lang="en-US" dirty="0" smtClean="0"/>
              <a:t>	</a:t>
            </a:r>
            <a:endParaRPr lang="en-US" dirty="0"/>
          </a:p>
        </p:txBody>
      </p:sp>
      <p:sp>
        <p:nvSpPr>
          <p:cNvPr id="3" name="Content Placeholder 2"/>
          <p:cNvSpPr>
            <a:spLocks noGrp="1"/>
          </p:cNvSpPr>
          <p:nvPr>
            <p:ph idx="1"/>
          </p:nvPr>
        </p:nvSpPr>
        <p:spPr>
          <a:xfrm>
            <a:off x="469819" y="1707982"/>
            <a:ext cx="10578905" cy="3787023"/>
          </a:xfrm>
        </p:spPr>
        <p:txBody>
          <a:bodyPr>
            <a:normAutofit/>
          </a:bodyPr>
          <a:lstStyle/>
          <a:p>
            <a:pPr algn="just"/>
            <a:r>
              <a:rPr lang="en-US" sz="3200" dirty="0"/>
              <a:t>Literals in Java are a synthetic representation of </a:t>
            </a:r>
            <a:r>
              <a:rPr lang="en-US" sz="3200" dirty="0" err="1"/>
              <a:t>boolean</a:t>
            </a:r>
            <a:r>
              <a:rPr lang="en-US" sz="3200" dirty="0"/>
              <a:t> , character, numeric, or string data.</a:t>
            </a:r>
          </a:p>
          <a:p>
            <a:pPr algn="just"/>
            <a:r>
              <a:rPr lang="en-US" sz="3200" dirty="0"/>
              <a:t> They are a means of expressing particular values within a program. </a:t>
            </a:r>
          </a:p>
          <a:p>
            <a:pPr algn="just">
              <a:buNone/>
            </a:pPr>
            <a:r>
              <a:rPr lang="en-US" sz="3200"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263" t="26604" r="27807" b="40106"/>
          <a:stretch/>
        </p:blipFill>
        <p:spPr>
          <a:xfrm>
            <a:off x="3298459" y="4701077"/>
            <a:ext cx="4921624" cy="1882587"/>
          </a:xfrm>
          <a:prstGeom prst="rect">
            <a:avLst/>
          </a:prstGeom>
        </p:spPr>
      </p:pic>
    </p:spTree>
    <p:extLst>
      <p:ext uri="{BB962C8B-B14F-4D97-AF65-F5344CB8AC3E}">
        <p14:creationId xmlns:p14="http://schemas.microsoft.com/office/powerpoint/2010/main" val="3831659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33" y="806547"/>
            <a:ext cx="8229600" cy="1066800"/>
          </a:xfrm>
        </p:spPr>
        <p:txBody>
          <a:bodyPr>
            <a:normAutofit/>
          </a:bodyPr>
          <a:lstStyle/>
          <a:p>
            <a:r>
              <a:rPr lang="en-US" b="1" dirty="0" smtClean="0"/>
              <a:t>Types of Literals in Java</a:t>
            </a:r>
            <a:br>
              <a:rPr lang="en-US" b="1" dirty="0" smtClean="0"/>
            </a:br>
            <a:endParaRPr lang="en-US" b="1" dirty="0"/>
          </a:p>
        </p:txBody>
      </p:sp>
      <p:sp>
        <p:nvSpPr>
          <p:cNvPr id="3" name="Content Placeholder 2"/>
          <p:cNvSpPr>
            <a:spLocks noGrp="1"/>
          </p:cNvSpPr>
          <p:nvPr>
            <p:ph idx="1"/>
          </p:nvPr>
        </p:nvSpPr>
        <p:spPr>
          <a:xfrm>
            <a:off x="1024597" y="1981200"/>
            <a:ext cx="8229600" cy="4876800"/>
          </a:xfrm>
        </p:spPr>
        <p:txBody>
          <a:bodyPr>
            <a:normAutofit/>
          </a:bodyPr>
          <a:lstStyle/>
          <a:p>
            <a:pPr>
              <a:lnSpc>
                <a:spcPct val="170000"/>
              </a:lnSpc>
            </a:pPr>
            <a:r>
              <a:rPr lang="en-US" b="1" dirty="0" smtClean="0"/>
              <a:t>Integral Literals:</a:t>
            </a:r>
          </a:p>
          <a:p>
            <a:pPr>
              <a:lnSpc>
                <a:spcPct val="170000"/>
              </a:lnSpc>
            </a:pPr>
            <a:r>
              <a:rPr lang="en-US" b="1" dirty="0" smtClean="0"/>
              <a:t>Floating-Point Literals</a:t>
            </a:r>
          </a:p>
          <a:p>
            <a:pPr>
              <a:lnSpc>
                <a:spcPct val="170000"/>
              </a:lnSpc>
            </a:pPr>
            <a:r>
              <a:rPr lang="en-US" b="1" dirty="0" smtClean="0"/>
              <a:t>Char Literals</a:t>
            </a:r>
          </a:p>
          <a:p>
            <a:pPr>
              <a:lnSpc>
                <a:spcPct val="170000"/>
              </a:lnSpc>
            </a:pPr>
            <a:r>
              <a:rPr lang="en-US" b="1" dirty="0" smtClean="0"/>
              <a:t>String Literals</a:t>
            </a:r>
          </a:p>
          <a:p>
            <a:pPr>
              <a:lnSpc>
                <a:spcPct val="170000"/>
              </a:lnSpc>
            </a:pPr>
            <a:r>
              <a:rPr lang="en-US" b="1" dirty="0" smtClean="0"/>
              <a:t>Boolean Literals</a:t>
            </a:r>
          </a:p>
          <a:p>
            <a:pPr>
              <a:lnSpc>
                <a:spcPct val="170000"/>
              </a:lnSpc>
            </a:pPr>
            <a:r>
              <a:rPr lang="en-US" b="1" dirty="0" smtClean="0"/>
              <a:t>Null Literals</a:t>
            </a:r>
          </a:p>
          <a:p>
            <a:pPr>
              <a:lnSpc>
                <a:spcPct val="170000"/>
              </a:lnSpc>
            </a:pPr>
            <a:endParaRPr lang="en-US" b="1" dirty="0" smtClean="0"/>
          </a:p>
          <a:p>
            <a:pPr>
              <a:lnSpc>
                <a:spcPct val="170000"/>
              </a:lnSpc>
            </a:pPr>
            <a:endParaRPr lang="en-US" b="1" dirty="0"/>
          </a:p>
        </p:txBody>
      </p:sp>
    </p:spTree>
    <p:extLst>
      <p:ext uri="{BB962C8B-B14F-4D97-AF65-F5344CB8AC3E}">
        <p14:creationId xmlns:p14="http://schemas.microsoft.com/office/powerpoint/2010/main" val="3889328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8229600" cy="1066800"/>
          </a:xfrm>
        </p:spPr>
        <p:txBody>
          <a:bodyPr/>
          <a:lstStyle/>
          <a:p>
            <a:pPr algn="l"/>
            <a:r>
              <a:rPr lang="en-IN" b="1" dirty="0"/>
              <a:t>N</a:t>
            </a:r>
            <a:r>
              <a:rPr lang="en-IN" b="1" dirty="0" smtClean="0"/>
              <a:t>on-primitive data types</a:t>
            </a:r>
            <a:endParaRPr lang="en-US" b="1" dirty="0"/>
          </a:p>
        </p:txBody>
      </p:sp>
      <p:sp>
        <p:nvSpPr>
          <p:cNvPr id="3" name="Content Placeholder 2"/>
          <p:cNvSpPr>
            <a:spLocks noGrp="1"/>
          </p:cNvSpPr>
          <p:nvPr>
            <p:ph idx="1"/>
          </p:nvPr>
        </p:nvSpPr>
        <p:spPr>
          <a:xfrm>
            <a:off x="618978" y="1828800"/>
            <a:ext cx="9591822" cy="4745736"/>
          </a:xfrm>
        </p:spPr>
        <p:txBody>
          <a:bodyPr>
            <a:normAutofit/>
          </a:bodyPr>
          <a:lstStyle/>
          <a:p>
            <a:pPr>
              <a:buNone/>
            </a:pPr>
            <a:r>
              <a:rPr lang="en-IN" sz="2800" b="1" dirty="0" smtClean="0"/>
              <a:t>The non-primitive data types include:</a:t>
            </a:r>
          </a:p>
          <a:p>
            <a:pPr>
              <a:buNone/>
            </a:pPr>
            <a:r>
              <a:rPr lang="en-IN" sz="2800" b="1" dirty="0" smtClean="0"/>
              <a:t> </a:t>
            </a:r>
          </a:p>
          <a:p>
            <a:pPr marL="914400" lvl="1" indent="-514350">
              <a:buFont typeface="+mj-lt"/>
              <a:buAutoNum type="arabicPeriod"/>
            </a:pPr>
            <a:r>
              <a:rPr lang="en-IN" sz="2400" b="1" dirty="0" smtClean="0"/>
              <a:t>Classes</a:t>
            </a:r>
          </a:p>
          <a:p>
            <a:pPr marL="914400" lvl="1" indent="-514350">
              <a:buFont typeface="+mj-lt"/>
              <a:buAutoNum type="arabicPeriod"/>
            </a:pPr>
            <a:r>
              <a:rPr lang="en-IN" sz="2400" b="1" dirty="0" smtClean="0"/>
              <a:t>Interfaces</a:t>
            </a:r>
          </a:p>
          <a:p>
            <a:pPr marL="914400" lvl="1" indent="-514350">
              <a:buFont typeface="+mj-lt"/>
              <a:buAutoNum type="arabicPeriod"/>
            </a:pPr>
            <a:r>
              <a:rPr lang="en-IN" sz="2400" b="1" dirty="0" smtClean="0"/>
              <a:t>Arrays</a:t>
            </a:r>
          </a:p>
          <a:p>
            <a:pPr marL="914400" lvl="1" indent="-514350">
              <a:buFont typeface="+mj-lt"/>
              <a:buAutoNum type="arabicPeriod"/>
            </a:pPr>
            <a:r>
              <a:rPr lang="en-IN" sz="2400" b="1" dirty="0" smtClean="0"/>
              <a:t>Strings </a:t>
            </a:r>
          </a:p>
          <a:p>
            <a:pPr marL="914400" lvl="1" indent="-514350">
              <a:buFont typeface="+mj-lt"/>
              <a:buAutoNum type="arabicPeriod"/>
            </a:pPr>
            <a:r>
              <a:rPr lang="en-IN" sz="2400" b="1" dirty="0" err="1" smtClean="0"/>
              <a:t>Enum</a:t>
            </a:r>
            <a:r>
              <a:rPr lang="en-IN" sz="2400" b="1" dirty="0"/>
              <a:t> </a:t>
            </a:r>
            <a:r>
              <a:rPr lang="en-IN" sz="2400" b="1" dirty="0" smtClean="0"/>
              <a:t>, </a:t>
            </a:r>
            <a:r>
              <a:rPr lang="en-US" sz="2400" b="1" dirty="0" smtClean="0"/>
              <a:t>Etc.</a:t>
            </a:r>
            <a:endParaRPr lang="en-US" sz="2400" b="1" dirty="0"/>
          </a:p>
        </p:txBody>
      </p:sp>
    </p:spTree>
    <p:extLst>
      <p:ext uri="{BB962C8B-B14F-4D97-AF65-F5344CB8AC3E}">
        <p14:creationId xmlns:p14="http://schemas.microsoft.com/office/powerpoint/2010/main" val="3676159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01" y="304800"/>
            <a:ext cx="8229600" cy="1143000"/>
          </a:xfrm>
        </p:spPr>
        <p:txBody>
          <a:bodyPr/>
          <a:lstStyle/>
          <a:p>
            <a:pPr algn="l"/>
            <a:r>
              <a:rPr lang="en-US" b="1" dirty="0" smtClean="0"/>
              <a:t>Operator</a:t>
            </a:r>
            <a:endParaRPr lang="en-US" dirty="0"/>
          </a:p>
        </p:txBody>
      </p:sp>
      <p:sp>
        <p:nvSpPr>
          <p:cNvPr id="3" name="Content Placeholder 2"/>
          <p:cNvSpPr>
            <a:spLocks noGrp="1"/>
          </p:cNvSpPr>
          <p:nvPr>
            <p:ph idx="1"/>
          </p:nvPr>
        </p:nvSpPr>
        <p:spPr>
          <a:xfrm>
            <a:off x="490024" y="2307102"/>
            <a:ext cx="10693791" cy="2461846"/>
          </a:xfrm>
        </p:spPr>
        <p:txBody>
          <a:bodyPr>
            <a:noAutofit/>
          </a:bodyPr>
          <a:lstStyle/>
          <a:p>
            <a:pPr algn="just"/>
            <a:r>
              <a:rPr lang="en-US" sz="2400" b="1" dirty="0"/>
              <a:t>Operator</a:t>
            </a:r>
            <a:r>
              <a:rPr lang="en-US" sz="2400" dirty="0"/>
              <a:t> in </a:t>
            </a:r>
            <a:r>
              <a:rPr lang="en-US" sz="2400" dirty="0">
                <a:hlinkClick r:id="rId2"/>
              </a:rPr>
              <a:t>Java</a:t>
            </a:r>
            <a:r>
              <a:rPr lang="en-US" sz="2400" dirty="0"/>
              <a:t> is a symbol that is used to perform </a:t>
            </a:r>
            <a:r>
              <a:rPr lang="en-US" sz="2400" dirty="0" smtClean="0"/>
              <a:t>operations.</a:t>
            </a:r>
          </a:p>
          <a:p>
            <a:pPr algn="just"/>
            <a:r>
              <a:rPr lang="en-US" sz="2400" dirty="0"/>
              <a:t>For </a:t>
            </a:r>
            <a:r>
              <a:rPr lang="en-US" sz="2400" dirty="0" smtClean="0"/>
              <a:t>example</a:t>
            </a:r>
            <a:r>
              <a:rPr lang="en-US" sz="2400" dirty="0"/>
              <a:t>: +, -, *, / etc</a:t>
            </a:r>
            <a:r>
              <a:rPr lang="en-US" sz="2400" dirty="0" smtClean="0"/>
              <a:t>.</a:t>
            </a:r>
          </a:p>
          <a:p>
            <a:pPr algn="just"/>
            <a:r>
              <a:rPr lang="en-US" sz="2400" dirty="0"/>
              <a:t>Java provides many types of operators which can be used according to the need. </a:t>
            </a:r>
            <a:endParaRPr lang="en-US" sz="2400" dirty="0" smtClean="0"/>
          </a:p>
          <a:p>
            <a:pPr algn="just"/>
            <a:r>
              <a:rPr lang="en-US" sz="2400" dirty="0" smtClean="0"/>
              <a:t>They </a:t>
            </a:r>
            <a:r>
              <a:rPr lang="en-US" sz="2400" dirty="0"/>
              <a:t>are classified based on the functionality they provide. Some of the types are:</a:t>
            </a:r>
          </a:p>
        </p:txBody>
      </p:sp>
    </p:spTree>
    <p:extLst>
      <p:ext uri="{BB962C8B-B14F-4D97-AF65-F5344CB8AC3E}">
        <p14:creationId xmlns:p14="http://schemas.microsoft.com/office/powerpoint/2010/main" val="28365996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1" y="296594"/>
            <a:ext cx="8229600" cy="1143000"/>
          </a:xfrm>
        </p:spPr>
        <p:txBody>
          <a:bodyPr/>
          <a:lstStyle/>
          <a:p>
            <a:pPr algn="l"/>
            <a:r>
              <a:rPr lang="en-US" b="1" dirty="0" smtClean="0"/>
              <a:t>Arithmetic Operators</a:t>
            </a:r>
            <a:endParaRPr lang="en-US" dirty="0"/>
          </a:p>
        </p:txBody>
      </p:sp>
      <p:sp>
        <p:nvSpPr>
          <p:cNvPr id="3" name="Content Placeholder 2"/>
          <p:cNvSpPr>
            <a:spLocks noGrp="1"/>
          </p:cNvSpPr>
          <p:nvPr>
            <p:ph idx="1"/>
          </p:nvPr>
        </p:nvSpPr>
        <p:spPr>
          <a:xfrm>
            <a:off x="815927" y="1828800"/>
            <a:ext cx="10283482" cy="5029200"/>
          </a:xfrm>
        </p:spPr>
        <p:txBody>
          <a:bodyPr>
            <a:normAutofit/>
          </a:bodyPr>
          <a:lstStyle/>
          <a:p>
            <a:pPr algn="just"/>
            <a:r>
              <a:rPr lang="en-US" sz="2800" b="1" dirty="0" smtClean="0"/>
              <a:t>They </a:t>
            </a:r>
            <a:r>
              <a:rPr lang="en-US" sz="2800" b="1" dirty="0"/>
              <a:t>are used to perform simple arithmetic </a:t>
            </a:r>
            <a:r>
              <a:rPr lang="en-US" sz="2800" b="1" dirty="0" smtClean="0"/>
              <a:t>operations.</a:t>
            </a:r>
          </a:p>
          <a:p>
            <a:pPr marL="971550" lvl="1" indent="-514350" algn="just">
              <a:buFont typeface="+mj-lt"/>
              <a:buAutoNum type="arabicPeriod"/>
            </a:pPr>
            <a:r>
              <a:rPr lang="en-US" sz="2400" b="1" dirty="0" smtClean="0"/>
              <a:t>Addition (+)</a:t>
            </a:r>
          </a:p>
          <a:p>
            <a:pPr marL="971550" lvl="1" indent="-514350" algn="just">
              <a:buFont typeface="+mj-lt"/>
              <a:buAutoNum type="arabicPeriod"/>
            </a:pPr>
            <a:r>
              <a:rPr lang="en-US" sz="2400" b="1" dirty="0" smtClean="0"/>
              <a:t>Subtraction	(-)</a:t>
            </a:r>
          </a:p>
          <a:p>
            <a:pPr marL="971550" lvl="1" indent="-514350" algn="just">
              <a:buFont typeface="+mj-lt"/>
              <a:buAutoNum type="arabicPeriod"/>
            </a:pPr>
            <a:r>
              <a:rPr lang="en-US" sz="2400" b="1" dirty="0" smtClean="0"/>
              <a:t>Multiplication (*)</a:t>
            </a:r>
          </a:p>
          <a:p>
            <a:pPr marL="971550" lvl="1" indent="-514350" algn="just">
              <a:buFont typeface="+mj-lt"/>
              <a:buAutoNum type="arabicPeriod"/>
            </a:pPr>
            <a:r>
              <a:rPr lang="en-IN" sz="2400" b="1" kern="0" dirty="0" smtClean="0">
                <a:latin typeface="Arial"/>
              </a:rPr>
              <a:t>D</a:t>
            </a:r>
            <a:r>
              <a:rPr lang="en-IN" sz="2400" b="1" kern="0" dirty="0" smtClean="0">
                <a:latin typeface="Arial"/>
                <a:ea typeface="Times New Roman"/>
              </a:rPr>
              <a:t>ivision (/)</a:t>
            </a:r>
          </a:p>
          <a:p>
            <a:pPr marL="971550" lvl="1" indent="-514350" algn="just">
              <a:buFont typeface="+mj-lt"/>
              <a:buAutoNum type="arabicPeriod"/>
            </a:pPr>
            <a:r>
              <a:rPr lang="en-IN" sz="2400" b="1" kern="0" dirty="0" smtClean="0">
                <a:latin typeface="Arial"/>
              </a:rPr>
              <a:t>Modulus(%)</a:t>
            </a:r>
            <a:endParaRPr lang="en-US" sz="2400" b="1" dirty="0" smtClean="0"/>
          </a:p>
          <a:p>
            <a:pPr algn="just">
              <a:buNone/>
            </a:pPr>
            <a:r>
              <a:rPr lang="en-US" sz="2800" b="1" dirty="0"/>
              <a:t>	</a:t>
            </a:r>
          </a:p>
        </p:txBody>
      </p:sp>
    </p:spTree>
    <p:extLst>
      <p:ext uri="{BB962C8B-B14F-4D97-AF65-F5344CB8AC3E}">
        <p14:creationId xmlns:p14="http://schemas.microsoft.com/office/powerpoint/2010/main" val="42543781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178" y="826476"/>
            <a:ext cx="8229600" cy="1066800"/>
          </a:xfrm>
        </p:spPr>
        <p:txBody>
          <a:bodyPr>
            <a:normAutofit/>
          </a:bodyPr>
          <a:lstStyle/>
          <a:p>
            <a:pPr algn="l"/>
            <a:r>
              <a:rPr lang="en-US" b="1" dirty="0"/>
              <a:t>Unary Operators </a:t>
            </a:r>
            <a:br>
              <a:rPr lang="en-US" b="1" dirty="0"/>
            </a:br>
            <a:endParaRPr lang="en-US" dirty="0"/>
          </a:p>
        </p:txBody>
      </p:sp>
      <p:sp>
        <p:nvSpPr>
          <p:cNvPr id="3" name="Content Placeholder 2"/>
          <p:cNvSpPr>
            <a:spLocks noGrp="1"/>
          </p:cNvSpPr>
          <p:nvPr>
            <p:ph idx="1"/>
          </p:nvPr>
        </p:nvSpPr>
        <p:spPr>
          <a:xfrm>
            <a:off x="695178" y="1650609"/>
            <a:ext cx="10530840" cy="2822917"/>
          </a:xfrm>
        </p:spPr>
        <p:txBody>
          <a:bodyPr/>
          <a:lstStyle/>
          <a:p>
            <a:pPr algn="just"/>
            <a:r>
              <a:rPr lang="en-US" b="1" dirty="0"/>
              <a:t>Java unary operators are the types that need only one operand to perform any operation like increment, decrement, negation, etc. </a:t>
            </a:r>
            <a:endParaRPr lang="en-US" b="1" dirty="0" smtClean="0"/>
          </a:p>
          <a:p>
            <a:pPr algn="just"/>
            <a:r>
              <a:rPr lang="en-US" b="1" dirty="0" smtClean="0"/>
              <a:t>It </a:t>
            </a:r>
            <a:r>
              <a:rPr lang="en-US" b="1" dirty="0"/>
              <a:t>consists of various arithmetic, logical and other operators that operate on a single operand. </a:t>
            </a:r>
            <a:endParaRPr lang="en-US" b="1" dirty="0" smtClean="0"/>
          </a:p>
          <a:p>
            <a:pPr algn="just"/>
            <a:endParaRPr lang="en-US" b="1" dirty="0" smtClean="0"/>
          </a:p>
        </p:txBody>
      </p:sp>
    </p:spTree>
    <p:extLst>
      <p:ext uri="{BB962C8B-B14F-4D97-AF65-F5344CB8AC3E}">
        <p14:creationId xmlns:p14="http://schemas.microsoft.com/office/powerpoint/2010/main" val="1268057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 y="482991"/>
            <a:ext cx="8229600" cy="1066800"/>
          </a:xfrm>
        </p:spPr>
        <p:txBody>
          <a:bodyPr>
            <a:normAutofit/>
          </a:bodyPr>
          <a:lstStyle/>
          <a:p>
            <a:pPr algn="l"/>
            <a:r>
              <a:rPr lang="en-US" b="1" dirty="0"/>
              <a:t>Operator 1: Unary minus</a:t>
            </a:r>
            <a:r>
              <a:rPr lang="en-US" b="1" dirty="0" smtClean="0"/>
              <a:t>(-)s</a:t>
            </a:r>
            <a:endParaRPr lang="en-US" dirty="0"/>
          </a:p>
        </p:txBody>
      </p:sp>
      <p:sp>
        <p:nvSpPr>
          <p:cNvPr id="3" name="Content Placeholder 2"/>
          <p:cNvSpPr>
            <a:spLocks noGrp="1"/>
          </p:cNvSpPr>
          <p:nvPr>
            <p:ph idx="1"/>
          </p:nvPr>
        </p:nvSpPr>
        <p:spPr>
          <a:xfrm>
            <a:off x="745588" y="2039815"/>
            <a:ext cx="10508566" cy="3066757"/>
          </a:xfrm>
        </p:spPr>
        <p:txBody>
          <a:bodyPr>
            <a:normAutofit/>
          </a:bodyPr>
          <a:lstStyle/>
          <a:p>
            <a:pPr algn="just" fontAlgn="base"/>
            <a:r>
              <a:rPr lang="en-US" dirty="0"/>
              <a:t>This operator can be used to convert </a:t>
            </a:r>
            <a:r>
              <a:rPr lang="en-US" dirty="0" smtClean="0"/>
              <a:t>a positive </a:t>
            </a:r>
            <a:r>
              <a:rPr lang="en-US" dirty="0"/>
              <a:t>value to a negative one. </a:t>
            </a:r>
          </a:p>
          <a:p>
            <a:pPr algn="just" fontAlgn="base"/>
            <a:r>
              <a:rPr lang="en-US" b="1" dirty="0"/>
              <a:t>Syntax:</a:t>
            </a:r>
            <a:r>
              <a:rPr lang="en-US" dirty="0"/>
              <a:t> </a:t>
            </a:r>
          </a:p>
          <a:p>
            <a:pPr algn="just" fontAlgn="base">
              <a:buNone/>
            </a:pPr>
            <a:r>
              <a:rPr lang="en-US" dirty="0" smtClean="0"/>
              <a:t>	-(operand)</a:t>
            </a:r>
          </a:p>
          <a:p>
            <a:pPr algn="just" fontAlgn="base">
              <a:buNone/>
            </a:pPr>
            <a:endParaRPr lang="en-US" dirty="0" smtClean="0"/>
          </a:p>
          <a:p>
            <a:pPr algn="just" fontAlgn="base"/>
            <a:r>
              <a:rPr lang="en-US" b="1" dirty="0" smtClean="0"/>
              <a:t>Illustration</a:t>
            </a:r>
            <a:r>
              <a:rPr lang="en-US" b="1" dirty="0"/>
              <a:t>:</a:t>
            </a:r>
            <a:r>
              <a:rPr lang="en-US" dirty="0"/>
              <a:t> </a:t>
            </a:r>
          </a:p>
          <a:p>
            <a:pPr algn="just">
              <a:buNone/>
            </a:pPr>
            <a:r>
              <a:rPr lang="en-US" dirty="0" smtClean="0"/>
              <a:t>	a = -10</a:t>
            </a:r>
            <a:endParaRPr lang="en-US" dirty="0"/>
          </a:p>
        </p:txBody>
      </p:sp>
    </p:spTree>
    <p:extLst>
      <p:ext uri="{BB962C8B-B14F-4D97-AF65-F5344CB8AC3E}">
        <p14:creationId xmlns:p14="http://schemas.microsoft.com/office/powerpoint/2010/main" val="10049505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178" y="930812"/>
            <a:ext cx="8229600" cy="1066800"/>
          </a:xfrm>
        </p:spPr>
        <p:txBody>
          <a:bodyPr>
            <a:noAutofit/>
          </a:bodyPr>
          <a:lstStyle/>
          <a:p>
            <a:pPr algn="l"/>
            <a:r>
              <a:rPr lang="en-US" sz="3800" b="1" dirty="0"/>
              <a:t>Operator 3: Increment(++)</a:t>
            </a:r>
            <a:br>
              <a:rPr lang="en-US" sz="3800" b="1" dirty="0"/>
            </a:br>
            <a:endParaRPr lang="en-US" sz="3800" dirty="0"/>
          </a:p>
        </p:txBody>
      </p:sp>
      <p:sp>
        <p:nvSpPr>
          <p:cNvPr id="3" name="Content Placeholder 2"/>
          <p:cNvSpPr>
            <a:spLocks noGrp="1"/>
          </p:cNvSpPr>
          <p:nvPr>
            <p:ph idx="1"/>
          </p:nvPr>
        </p:nvSpPr>
        <p:spPr>
          <a:xfrm>
            <a:off x="695178" y="2194560"/>
            <a:ext cx="10550768" cy="3975295"/>
          </a:xfrm>
        </p:spPr>
        <p:txBody>
          <a:bodyPr>
            <a:normAutofit fontScale="70000" lnSpcReduction="20000"/>
          </a:bodyPr>
          <a:lstStyle/>
          <a:p>
            <a:pPr algn="just"/>
            <a:r>
              <a:rPr lang="en-US" sz="2800" dirty="0"/>
              <a:t>It is used to increment the value of an integer. It can be used in two separate ways: </a:t>
            </a:r>
          </a:p>
          <a:p>
            <a:pPr algn="just" fontAlgn="base"/>
            <a:r>
              <a:rPr lang="en-US" sz="2800" b="1" dirty="0"/>
              <a:t>Post-increment operator:</a:t>
            </a:r>
          </a:p>
          <a:p>
            <a:pPr algn="just" fontAlgn="base">
              <a:buNone/>
            </a:pPr>
            <a:r>
              <a:rPr lang="en-US" sz="2800" dirty="0"/>
              <a:t>	When placed after the variable name, the value of the operand is incremented but the previous value is retained temporarily until the execution of this statement and it gets updated before the execution of the next statement. </a:t>
            </a:r>
          </a:p>
          <a:p>
            <a:pPr fontAlgn="base"/>
            <a:r>
              <a:rPr lang="pt-BR" sz="2800" b="1" dirty="0"/>
              <a:t>Syntax:</a:t>
            </a:r>
            <a:r>
              <a:rPr lang="pt-BR" sz="2800" dirty="0"/>
              <a:t> </a:t>
            </a:r>
          </a:p>
          <a:p>
            <a:pPr fontAlgn="base">
              <a:buNone/>
            </a:pPr>
            <a:r>
              <a:rPr lang="pt-BR" sz="2800" dirty="0"/>
              <a:t>		num++</a:t>
            </a:r>
            <a:endParaRPr lang="pt-BR" sz="2800" b="1" dirty="0"/>
          </a:p>
          <a:p>
            <a:pPr fontAlgn="base"/>
            <a:r>
              <a:rPr lang="pt-BR" sz="2800" b="1" dirty="0"/>
              <a:t>llustration:</a:t>
            </a:r>
            <a:r>
              <a:rPr lang="pt-BR" sz="2800" dirty="0"/>
              <a:t> </a:t>
            </a:r>
          </a:p>
          <a:p>
            <a:pPr>
              <a:buNone/>
            </a:pPr>
            <a:r>
              <a:rPr lang="pt-BR" sz="2800" dirty="0"/>
              <a:t>		num = 5 num++ = 6</a:t>
            </a:r>
            <a:endParaRPr lang="en-US" sz="2800" dirty="0"/>
          </a:p>
          <a:p>
            <a:pPr algn="just"/>
            <a:endParaRPr lang="en-US" sz="2800" dirty="0"/>
          </a:p>
        </p:txBody>
      </p:sp>
    </p:spTree>
    <p:extLst>
      <p:ext uri="{BB962C8B-B14F-4D97-AF65-F5344CB8AC3E}">
        <p14:creationId xmlns:p14="http://schemas.microsoft.com/office/powerpoint/2010/main" val="19545904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6531" y="1985891"/>
            <a:ext cx="10333893" cy="4525963"/>
          </a:xfrm>
        </p:spPr>
        <p:txBody>
          <a:bodyPr>
            <a:normAutofit/>
          </a:bodyPr>
          <a:lstStyle/>
          <a:p>
            <a:pPr algn="just">
              <a:buNone/>
            </a:pPr>
            <a:r>
              <a:rPr lang="en-US" sz="3200" b="1" dirty="0"/>
              <a:t>Pre-increment operator:</a:t>
            </a:r>
          </a:p>
          <a:p>
            <a:pPr algn="just">
              <a:buNone/>
            </a:pPr>
            <a:r>
              <a:rPr lang="en-US" sz="3200" b="1" dirty="0"/>
              <a:t>	</a:t>
            </a:r>
            <a:r>
              <a:rPr lang="en-US" sz="3200" dirty="0"/>
              <a:t> When placed before the variable name, the operand’s value is incremented instantly.</a:t>
            </a:r>
          </a:p>
          <a:p>
            <a:pPr fontAlgn="base"/>
            <a:r>
              <a:rPr lang="pt-BR" sz="3200" b="1" dirty="0"/>
              <a:t>Syntax:</a:t>
            </a:r>
            <a:r>
              <a:rPr lang="pt-BR" sz="3200" dirty="0"/>
              <a:t> </a:t>
            </a:r>
          </a:p>
          <a:p>
            <a:pPr fontAlgn="base">
              <a:buNone/>
            </a:pPr>
            <a:r>
              <a:rPr lang="pt-BR" sz="3200" dirty="0"/>
              <a:t>	++num</a:t>
            </a:r>
          </a:p>
          <a:p>
            <a:pPr fontAlgn="base"/>
            <a:r>
              <a:rPr lang="pt-BR" sz="3200" b="1" dirty="0"/>
              <a:t>Illustration:</a:t>
            </a:r>
            <a:r>
              <a:rPr lang="pt-BR" sz="3200" dirty="0"/>
              <a:t> </a:t>
            </a:r>
          </a:p>
          <a:p>
            <a:pPr>
              <a:buNone/>
            </a:pPr>
            <a:r>
              <a:rPr lang="pt-BR" sz="3200" dirty="0"/>
              <a:t>	num = 5 ++ num = 6</a:t>
            </a:r>
            <a:endParaRPr lang="en-US" sz="3200" b="1" dirty="0"/>
          </a:p>
          <a:p>
            <a:endParaRPr lang="en-US" sz="3200" dirty="0"/>
          </a:p>
        </p:txBody>
      </p:sp>
    </p:spTree>
    <p:extLst>
      <p:ext uri="{BB962C8B-B14F-4D97-AF65-F5344CB8AC3E}">
        <p14:creationId xmlns:p14="http://schemas.microsoft.com/office/powerpoint/2010/main" val="2341798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33600" y="762000"/>
            <a:ext cx="8001000" cy="1066800"/>
          </a:xfrm>
        </p:spPr>
        <p:txBody>
          <a:bodyPr/>
          <a:lstStyle/>
          <a:p>
            <a:pPr algn="l"/>
            <a:r>
              <a:rPr lang="en-US" b="1" dirty="0" smtClean="0"/>
              <a:t>Collection  Frameworks</a:t>
            </a:r>
            <a:endParaRPr lang="en-US" b="1" dirty="0"/>
          </a:p>
        </p:txBody>
      </p:sp>
      <p:sp>
        <p:nvSpPr>
          <p:cNvPr id="8" name="Content Placeholder 7"/>
          <p:cNvSpPr>
            <a:spLocks noGrp="1"/>
          </p:cNvSpPr>
          <p:nvPr>
            <p:ph idx="1"/>
          </p:nvPr>
        </p:nvSpPr>
        <p:spPr>
          <a:xfrm>
            <a:off x="1938997" y="2057400"/>
            <a:ext cx="8229600" cy="4325112"/>
          </a:xfrm>
        </p:spPr>
        <p:txBody>
          <a:bodyPr>
            <a:normAutofit lnSpcReduction="10000"/>
          </a:bodyPr>
          <a:lstStyle/>
          <a:p>
            <a:r>
              <a:rPr lang="en-US" b="1" dirty="0" smtClean="0"/>
              <a:t>Java Collection Framework</a:t>
            </a:r>
          </a:p>
          <a:p>
            <a:r>
              <a:rPr lang="en-US" b="1" dirty="0" smtClean="0"/>
              <a:t>Collections class in Java</a:t>
            </a:r>
          </a:p>
          <a:p>
            <a:r>
              <a:rPr lang="en-US" b="1" dirty="0" smtClean="0"/>
              <a:t>Collection Interface in Java</a:t>
            </a:r>
          </a:p>
          <a:p>
            <a:r>
              <a:rPr lang="en-US" b="1" dirty="0" smtClean="0"/>
              <a:t>How to learn Java collections</a:t>
            </a:r>
          </a:p>
          <a:p>
            <a:r>
              <a:rPr lang="en-US" b="1" dirty="0" smtClean="0"/>
              <a:t>List Interface in Java</a:t>
            </a:r>
          </a:p>
          <a:p>
            <a:r>
              <a:rPr lang="en-US" b="1" dirty="0" smtClean="0"/>
              <a:t>Queue Interface in Java</a:t>
            </a:r>
          </a:p>
          <a:p>
            <a:r>
              <a:rPr lang="en-US" b="1" dirty="0" smtClean="0"/>
              <a:t>Map Interface in Java</a:t>
            </a:r>
          </a:p>
          <a:p>
            <a:r>
              <a:rPr lang="en-US" b="1" dirty="0" smtClean="0"/>
              <a:t>Set in Java</a:t>
            </a:r>
          </a:p>
          <a:p>
            <a:r>
              <a:rPr lang="en-US" b="1" dirty="0" err="1" smtClean="0"/>
              <a:t>Iterator</a:t>
            </a:r>
            <a:r>
              <a:rPr lang="en-US" b="1" dirty="0" smtClean="0"/>
              <a:t> in Java</a:t>
            </a:r>
          </a:p>
          <a:p>
            <a:r>
              <a:rPr lang="en-US" b="1" dirty="0" smtClean="0"/>
              <a:t>Comparator in Java</a:t>
            </a:r>
          </a:p>
          <a:p>
            <a:r>
              <a:rPr lang="en-US" b="1" dirty="0" smtClean="0"/>
              <a:t>Difference between Comparator and Comparable in Java</a:t>
            </a:r>
            <a:endParaRPr lang="en-US" b="1" dirty="0"/>
          </a:p>
        </p:txBody>
      </p:sp>
      <p:sp>
        <p:nvSpPr>
          <p:cNvPr id="4" name="Frame 3"/>
          <p:cNvSpPr/>
          <p:nvPr/>
        </p:nvSpPr>
        <p:spPr>
          <a:xfrm>
            <a:off x="9677400" y="6123820"/>
            <a:ext cx="1524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17278277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798341"/>
            <a:ext cx="8229600" cy="1066800"/>
          </a:xfrm>
        </p:spPr>
        <p:txBody>
          <a:bodyPr>
            <a:normAutofit/>
          </a:bodyPr>
          <a:lstStyle/>
          <a:p>
            <a:pPr algn="l"/>
            <a:r>
              <a:rPr lang="en-US" b="1" dirty="0"/>
              <a:t>Operator 4: Decrement</a:t>
            </a:r>
            <a:r>
              <a:rPr lang="en-US" b="1" dirty="0" smtClean="0"/>
              <a:t>(-–)</a:t>
            </a:r>
            <a:r>
              <a:rPr lang="en-US" b="1" dirty="0"/>
              <a:t/>
            </a:r>
            <a:br>
              <a:rPr lang="en-US" b="1" dirty="0"/>
            </a:br>
            <a:endParaRPr lang="en-US" dirty="0"/>
          </a:p>
        </p:txBody>
      </p:sp>
      <p:sp>
        <p:nvSpPr>
          <p:cNvPr id="3" name="Content Placeholder 2"/>
          <p:cNvSpPr>
            <a:spLocks noGrp="1"/>
          </p:cNvSpPr>
          <p:nvPr>
            <p:ph idx="1"/>
          </p:nvPr>
        </p:nvSpPr>
        <p:spPr>
          <a:xfrm>
            <a:off x="813582" y="2080846"/>
            <a:ext cx="9793458" cy="4325112"/>
          </a:xfrm>
        </p:spPr>
        <p:txBody>
          <a:bodyPr>
            <a:normAutofit/>
          </a:bodyPr>
          <a:lstStyle/>
          <a:p>
            <a:pPr algn="just"/>
            <a:r>
              <a:rPr lang="en-US" dirty="0"/>
              <a:t>It is used to decrement the value of an integer. It can be used in two separate ways</a:t>
            </a:r>
            <a:r>
              <a:rPr lang="en-US" dirty="0" smtClean="0"/>
              <a:t>:</a:t>
            </a:r>
            <a:r>
              <a:rPr lang="en-US" dirty="0"/>
              <a:t> </a:t>
            </a:r>
            <a:endParaRPr lang="en-US" dirty="0" smtClean="0"/>
          </a:p>
          <a:p>
            <a:pPr algn="just" fontAlgn="base"/>
            <a:r>
              <a:rPr lang="en-US" b="1" dirty="0"/>
              <a:t> Post-decrement operator</a:t>
            </a:r>
          </a:p>
          <a:p>
            <a:pPr algn="just" fontAlgn="base">
              <a:buNone/>
            </a:pPr>
            <a:r>
              <a:rPr lang="en-US" dirty="0" smtClean="0"/>
              <a:t>	When </a:t>
            </a:r>
            <a:r>
              <a:rPr lang="en-US" dirty="0"/>
              <a:t>placed after the variable name, the value of the operand is decremented but the previous values is retained temporarily until the execution of this statement and it gets updated before the execution of the next statement. </a:t>
            </a:r>
          </a:p>
          <a:p>
            <a:pPr algn="just" fontAlgn="base"/>
            <a:r>
              <a:rPr lang="en-US" b="1" dirty="0"/>
              <a:t>Syntax:</a:t>
            </a:r>
            <a:r>
              <a:rPr lang="en-US" dirty="0"/>
              <a:t> </a:t>
            </a:r>
          </a:p>
          <a:p>
            <a:pPr algn="just" fontAlgn="base">
              <a:buNone/>
            </a:pPr>
            <a:r>
              <a:rPr lang="en-US" dirty="0" smtClean="0"/>
              <a:t>	num—</a:t>
            </a:r>
          </a:p>
          <a:p>
            <a:pPr algn="just" fontAlgn="base">
              <a:buNone/>
            </a:pPr>
            <a:r>
              <a:rPr lang="en-US" b="1" dirty="0" smtClean="0"/>
              <a:t>	Illustration</a:t>
            </a:r>
            <a:r>
              <a:rPr lang="en-US" b="1" dirty="0"/>
              <a:t>:</a:t>
            </a:r>
            <a:r>
              <a:rPr lang="en-US" dirty="0"/>
              <a:t> </a:t>
            </a:r>
          </a:p>
          <a:p>
            <a:pPr algn="just">
              <a:buNone/>
            </a:pPr>
            <a:r>
              <a:rPr lang="en-US" dirty="0" smtClean="0"/>
              <a:t>	num = 5 num-- = 5 // Value will be decremented before execution </a:t>
            </a:r>
            <a:r>
              <a:rPr lang="en-US" dirty="0" err="1" smtClean="0"/>
              <a:t>od</a:t>
            </a:r>
            <a:r>
              <a:rPr lang="en-US" dirty="0" smtClean="0"/>
              <a:t> next statement.</a:t>
            </a:r>
            <a:endParaRPr lang="en-US" dirty="0"/>
          </a:p>
        </p:txBody>
      </p:sp>
    </p:spTree>
    <p:extLst>
      <p:ext uri="{BB962C8B-B14F-4D97-AF65-F5344CB8AC3E}">
        <p14:creationId xmlns:p14="http://schemas.microsoft.com/office/powerpoint/2010/main" val="2128796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821" y="1150033"/>
            <a:ext cx="9720775" cy="5257800"/>
          </a:xfrm>
        </p:spPr>
        <p:txBody>
          <a:bodyPr>
            <a:normAutofit/>
          </a:bodyPr>
          <a:lstStyle/>
          <a:p>
            <a:pPr algn="just" fontAlgn="base"/>
            <a:r>
              <a:rPr lang="en-US" sz="3200" b="1" dirty="0"/>
              <a:t>Pre-decrement operator</a:t>
            </a:r>
          </a:p>
          <a:p>
            <a:pPr algn="just" fontAlgn="base">
              <a:buNone/>
            </a:pPr>
            <a:r>
              <a:rPr lang="en-US" dirty="0" smtClean="0"/>
              <a:t>	When </a:t>
            </a:r>
            <a:r>
              <a:rPr lang="en-US" dirty="0"/>
              <a:t>placed before the variable name, the operand’s value is decremented instantly. </a:t>
            </a:r>
          </a:p>
          <a:p>
            <a:pPr algn="just" fontAlgn="base"/>
            <a:r>
              <a:rPr lang="en-US" b="1" dirty="0"/>
              <a:t>Syntax:</a:t>
            </a:r>
            <a:r>
              <a:rPr lang="en-US" dirty="0"/>
              <a:t> </a:t>
            </a:r>
          </a:p>
          <a:p>
            <a:pPr algn="just" fontAlgn="base">
              <a:buNone/>
            </a:pPr>
            <a:r>
              <a:rPr lang="en-US" dirty="0" smtClean="0"/>
              <a:t>	--num</a:t>
            </a:r>
          </a:p>
          <a:p>
            <a:pPr algn="just" fontAlgn="base"/>
            <a:r>
              <a:rPr lang="en-US" b="1" dirty="0" smtClean="0"/>
              <a:t>Illustration</a:t>
            </a:r>
            <a:r>
              <a:rPr lang="en-US" b="1" dirty="0"/>
              <a:t>:</a:t>
            </a:r>
            <a:endParaRPr lang="en-US" dirty="0"/>
          </a:p>
          <a:p>
            <a:pPr algn="just">
              <a:buNone/>
            </a:pPr>
            <a:r>
              <a:rPr lang="en-US" dirty="0" smtClean="0"/>
              <a:t>	num = 5 --num = 5 //output is 5, value is decremented before execution of next statement</a:t>
            </a:r>
            <a:endParaRPr lang="en-US" b="1" dirty="0"/>
          </a:p>
        </p:txBody>
      </p:sp>
    </p:spTree>
    <p:extLst>
      <p:ext uri="{BB962C8B-B14F-4D97-AF65-F5344CB8AC3E}">
        <p14:creationId xmlns:p14="http://schemas.microsoft.com/office/powerpoint/2010/main" val="2839895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584" y="770206"/>
            <a:ext cx="8229600" cy="1066800"/>
          </a:xfrm>
        </p:spPr>
        <p:txBody>
          <a:bodyPr>
            <a:normAutofit/>
          </a:bodyPr>
          <a:lstStyle/>
          <a:p>
            <a:pPr algn="l"/>
            <a:r>
              <a:rPr lang="en-US" b="1" dirty="0"/>
              <a:t>Relational Operators</a:t>
            </a:r>
            <a:br>
              <a:rPr lang="en-US" b="1" dirty="0"/>
            </a:br>
            <a:endParaRPr lang="en-US" dirty="0"/>
          </a:p>
        </p:txBody>
      </p:sp>
      <p:sp>
        <p:nvSpPr>
          <p:cNvPr id="3" name="Content Placeholder 2"/>
          <p:cNvSpPr>
            <a:spLocks noGrp="1"/>
          </p:cNvSpPr>
          <p:nvPr>
            <p:ph idx="1"/>
          </p:nvPr>
        </p:nvSpPr>
        <p:spPr>
          <a:xfrm>
            <a:off x="562708" y="2096086"/>
            <a:ext cx="10860258" cy="3649078"/>
          </a:xfrm>
        </p:spPr>
        <p:txBody>
          <a:bodyPr>
            <a:normAutofit/>
          </a:bodyPr>
          <a:lstStyle/>
          <a:p>
            <a:pPr algn="just"/>
            <a:r>
              <a:rPr lang="en-US" sz="2400" b="1" dirty="0"/>
              <a:t>Java Relational Operators </a:t>
            </a:r>
            <a:r>
              <a:rPr lang="en-US" sz="2400" dirty="0"/>
              <a:t>are a bunch of binary operators used to check for relations between two operands, including equality, greater than, less than, etc. </a:t>
            </a:r>
            <a:endParaRPr lang="en-US" sz="2400" dirty="0" smtClean="0"/>
          </a:p>
          <a:p>
            <a:pPr algn="just"/>
            <a:r>
              <a:rPr lang="en-US" sz="2400" dirty="0" smtClean="0"/>
              <a:t>They </a:t>
            </a:r>
            <a:r>
              <a:rPr lang="en-US" sz="2400" dirty="0"/>
              <a:t>return a </a:t>
            </a:r>
            <a:r>
              <a:rPr lang="en-US" sz="2400" dirty="0" err="1"/>
              <a:t>boolean</a:t>
            </a:r>
            <a:r>
              <a:rPr lang="en-US" sz="2400" dirty="0"/>
              <a:t> result after the comparison and are extensively used in looping statements as well as conditional if-else statements and so on. </a:t>
            </a:r>
            <a:endParaRPr lang="en-US" sz="2400" dirty="0" smtClean="0"/>
          </a:p>
          <a:p>
            <a:pPr algn="just"/>
            <a:r>
              <a:rPr lang="en-US" sz="2400" b="1" dirty="0" smtClean="0"/>
              <a:t>Syntax:</a:t>
            </a:r>
          </a:p>
          <a:p>
            <a:pPr lvl="1" algn="just">
              <a:buNone/>
            </a:pPr>
            <a:r>
              <a:rPr lang="en-US" sz="2000" dirty="0" smtClean="0"/>
              <a:t>	variable1 </a:t>
            </a:r>
            <a:r>
              <a:rPr lang="en-US" sz="2000" b="1" i="1" dirty="0" err="1" smtClean="0">
                <a:solidFill>
                  <a:schemeClr val="accent1">
                    <a:lumMod val="60000"/>
                    <a:lumOff val="40000"/>
                  </a:schemeClr>
                </a:solidFill>
              </a:rPr>
              <a:t>relational_operator</a:t>
            </a:r>
            <a:r>
              <a:rPr lang="en-US" sz="2000" b="1" dirty="0" smtClean="0">
                <a:solidFill>
                  <a:schemeClr val="accent1">
                    <a:lumMod val="60000"/>
                    <a:lumOff val="40000"/>
                  </a:schemeClr>
                </a:solidFill>
              </a:rPr>
              <a:t> </a:t>
            </a:r>
            <a:r>
              <a:rPr lang="en-US" sz="2000" dirty="0" smtClean="0"/>
              <a:t> variable2</a:t>
            </a:r>
            <a:endParaRPr lang="en-US" sz="2000" b="1" dirty="0" smtClean="0"/>
          </a:p>
          <a:p>
            <a:pPr algn="just"/>
            <a:endParaRPr lang="en-US" sz="2400" dirty="0"/>
          </a:p>
        </p:txBody>
      </p:sp>
    </p:spTree>
    <p:extLst>
      <p:ext uri="{BB962C8B-B14F-4D97-AF65-F5344CB8AC3E}">
        <p14:creationId xmlns:p14="http://schemas.microsoft.com/office/powerpoint/2010/main" val="3572816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501" y="1312987"/>
            <a:ext cx="11121684" cy="5017476"/>
          </a:xfrm>
        </p:spPr>
        <p:txBody>
          <a:bodyPr>
            <a:normAutofit/>
          </a:bodyPr>
          <a:lstStyle/>
          <a:p>
            <a:pPr algn="just"/>
            <a:r>
              <a:rPr lang="en-US" sz="2000" b="1" dirty="0"/>
              <a:t>‘Equal to’ operator </a:t>
            </a:r>
            <a:r>
              <a:rPr lang="en-US" sz="2000" b="1" dirty="0" smtClean="0"/>
              <a:t>(==):</a:t>
            </a:r>
          </a:p>
          <a:p>
            <a:pPr algn="just">
              <a:buNone/>
            </a:pPr>
            <a:r>
              <a:rPr lang="en-US" sz="2000" dirty="0" smtClean="0"/>
              <a:t>	This </a:t>
            </a:r>
            <a:r>
              <a:rPr lang="en-US" sz="2000" dirty="0"/>
              <a:t>operator is used to check whether the two given operands are equal or not</a:t>
            </a:r>
            <a:r>
              <a:rPr lang="en-US" sz="2000" dirty="0" smtClean="0"/>
              <a:t>.</a:t>
            </a:r>
          </a:p>
          <a:p>
            <a:pPr algn="just">
              <a:buNone/>
            </a:pPr>
            <a:r>
              <a:rPr lang="en-US" sz="2000" dirty="0"/>
              <a:t>	</a:t>
            </a:r>
            <a:r>
              <a:rPr lang="en-US" sz="2000" dirty="0" smtClean="0"/>
              <a:t>The </a:t>
            </a:r>
            <a:r>
              <a:rPr lang="en-US" sz="2000" dirty="0"/>
              <a:t>operator returns true if the operand at the left-hand side is equal to the right-hand side, else false. </a:t>
            </a:r>
            <a:endParaRPr lang="en-US" sz="2000" dirty="0" smtClean="0"/>
          </a:p>
          <a:p>
            <a:pPr algn="just"/>
            <a:r>
              <a:rPr lang="en-US" sz="2000" b="1" dirty="0"/>
              <a:t>‘Not equal to’ Operator</a:t>
            </a:r>
            <a:r>
              <a:rPr lang="en-US" sz="2000" b="1" dirty="0" smtClean="0"/>
              <a:t>(!=):</a:t>
            </a:r>
          </a:p>
          <a:p>
            <a:pPr algn="just">
              <a:buNone/>
            </a:pPr>
            <a:r>
              <a:rPr lang="en-US" sz="2000" b="1" dirty="0"/>
              <a:t>	</a:t>
            </a:r>
            <a:r>
              <a:rPr lang="en-US" sz="2000" dirty="0" smtClean="0"/>
              <a:t>This </a:t>
            </a:r>
            <a:r>
              <a:rPr lang="en-US" sz="2000" dirty="0"/>
              <a:t>operator is used to check </a:t>
            </a:r>
            <a:r>
              <a:rPr lang="en-US" sz="2000" dirty="0" smtClean="0"/>
              <a:t>whether the </a:t>
            </a:r>
            <a:r>
              <a:rPr lang="en-US" sz="2000" dirty="0"/>
              <a:t>two given operands are equal or not. </a:t>
            </a:r>
            <a:endParaRPr lang="en-US" sz="2000" dirty="0" smtClean="0"/>
          </a:p>
          <a:p>
            <a:pPr algn="just">
              <a:buNone/>
            </a:pPr>
            <a:r>
              <a:rPr lang="en-US" sz="2000" dirty="0"/>
              <a:t>	</a:t>
            </a:r>
            <a:r>
              <a:rPr lang="en-US" sz="2000" dirty="0" smtClean="0"/>
              <a:t>It </a:t>
            </a:r>
            <a:r>
              <a:rPr lang="en-US" sz="2000" dirty="0"/>
              <a:t>functions opposite to that of the equal-to-operator. It returns true if the operand at the left-hand side is not equal to the right-hand side, else false. </a:t>
            </a:r>
            <a:endParaRPr lang="en-US" sz="2000" dirty="0" smtClean="0"/>
          </a:p>
          <a:p>
            <a:pPr algn="just">
              <a:buNone/>
            </a:pPr>
            <a:endParaRPr lang="en-US" sz="2000" dirty="0"/>
          </a:p>
        </p:txBody>
      </p:sp>
    </p:spTree>
    <p:extLst>
      <p:ext uri="{BB962C8B-B14F-4D97-AF65-F5344CB8AC3E}">
        <p14:creationId xmlns:p14="http://schemas.microsoft.com/office/powerpoint/2010/main" val="1569303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498" y="1650609"/>
            <a:ext cx="11003280" cy="4567311"/>
          </a:xfrm>
        </p:spPr>
        <p:txBody>
          <a:bodyPr>
            <a:normAutofit/>
          </a:bodyPr>
          <a:lstStyle/>
          <a:p>
            <a:pPr algn="just"/>
            <a:r>
              <a:rPr lang="en-US" sz="2000" b="1" dirty="0"/>
              <a:t>‘Greater than’ operator</a:t>
            </a:r>
            <a:r>
              <a:rPr lang="en-US" sz="2000" b="1" dirty="0" smtClean="0"/>
              <a:t>(&gt;):</a:t>
            </a:r>
          </a:p>
          <a:p>
            <a:pPr algn="just">
              <a:buNone/>
            </a:pPr>
            <a:r>
              <a:rPr lang="en-US" sz="2000" dirty="0" smtClean="0"/>
              <a:t>	This </a:t>
            </a:r>
            <a:r>
              <a:rPr lang="en-US" sz="2000" dirty="0"/>
              <a:t>checks whether the first operand is greater than the second operand or not. </a:t>
            </a:r>
            <a:endParaRPr lang="en-US" sz="2000" dirty="0" smtClean="0"/>
          </a:p>
          <a:p>
            <a:pPr algn="just">
              <a:buNone/>
            </a:pPr>
            <a:r>
              <a:rPr lang="en-US" sz="2000" dirty="0"/>
              <a:t>	</a:t>
            </a:r>
            <a:r>
              <a:rPr lang="en-US" sz="2000" dirty="0" smtClean="0"/>
              <a:t>The </a:t>
            </a:r>
            <a:r>
              <a:rPr lang="en-US" sz="2000" dirty="0"/>
              <a:t>operator returns true when the operand at the left-hand side is greater than the right-hand side</a:t>
            </a:r>
            <a:r>
              <a:rPr lang="en-US" sz="2000" dirty="0" smtClean="0"/>
              <a:t>.</a:t>
            </a:r>
          </a:p>
          <a:p>
            <a:pPr algn="just" fontAlgn="base"/>
            <a:r>
              <a:rPr lang="en-US" sz="2000" b="1" dirty="0"/>
              <a:t>‘Less than’ Operator</a:t>
            </a:r>
            <a:r>
              <a:rPr lang="en-US" sz="2000" b="1" dirty="0" smtClean="0"/>
              <a:t>(&lt;):</a:t>
            </a:r>
            <a:endParaRPr lang="en-US" sz="2000" dirty="0"/>
          </a:p>
          <a:p>
            <a:pPr algn="just" fontAlgn="base">
              <a:buNone/>
            </a:pPr>
            <a:r>
              <a:rPr lang="en-US" sz="2000" dirty="0" smtClean="0"/>
              <a:t>	This </a:t>
            </a:r>
            <a:r>
              <a:rPr lang="en-US" sz="2000" dirty="0"/>
              <a:t>checks whether the first operand is less than the second operand or not. </a:t>
            </a:r>
            <a:endParaRPr lang="en-US" sz="2000" dirty="0" smtClean="0"/>
          </a:p>
          <a:p>
            <a:pPr algn="just" fontAlgn="base">
              <a:buNone/>
            </a:pPr>
            <a:r>
              <a:rPr lang="en-US" sz="2000" dirty="0"/>
              <a:t>	</a:t>
            </a:r>
            <a:r>
              <a:rPr lang="en-US" sz="2000" dirty="0" smtClean="0"/>
              <a:t>The </a:t>
            </a:r>
            <a:r>
              <a:rPr lang="en-US" sz="2000" dirty="0"/>
              <a:t>operator returns true when the operand at the left-hand side is less than the right-hand side. It functions opposite to that of the greater-than operator. </a:t>
            </a:r>
          </a:p>
          <a:p>
            <a:pPr algn="just">
              <a:buNone/>
            </a:pPr>
            <a:endParaRPr lang="en-US" sz="2000" dirty="0" smtClean="0"/>
          </a:p>
          <a:p>
            <a:pPr algn="just">
              <a:buNone/>
            </a:pPr>
            <a:endParaRPr lang="en-US" sz="2000" dirty="0"/>
          </a:p>
        </p:txBody>
      </p:sp>
    </p:spTree>
    <p:extLst>
      <p:ext uri="{BB962C8B-B14F-4D97-AF65-F5344CB8AC3E}">
        <p14:creationId xmlns:p14="http://schemas.microsoft.com/office/powerpoint/2010/main" val="14923621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382" y="288388"/>
            <a:ext cx="8229600" cy="1143000"/>
          </a:xfrm>
        </p:spPr>
        <p:txBody>
          <a:bodyPr>
            <a:normAutofit/>
          </a:bodyPr>
          <a:lstStyle/>
          <a:p>
            <a:pPr algn="l"/>
            <a:r>
              <a:rPr lang="en-US" b="1" dirty="0" smtClean="0"/>
              <a:t>Greater </a:t>
            </a:r>
            <a:r>
              <a:rPr lang="en-US" b="1" dirty="0"/>
              <a:t>than or equal to (&gt;=)</a:t>
            </a:r>
            <a:endParaRPr lang="en-US" dirty="0"/>
          </a:p>
        </p:txBody>
      </p:sp>
      <p:sp>
        <p:nvSpPr>
          <p:cNvPr id="3" name="Content Placeholder 2"/>
          <p:cNvSpPr>
            <a:spLocks noGrp="1"/>
          </p:cNvSpPr>
          <p:nvPr>
            <p:ph idx="1"/>
          </p:nvPr>
        </p:nvSpPr>
        <p:spPr>
          <a:xfrm>
            <a:off x="737381" y="1997612"/>
            <a:ext cx="10544907" cy="2954216"/>
          </a:xfrm>
        </p:spPr>
        <p:txBody>
          <a:bodyPr>
            <a:normAutofit/>
          </a:bodyPr>
          <a:lstStyle/>
          <a:p>
            <a:pPr algn="just"/>
            <a:r>
              <a:rPr lang="en-US" sz="2000" dirty="0"/>
              <a:t>This checks whether the first operand is greater than or equal to the second operand or not. </a:t>
            </a:r>
            <a:endParaRPr lang="en-US" sz="2000" dirty="0" smtClean="0"/>
          </a:p>
          <a:p>
            <a:pPr algn="just"/>
            <a:r>
              <a:rPr lang="en-US" sz="2000" dirty="0" smtClean="0"/>
              <a:t>The </a:t>
            </a:r>
            <a:r>
              <a:rPr lang="en-US" sz="2000" dirty="0"/>
              <a:t>operator returns true when the operand at the left-hand side is greater than or equal to the </a:t>
            </a:r>
            <a:r>
              <a:rPr lang="en-US" sz="2000" dirty="0" smtClean="0"/>
              <a:t>right-hand </a:t>
            </a:r>
            <a:r>
              <a:rPr lang="en-US" sz="2000" dirty="0"/>
              <a:t>side. </a:t>
            </a:r>
            <a:endParaRPr lang="en-US" sz="2000" dirty="0" smtClean="0"/>
          </a:p>
          <a:p>
            <a:pPr fontAlgn="base"/>
            <a:r>
              <a:rPr lang="en-US" sz="2000" b="1" dirty="0"/>
              <a:t>Syntax:</a:t>
            </a:r>
            <a:r>
              <a:rPr lang="en-US" sz="2000" dirty="0"/>
              <a:t> </a:t>
            </a:r>
            <a:endParaRPr lang="en-US" sz="2000" dirty="0" smtClean="0"/>
          </a:p>
          <a:p>
            <a:pPr fontAlgn="base">
              <a:buNone/>
            </a:pPr>
            <a:endParaRPr lang="en-US" sz="2000" dirty="0" smtClean="0"/>
          </a:p>
          <a:p>
            <a:pPr>
              <a:buNone/>
            </a:pPr>
            <a:r>
              <a:rPr lang="en-US" sz="2000" dirty="0" smtClean="0"/>
              <a:t>		var1 &gt;= var2;</a:t>
            </a:r>
            <a:endParaRPr lang="en-US" sz="2000" dirty="0"/>
          </a:p>
        </p:txBody>
      </p:sp>
    </p:spTree>
    <p:extLst>
      <p:ext uri="{BB962C8B-B14F-4D97-AF65-F5344CB8AC3E}">
        <p14:creationId xmlns:p14="http://schemas.microsoft.com/office/powerpoint/2010/main" val="1551470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for Relational Operators</a:t>
            </a:r>
          </a:p>
        </p:txBody>
      </p:sp>
      <p:sp>
        <p:nvSpPr>
          <p:cNvPr id="5" name="Content Placeholder 4"/>
          <p:cNvSpPr>
            <a:spLocks noGrp="1"/>
          </p:cNvSpPr>
          <p:nvPr>
            <p:ph sz="half" idx="1"/>
          </p:nvPr>
        </p:nvSpPr>
        <p:spPr/>
        <p:txBody>
          <a:bodyPr>
            <a:noAutofit/>
          </a:bodyPr>
          <a:lstStyle/>
          <a:p>
            <a:pPr marL="365125" indent="374650">
              <a:buNone/>
            </a:pPr>
            <a:r>
              <a:rPr lang="en-US" sz="1500" dirty="0"/>
              <a:t>class Main {</a:t>
            </a:r>
          </a:p>
          <a:p>
            <a:pPr marL="365125" indent="374650">
              <a:buNone/>
            </a:pPr>
            <a:r>
              <a:rPr lang="en-US" sz="1500" dirty="0"/>
              <a:t>  public static void main(String[] </a:t>
            </a:r>
            <a:r>
              <a:rPr lang="en-US" sz="1500" dirty="0" err="1"/>
              <a:t>args</a:t>
            </a:r>
            <a:r>
              <a:rPr lang="en-US" sz="1500" dirty="0"/>
              <a:t>) </a:t>
            </a:r>
          </a:p>
          <a:p>
            <a:pPr marL="365125" indent="374650">
              <a:buNone/>
            </a:pPr>
            <a:r>
              <a:rPr lang="en-US" sz="1500" dirty="0"/>
              <a:t>{</a:t>
            </a:r>
          </a:p>
          <a:p>
            <a:pPr marL="365125" indent="374650">
              <a:buNone/>
            </a:pPr>
            <a:r>
              <a:rPr lang="en-US" sz="1500" dirty="0"/>
              <a:t>    // create variables</a:t>
            </a:r>
          </a:p>
          <a:p>
            <a:pPr marL="365125" indent="374650">
              <a:buNone/>
            </a:pPr>
            <a:r>
              <a:rPr lang="en-US" sz="1500" dirty="0"/>
              <a:t>    </a:t>
            </a:r>
            <a:r>
              <a:rPr lang="en-US" sz="1500" dirty="0" err="1"/>
              <a:t>int</a:t>
            </a:r>
            <a:r>
              <a:rPr lang="en-US" sz="1500" dirty="0"/>
              <a:t> a = 7, b = 11;</a:t>
            </a:r>
          </a:p>
          <a:p>
            <a:pPr marL="365125" indent="374650">
              <a:buNone/>
            </a:pPr>
            <a:endParaRPr lang="en-US" sz="1500" dirty="0"/>
          </a:p>
          <a:p>
            <a:pPr marL="365125" indent="374650">
              <a:buNone/>
            </a:pPr>
            <a:r>
              <a:rPr lang="en-US" sz="1500" dirty="0"/>
              <a:t>    // value of a and b</a:t>
            </a:r>
          </a:p>
          <a:p>
            <a:pPr marL="365125" indent="374650">
              <a:buNone/>
            </a:pPr>
            <a:r>
              <a:rPr lang="en-US" sz="1500" dirty="0"/>
              <a:t>    </a:t>
            </a:r>
            <a:r>
              <a:rPr lang="en-US" sz="1500" dirty="0" err="1"/>
              <a:t>System.out.println</a:t>
            </a:r>
            <a:r>
              <a:rPr lang="en-US" sz="1500" dirty="0"/>
              <a:t>("a is " + a + " and b is " + b);</a:t>
            </a:r>
          </a:p>
          <a:p>
            <a:pPr marL="365125" indent="374650">
              <a:buNone/>
            </a:pPr>
            <a:endParaRPr lang="en-US" sz="1500" dirty="0"/>
          </a:p>
          <a:p>
            <a:pPr marL="365125" indent="374650">
              <a:buNone/>
            </a:pPr>
            <a:r>
              <a:rPr lang="en-US" sz="1500" dirty="0"/>
              <a:t>    // == operator</a:t>
            </a:r>
          </a:p>
          <a:p>
            <a:pPr marL="365125" indent="374650">
              <a:buNone/>
            </a:pPr>
            <a:r>
              <a:rPr lang="en-US" sz="1500" dirty="0"/>
              <a:t>    </a:t>
            </a:r>
            <a:r>
              <a:rPr lang="en-US" sz="1500" dirty="0" err="1"/>
              <a:t>System.out.println</a:t>
            </a:r>
            <a:r>
              <a:rPr lang="en-US" sz="1500" dirty="0"/>
              <a:t>(a == b);  // false</a:t>
            </a:r>
          </a:p>
          <a:p>
            <a:endParaRPr lang="en-IN" sz="1500" dirty="0"/>
          </a:p>
        </p:txBody>
      </p:sp>
      <p:sp>
        <p:nvSpPr>
          <p:cNvPr id="6" name="Content Placeholder 5"/>
          <p:cNvSpPr>
            <a:spLocks noGrp="1"/>
          </p:cNvSpPr>
          <p:nvPr>
            <p:ph sz="half" idx="2"/>
          </p:nvPr>
        </p:nvSpPr>
        <p:spPr>
          <a:xfrm>
            <a:off x="5809957" y="2560320"/>
            <a:ext cx="5800852" cy="3300730"/>
          </a:xfrm>
        </p:spPr>
        <p:txBody>
          <a:bodyPr>
            <a:noAutofit/>
          </a:bodyPr>
          <a:lstStyle/>
          <a:p>
            <a:pPr marL="365125" indent="374650">
              <a:buNone/>
            </a:pPr>
            <a:endParaRPr lang="en-US" sz="1200" dirty="0"/>
          </a:p>
          <a:p>
            <a:pPr marL="365125" indent="374650">
              <a:buNone/>
            </a:pPr>
            <a:r>
              <a:rPr lang="en-US" sz="1200" dirty="0"/>
              <a:t>    // != operator</a:t>
            </a:r>
          </a:p>
          <a:p>
            <a:pPr marL="365125" indent="374650">
              <a:buNone/>
            </a:pPr>
            <a:r>
              <a:rPr lang="en-US" sz="1200" dirty="0"/>
              <a:t>    </a:t>
            </a:r>
            <a:r>
              <a:rPr lang="en-US" sz="1200" dirty="0" err="1"/>
              <a:t>System.out.println</a:t>
            </a:r>
            <a:r>
              <a:rPr lang="en-US" sz="1200" dirty="0"/>
              <a:t>(a != b);  // true</a:t>
            </a:r>
          </a:p>
          <a:p>
            <a:pPr marL="365125" indent="374650">
              <a:buNone/>
            </a:pPr>
            <a:endParaRPr lang="en-US" sz="1200" dirty="0"/>
          </a:p>
          <a:p>
            <a:pPr marL="365125" indent="374650">
              <a:buNone/>
            </a:pPr>
            <a:r>
              <a:rPr lang="en-US" sz="1200" dirty="0"/>
              <a:t>    // &gt; operator</a:t>
            </a:r>
          </a:p>
          <a:p>
            <a:pPr marL="365125" indent="374650">
              <a:buNone/>
            </a:pPr>
            <a:r>
              <a:rPr lang="en-US" sz="1200" dirty="0"/>
              <a:t>    </a:t>
            </a:r>
            <a:r>
              <a:rPr lang="en-US" sz="1200" dirty="0" err="1"/>
              <a:t>System.out.println</a:t>
            </a:r>
            <a:r>
              <a:rPr lang="en-US" sz="1200" dirty="0"/>
              <a:t>(a &gt; b);  // false</a:t>
            </a:r>
          </a:p>
          <a:p>
            <a:pPr marL="365125" indent="374650">
              <a:buNone/>
            </a:pPr>
            <a:endParaRPr lang="en-US" sz="1200" dirty="0"/>
          </a:p>
          <a:p>
            <a:pPr marL="365125" indent="374650">
              <a:buNone/>
            </a:pPr>
            <a:r>
              <a:rPr lang="en-US" sz="1200" dirty="0"/>
              <a:t>    // &lt; operator</a:t>
            </a:r>
          </a:p>
          <a:p>
            <a:pPr marL="365125" indent="374650">
              <a:buNone/>
            </a:pPr>
            <a:r>
              <a:rPr lang="en-US" sz="1200" dirty="0"/>
              <a:t>    </a:t>
            </a:r>
            <a:r>
              <a:rPr lang="en-US" sz="1200" dirty="0" err="1"/>
              <a:t>System.out.println</a:t>
            </a:r>
            <a:r>
              <a:rPr lang="en-US" sz="1200" dirty="0"/>
              <a:t>(a &lt; b);  // true</a:t>
            </a:r>
          </a:p>
          <a:p>
            <a:pPr marL="365125" indent="374650">
              <a:buNone/>
            </a:pPr>
            <a:endParaRPr lang="en-US" sz="1200" dirty="0"/>
          </a:p>
          <a:p>
            <a:pPr marL="365125" indent="374650">
              <a:buNone/>
            </a:pPr>
            <a:r>
              <a:rPr lang="en-US" sz="1200" dirty="0"/>
              <a:t>    // &gt;= operator</a:t>
            </a:r>
          </a:p>
          <a:p>
            <a:pPr marL="365125" indent="374650">
              <a:buNone/>
            </a:pPr>
            <a:r>
              <a:rPr lang="en-US" sz="1200" dirty="0"/>
              <a:t>    </a:t>
            </a:r>
            <a:r>
              <a:rPr lang="en-US" sz="1200" dirty="0" err="1"/>
              <a:t>System.out.println</a:t>
            </a:r>
            <a:r>
              <a:rPr lang="en-US" sz="1200" dirty="0"/>
              <a:t>(a &gt;= b);  // false</a:t>
            </a:r>
          </a:p>
          <a:p>
            <a:pPr marL="365125" indent="374650">
              <a:buNone/>
            </a:pPr>
            <a:r>
              <a:rPr lang="en-US" sz="1200" dirty="0"/>
              <a:t>    // &lt;= operator</a:t>
            </a:r>
          </a:p>
          <a:p>
            <a:pPr marL="365125" indent="374650">
              <a:buNone/>
            </a:pPr>
            <a:r>
              <a:rPr lang="en-US" sz="1200" dirty="0"/>
              <a:t>    </a:t>
            </a:r>
            <a:r>
              <a:rPr lang="en-US" sz="1200" dirty="0" err="1"/>
              <a:t>System.out.println</a:t>
            </a:r>
            <a:r>
              <a:rPr lang="en-US" sz="1200" dirty="0"/>
              <a:t>(a &lt;= b);  // true</a:t>
            </a:r>
          </a:p>
          <a:p>
            <a:pPr marL="365125" indent="374650">
              <a:buNone/>
            </a:pPr>
            <a:r>
              <a:rPr lang="en-US" sz="1200" dirty="0"/>
              <a:t>  }</a:t>
            </a:r>
          </a:p>
          <a:p>
            <a:pPr marL="365125" indent="374650">
              <a:buNone/>
            </a:pPr>
            <a:r>
              <a:rPr lang="en-US" sz="1200" dirty="0"/>
              <a:t>}</a:t>
            </a:r>
          </a:p>
          <a:p>
            <a:endParaRPr lang="en-IN" sz="1200" dirty="0"/>
          </a:p>
        </p:txBody>
      </p:sp>
    </p:spTree>
    <p:extLst>
      <p:ext uri="{BB962C8B-B14F-4D97-AF65-F5344CB8AC3E}">
        <p14:creationId xmlns:p14="http://schemas.microsoft.com/office/powerpoint/2010/main" val="31462413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679938"/>
            <a:ext cx="8229600" cy="1143000"/>
          </a:xfrm>
        </p:spPr>
        <p:txBody>
          <a:bodyPr>
            <a:noAutofit/>
          </a:bodyPr>
          <a:lstStyle/>
          <a:p>
            <a:pPr algn="l"/>
            <a:r>
              <a:rPr lang="en-US" b="1" dirty="0"/>
              <a:t>Logical Operator</a:t>
            </a:r>
            <a:br>
              <a:rPr lang="en-US" b="1" dirty="0"/>
            </a:br>
            <a:endParaRPr lang="en-US" dirty="0"/>
          </a:p>
        </p:txBody>
      </p:sp>
      <p:sp>
        <p:nvSpPr>
          <p:cNvPr id="3" name="Content Placeholder 2"/>
          <p:cNvSpPr>
            <a:spLocks noGrp="1"/>
          </p:cNvSpPr>
          <p:nvPr>
            <p:ph idx="1"/>
          </p:nvPr>
        </p:nvSpPr>
        <p:spPr>
          <a:xfrm>
            <a:off x="604911" y="2011680"/>
            <a:ext cx="10607040" cy="2138289"/>
          </a:xfrm>
        </p:spPr>
        <p:txBody>
          <a:bodyPr>
            <a:normAutofit/>
          </a:bodyPr>
          <a:lstStyle/>
          <a:p>
            <a:pPr algn="just"/>
            <a:r>
              <a:rPr lang="en-US" dirty="0"/>
              <a:t>Logical operators are used to performing logical “AND”, “OR” and “NOT” </a:t>
            </a:r>
            <a:r>
              <a:rPr lang="en-US" dirty="0" smtClean="0"/>
              <a:t>operations.</a:t>
            </a:r>
          </a:p>
          <a:p>
            <a:pPr algn="just"/>
            <a:r>
              <a:rPr lang="en-US" dirty="0"/>
              <a:t>They are used to combine two or more conditions/constraints or to complement the evaluation of the original condition under particular consideration. </a:t>
            </a:r>
          </a:p>
        </p:txBody>
      </p:sp>
    </p:spTree>
    <p:extLst>
      <p:ext uri="{BB962C8B-B14F-4D97-AF65-F5344CB8AC3E}">
        <p14:creationId xmlns:p14="http://schemas.microsoft.com/office/powerpoint/2010/main" val="1337254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09489"/>
            <a:ext cx="9403080" cy="1290711"/>
          </a:xfrm>
        </p:spPr>
        <p:txBody>
          <a:bodyPr>
            <a:normAutofit/>
          </a:bodyPr>
          <a:lstStyle/>
          <a:p>
            <a:pPr algn="l"/>
            <a:r>
              <a:rPr lang="en-US" b="1" dirty="0" smtClean="0"/>
              <a:t>1. Logical ‘AND’ Operator (&amp;&amp;)</a:t>
            </a:r>
            <a:endParaRPr lang="en-US" dirty="0"/>
          </a:p>
        </p:txBody>
      </p:sp>
      <p:sp>
        <p:nvSpPr>
          <p:cNvPr id="3" name="Content Placeholder 2"/>
          <p:cNvSpPr>
            <a:spLocks noGrp="1"/>
          </p:cNvSpPr>
          <p:nvPr>
            <p:ph idx="1"/>
          </p:nvPr>
        </p:nvSpPr>
        <p:spPr>
          <a:xfrm>
            <a:off x="731519" y="2011680"/>
            <a:ext cx="10381957" cy="2855742"/>
          </a:xfrm>
        </p:spPr>
        <p:txBody>
          <a:bodyPr>
            <a:normAutofit/>
          </a:bodyPr>
          <a:lstStyle/>
          <a:p>
            <a:pPr algn="just" fontAlgn="base"/>
            <a:r>
              <a:rPr lang="en-US" dirty="0" smtClean="0"/>
              <a:t>This </a:t>
            </a:r>
            <a:r>
              <a:rPr lang="en-US" dirty="0"/>
              <a:t>operator returns true when both the conditions under consideration are satisfied or are true. </a:t>
            </a:r>
            <a:endParaRPr lang="en-US" dirty="0" smtClean="0"/>
          </a:p>
          <a:p>
            <a:pPr algn="just" fontAlgn="base"/>
            <a:r>
              <a:rPr lang="en-US" dirty="0" smtClean="0"/>
              <a:t>If </a:t>
            </a:r>
            <a:r>
              <a:rPr lang="en-US" dirty="0"/>
              <a:t>even one of the two yields false, the operator results false. </a:t>
            </a:r>
            <a:endParaRPr lang="en-US" dirty="0" smtClean="0"/>
          </a:p>
          <a:p>
            <a:pPr algn="just" fontAlgn="base"/>
            <a:r>
              <a:rPr lang="en-US" dirty="0" smtClean="0"/>
              <a:t>In </a:t>
            </a:r>
            <a:r>
              <a:rPr lang="en-US" dirty="0"/>
              <a:t>Simple terms, cond1 &amp;&amp; cond2 returns true when both cond1 and cond2 are true (i.e. non-zero). </a:t>
            </a:r>
          </a:p>
          <a:p>
            <a:pPr algn="just" fontAlgn="base"/>
            <a:r>
              <a:rPr lang="en-US" b="1" dirty="0"/>
              <a:t>Syntax:</a:t>
            </a:r>
            <a:endParaRPr lang="en-US" dirty="0"/>
          </a:p>
          <a:p>
            <a:pPr algn="just">
              <a:buNone/>
            </a:pPr>
            <a:r>
              <a:rPr lang="en-US" dirty="0" smtClean="0"/>
              <a:t>		condition1 </a:t>
            </a:r>
            <a:r>
              <a:rPr lang="en-US" b="1" dirty="0" smtClean="0"/>
              <a:t>&amp;&amp;</a:t>
            </a:r>
            <a:r>
              <a:rPr lang="en-US" dirty="0" smtClean="0"/>
              <a:t> condition2</a:t>
            </a:r>
            <a:endParaRPr lang="en-US" dirty="0"/>
          </a:p>
        </p:txBody>
      </p:sp>
    </p:spTree>
    <p:extLst>
      <p:ext uri="{BB962C8B-B14F-4D97-AF65-F5344CB8AC3E}">
        <p14:creationId xmlns:p14="http://schemas.microsoft.com/office/powerpoint/2010/main" val="437828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52" y="655638"/>
            <a:ext cx="8229600" cy="1143000"/>
          </a:xfrm>
        </p:spPr>
        <p:txBody>
          <a:bodyPr>
            <a:normAutofit/>
          </a:bodyPr>
          <a:lstStyle/>
          <a:p>
            <a:pPr algn="l"/>
            <a:r>
              <a:rPr lang="en-US" b="1" dirty="0"/>
              <a:t>2. Logical ‘OR’ Operator (||) </a:t>
            </a:r>
            <a:br>
              <a:rPr lang="en-US" b="1" dirty="0"/>
            </a:br>
            <a:endParaRPr lang="en-US" dirty="0"/>
          </a:p>
        </p:txBody>
      </p:sp>
      <p:sp>
        <p:nvSpPr>
          <p:cNvPr id="3" name="Content Placeholder 2"/>
          <p:cNvSpPr>
            <a:spLocks noGrp="1"/>
          </p:cNvSpPr>
          <p:nvPr>
            <p:ph idx="1"/>
          </p:nvPr>
        </p:nvSpPr>
        <p:spPr>
          <a:xfrm>
            <a:off x="793651" y="1798638"/>
            <a:ext cx="10502705" cy="2998446"/>
          </a:xfrm>
        </p:spPr>
        <p:txBody>
          <a:bodyPr>
            <a:normAutofit/>
          </a:bodyPr>
          <a:lstStyle/>
          <a:p>
            <a:pPr algn="just"/>
            <a:r>
              <a:rPr lang="en-US" dirty="0"/>
              <a:t>This operator returns true when one of the two conditions under consideration is satisfied or is true. </a:t>
            </a:r>
            <a:endParaRPr lang="en-US" dirty="0" smtClean="0"/>
          </a:p>
          <a:p>
            <a:pPr algn="just"/>
            <a:r>
              <a:rPr lang="en-US" dirty="0" smtClean="0"/>
              <a:t>If </a:t>
            </a:r>
            <a:r>
              <a:rPr lang="en-US" dirty="0"/>
              <a:t>even one of the two yields true, the operator results true. To make the result false, both the constraints need to return false. </a:t>
            </a:r>
            <a:endParaRPr lang="en-US" dirty="0" smtClean="0"/>
          </a:p>
          <a:p>
            <a:pPr fontAlgn="base"/>
            <a:r>
              <a:rPr lang="en-US" b="1" dirty="0"/>
              <a:t>Syntax:</a:t>
            </a:r>
            <a:endParaRPr lang="en-US" dirty="0"/>
          </a:p>
          <a:p>
            <a:pPr>
              <a:buNone/>
            </a:pPr>
            <a:r>
              <a:rPr lang="en-US" dirty="0" smtClean="0"/>
              <a:t>		condition1 </a:t>
            </a:r>
            <a:r>
              <a:rPr lang="en-US" b="1" dirty="0" smtClean="0"/>
              <a:t>||</a:t>
            </a:r>
            <a:r>
              <a:rPr lang="en-US" dirty="0" smtClean="0"/>
              <a:t> condition2</a:t>
            </a:r>
            <a:endParaRPr lang="en-US" dirty="0"/>
          </a:p>
        </p:txBody>
      </p:sp>
    </p:spTree>
    <p:extLst>
      <p:ext uri="{BB962C8B-B14F-4D97-AF65-F5344CB8AC3E}">
        <p14:creationId xmlns:p14="http://schemas.microsoft.com/office/powerpoint/2010/main" val="118577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547" y="954258"/>
            <a:ext cx="8153400" cy="4724400"/>
          </a:xfrm>
        </p:spPr>
        <p:txBody>
          <a:bodyPr>
            <a:normAutofit/>
          </a:bodyPr>
          <a:lstStyle/>
          <a:p>
            <a:pPr>
              <a:lnSpc>
                <a:spcPct val="200000"/>
              </a:lnSpc>
            </a:pPr>
            <a:r>
              <a:rPr lang="en-US" dirty="0"/>
              <a:t>Exception Handling in Java</a:t>
            </a:r>
          </a:p>
          <a:p>
            <a:pPr>
              <a:lnSpc>
                <a:spcPct val="200000"/>
              </a:lnSpc>
            </a:pPr>
            <a:r>
              <a:rPr lang="en-US" dirty="0"/>
              <a:t>Multithreading in Java</a:t>
            </a:r>
          </a:p>
          <a:p>
            <a:pPr fontAlgn="base">
              <a:lnSpc>
                <a:spcPct val="200000"/>
              </a:lnSpc>
            </a:pPr>
            <a:r>
              <a:rPr lang="en-US" dirty="0"/>
              <a:t>File Handling in Java</a:t>
            </a:r>
          </a:p>
          <a:p>
            <a:pPr>
              <a:lnSpc>
                <a:spcPct val="200000"/>
              </a:lnSpc>
            </a:pPr>
            <a:r>
              <a:rPr lang="en-US" dirty="0" smtClean="0"/>
              <a:t>Java I/O</a:t>
            </a:r>
            <a:endParaRPr lang="en-US" dirty="0"/>
          </a:p>
        </p:txBody>
      </p:sp>
    </p:spTree>
    <p:extLst>
      <p:ext uri="{BB962C8B-B14F-4D97-AF65-F5344CB8AC3E}">
        <p14:creationId xmlns:p14="http://schemas.microsoft.com/office/powerpoint/2010/main" val="925487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2" y="609601"/>
            <a:ext cx="8229600" cy="1143000"/>
          </a:xfrm>
        </p:spPr>
        <p:txBody>
          <a:bodyPr>
            <a:normAutofit/>
          </a:bodyPr>
          <a:lstStyle/>
          <a:p>
            <a:pPr algn="l"/>
            <a:r>
              <a:rPr lang="en-US" b="1" dirty="0" smtClean="0"/>
              <a:t>3. Logical ‘NOT’ Operator (!)</a:t>
            </a:r>
            <a:br>
              <a:rPr lang="en-US" b="1" dirty="0" smtClean="0"/>
            </a:br>
            <a:endParaRPr lang="en-US" dirty="0"/>
          </a:p>
        </p:txBody>
      </p:sp>
      <p:sp>
        <p:nvSpPr>
          <p:cNvPr id="3" name="Content Placeholder 2"/>
          <p:cNvSpPr>
            <a:spLocks noGrp="1"/>
          </p:cNvSpPr>
          <p:nvPr>
            <p:ph idx="1"/>
          </p:nvPr>
        </p:nvSpPr>
        <p:spPr>
          <a:xfrm>
            <a:off x="492369" y="1752601"/>
            <a:ext cx="10803988" cy="4266884"/>
          </a:xfrm>
        </p:spPr>
        <p:txBody>
          <a:bodyPr>
            <a:normAutofit/>
          </a:bodyPr>
          <a:lstStyle/>
          <a:p>
            <a:pPr algn="just" fontAlgn="base"/>
            <a:r>
              <a:rPr lang="en-US" sz="2400" dirty="0" smtClean="0"/>
              <a:t>Unlike </a:t>
            </a:r>
            <a:r>
              <a:rPr lang="en-US" sz="2400" dirty="0"/>
              <a:t>the previous two, this is a unary operator and returns true when the condition under consideration is not satisfied or is a false condition. </a:t>
            </a:r>
            <a:endParaRPr lang="en-US" sz="2400" dirty="0" smtClean="0"/>
          </a:p>
          <a:p>
            <a:pPr algn="just" fontAlgn="base"/>
            <a:r>
              <a:rPr lang="en-US" sz="2400" dirty="0" smtClean="0"/>
              <a:t>Basically</a:t>
            </a:r>
            <a:r>
              <a:rPr lang="en-US" sz="2400" dirty="0"/>
              <a:t>, if the condition is false, the operation returns true and when the condition is true, the operation returns false. </a:t>
            </a:r>
            <a:endParaRPr lang="en-US" sz="2400" dirty="0" smtClean="0"/>
          </a:p>
          <a:p>
            <a:pPr fontAlgn="base"/>
            <a:r>
              <a:rPr lang="en-US" sz="2400" b="1" dirty="0"/>
              <a:t>Syntax:</a:t>
            </a:r>
            <a:endParaRPr lang="en-US" sz="2400" dirty="0"/>
          </a:p>
          <a:p>
            <a:pPr>
              <a:buNone/>
            </a:pPr>
            <a:r>
              <a:rPr lang="en-US" sz="2400" b="1" dirty="0" smtClean="0"/>
              <a:t>		!</a:t>
            </a:r>
            <a:r>
              <a:rPr lang="en-US" sz="2400" dirty="0" smtClean="0"/>
              <a:t>(condition)</a:t>
            </a:r>
            <a:endParaRPr lang="en-US" sz="2400" dirty="0"/>
          </a:p>
          <a:p>
            <a:pPr algn="just"/>
            <a:endParaRPr lang="en-US" sz="2400" dirty="0"/>
          </a:p>
        </p:txBody>
      </p:sp>
    </p:spTree>
    <p:extLst>
      <p:ext uri="{BB962C8B-B14F-4D97-AF65-F5344CB8AC3E}">
        <p14:creationId xmlns:p14="http://schemas.microsoft.com/office/powerpoint/2010/main" val="2011353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400929"/>
            <a:ext cx="8229600" cy="1066800"/>
          </a:xfrm>
        </p:spPr>
        <p:txBody>
          <a:bodyPr>
            <a:normAutofit/>
          </a:bodyPr>
          <a:lstStyle/>
          <a:p>
            <a:r>
              <a:rPr lang="en-US" sz="3200" b="1" dirty="0"/>
              <a:t>Examples For Logical Operators</a:t>
            </a:r>
          </a:p>
        </p:txBody>
      </p:sp>
      <p:sp>
        <p:nvSpPr>
          <p:cNvPr id="3" name="Content Placeholder 2"/>
          <p:cNvSpPr>
            <a:spLocks noGrp="1"/>
          </p:cNvSpPr>
          <p:nvPr>
            <p:ph idx="1"/>
          </p:nvPr>
        </p:nvSpPr>
        <p:spPr>
          <a:xfrm>
            <a:off x="576775" y="1955408"/>
            <a:ext cx="10818056" cy="4619127"/>
          </a:xfrm>
        </p:spPr>
        <p:txBody>
          <a:bodyPr>
            <a:normAutofit fontScale="62500" lnSpcReduction="20000"/>
          </a:bodyPr>
          <a:lstStyle/>
          <a:p>
            <a:pPr algn="just">
              <a:buNone/>
            </a:pPr>
            <a:r>
              <a:rPr lang="en-US" dirty="0" smtClean="0"/>
              <a:t>class Main {</a:t>
            </a:r>
          </a:p>
          <a:p>
            <a:pPr algn="just">
              <a:buNone/>
            </a:pPr>
            <a:r>
              <a:rPr lang="en-US" dirty="0" smtClean="0"/>
              <a:t>  public static void main(String[] </a:t>
            </a:r>
            <a:r>
              <a:rPr lang="en-US" dirty="0" err="1" smtClean="0"/>
              <a:t>args</a:t>
            </a:r>
            <a:r>
              <a:rPr lang="en-US" dirty="0" smtClean="0"/>
              <a:t>) {</a:t>
            </a:r>
          </a:p>
          <a:p>
            <a:pPr algn="just">
              <a:buNone/>
            </a:pPr>
            <a:endParaRPr lang="en-US" dirty="0" smtClean="0"/>
          </a:p>
          <a:p>
            <a:pPr algn="just">
              <a:buNone/>
            </a:pPr>
            <a:r>
              <a:rPr lang="en-US" dirty="0" smtClean="0"/>
              <a:t>    // &amp;&amp; operator</a:t>
            </a:r>
          </a:p>
          <a:p>
            <a:pPr algn="just">
              <a:buNone/>
            </a:pPr>
            <a:r>
              <a:rPr lang="en-US" dirty="0" smtClean="0"/>
              <a:t>    </a:t>
            </a:r>
            <a:r>
              <a:rPr lang="en-US" dirty="0" err="1" smtClean="0"/>
              <a:t>System.out.println</a:t>
            </a:r>
            <a:r>
              <a:rPr lang="en-US" dirty="0" smtClean="0"/>
              <a:t>((5 &gt; 3) &amp;&amp; (8 &gt; 5));  // true</a:t>
            </a:r>
          </a:p>
          <a:p>
            <a:pPr algn="just">
              <a:buNone/>
            </a:pPr>
            <a:r>
              <a:rPr lang="en-US" dirty="0" smtClean="0"/>
              <a:t>    </a:t>
            </a:r>
            <a:r>
              <a:rPr lang="en-US" dirty="0" err="1" smtClean="0"/>
              <a:t>System.out.println</a:t>
            </a:r>
            <a:r>
              <a:rPr lang="en-US" dirty="0" smtClean="0"/>
              <a:t>((5 &gt; 3) &amp;&amp; (8 &lt; 5));  // false</a:t>
            </a:r>
          </a:p>
          <a:p>
            <a:pPr algn="just">
              <a:buNone/>
            </a:pPr>
            <a:endParaRPr lang="en-US" dirty="0" smtClean="0"/>
          </a:p>
          <a:p>
            <a:pPr algn="just">
              <a:buNone/>
            </a:pPr>
            <a:r>
              <a:rPr lang="en-US" dirty="0" smtClean="0"/>
              <a:t>    // || operator</a:t>
            </a:r>
          </a:p>
          <a:p>
            <a:pPr algn="just">
              <a:buNone/>
            </a:pPr>
            <a:r>
              <a:rPr lang="en-US" dirty="0" smtClean="0"/>
              <a:t>    </a:t>
            </a:r>
            <a:r>
              <a:rPr lang="en-US" dirty="0" err="1" smtClean="0"/>
              <a:t>System.out.println</a:t>
            </a:r>
            <a:r>
              <a:rPr lang="en-US" dirty="0" smtClean="0"/>
              <a:t>((5 &lt; 3) || (8 &gt; 5));  // true</a:t>
            </a:r>
          </a:p>
          <a:p>
            <a:pPr algn="just">
              <a:buNone/>
            </a:pPr>
            <a:r>
              <a:rPr lang="en-US" dirty="0" smtClean="0"/>
              <a:t>    </a:t>
            </a:r>
            <a:r>
              <a:rPr lang="en-US" dirty="0" err="1" smtClean="0"/>
              <a:t>System.out.println</a:t>
            </a:r>
            <a:r>
              <a:rPr lang="en-US" dirty="0" smtClean="0"/>
              <a:t>((5 &gt; 3) || (8 &lt; 5));  // true</a:t>
            </a:r>
          </a:p>
          <a:p>
            <a:pPr algn="just">
              <a:buNone/>
            </a:pPr>
            <a:r>
              <a:rPr lang="en-US" dirty="0" smtClean="0"/>
              <a:t>    </a:t>
            </a:r>
            <a:r>
              <a:rPr lang="en-US" dirty="0" err="1" smtClean="0"/>
              <a:t>System.out.println</a:t>
            </a:r>
            <a:r>
              <a:rPr lang="en-US" dirty="0" smtClean="0"/>
              <a:t>((5 &lt; 3) || (8 &lt; 5));  // false</a:t>
            </a:r>
          </a:p>
          <a:p>
            <a:pPr algn="just">
              <a:buNone/>
            </a:pPr>
            <a:endParaRPr lang="en-US" dirty="0" smtClean="0"/>
          </a:p>
          <a:p>
            <a:pPr algn="just">
              <a:buNone/>
            </a:pPr>
            <a:r>
              <a:rPr lang="en-US" dirty="0" smtClean="0"/>
              <a:t>    // ! operator</a:t>
            </a:r>
          </a:p>
          <a:p>
            <a:pPr algn="just">
              <a:buNone/>
            </a:pPr>
            <a:r>
              <a:rPr lang="en-US" dirty="0" smtClean="0"/>
              <a:t>    </a:t>
            </a:r>
            <a:r>
              <a:rPr lang="en-US" dirty="0" err="1" smtClean="0"/>
              <a:t>System.out.println</a:t>
            </a:r>
            <a:r>
              <a:rPr lang="en-US" dirty="0" smtClean="0"/>
              <a:t>(!(5 == 3));  // true</a:t>
            </a:r>
          </a:p>
          <a:p>
            <a:pPr algn="just">
              <a:buNone/>
            </a:pPr>
            <a:r>
              <a:rPr lang="en-US" dirty="0" smtClean="0"/>
              <a:t>    </a:t>
            </a:r>
            <a:r>
              <a:rPr lang="en-US" dirty="0" err="1" smtClean="0"/>
              <a:t>System.out.println</a:t>
            </a:r>
            <a:r>
              <a:rPr lang="en-US" dirty="0" smtClean="0"/>
              <a:t>(!(5 &gt; 3));  // false</a:t>
            </a:r>
          </a:p>
          <a:p>
            <a:pPr algn="just">
              <a:buNone/>
            </a:pPr>
            <a:r>
              <a:rPr lang="en-US" dirty="0" smtClean="0"/>
              <a:t>  }</a:t>
            </a:r>
          </a:p>
          <a:p>
            <a:pPr algn="just">
              <a:buNone/>
            </a:pPr>
            <a:r>
              <a:rPr lang="en-US" dirty="0" smtClean="0"/>
              <a:t>}</a:t>
            </a:r>
            <a:endParaRPr lang="en-US" dirty="0"/>
          </a:p>
        </p:txBody>
      </p:sp>
    </p:spTree>
    <p:extLst>
      <p:ext uri="{BB962C8B-B14F-4D97-AF65-F5344CB8AC3E}">
        <p14:creationId xmlns:p14="http://schemas.microsoft.com/office/powerpoint/2010/main" val="19469591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178" y="485336"/>
            <a:ext cx="8382000" cy="1341439"/>
          </a:xfrm>
        </p:spPr>
        <p:txBody>
          <a:bodyPr>
            <a:normAutofit/>
          </a:bodyPr>
          <a:lstStyle/>
          <a:p>
            <a:pPr algn="l"/>
            <a:r>
              <a:rPr lang="en-US" b="1" dirty="0"/>
              <a:t>Ternary Operator</a:t>
            </a:r>
            <a:br>
              <a:rPr lang="en-US" b="1" dirty="0"/>
            </a:br>
            <a:endParaRPr lang="en-US" dirty="0"/>
          </a:p>
        </p:txBody>
      </p:sp>
      <p:sp>
        <p:nvSpPr>
          <p:cNvPr id="3" name="Content Placeholder 2"/>
          <p:cNvSpPr>
            <a:spLocks noGrp="1"/>
          </p:cNvSpPr>
          <p:nvPr>
            <p:ph idx="1"/>
          </p:nvPr>
        </p:nvSpPr>
        <p:spPr>
          <a:xfrm>
            <a:off x="695178" y="2082019"/>
            <a:ext cx="10291690" cy="4431323"/>
          </a:xfrm>
        </p:spPr>
        <p:txBody>
          <a:bodyPr>
            <a:normAutofit/>
          </a:bodyPr>
          <a:lstStyle/>
          <a:p>
            <a:pPr algn="just"/>
            <a:r>
              <a:rPr lang="en-US" dirty="0"/>
              <a:t>Java ternary operator is the only conditional operator that takes three operands</a:t>
            </a:r>
            <a:r>
              <a:rPr lang="en-US" dirty="0" smtClean="0"/>
              <a:t>.</a:t>
            </a:r>
          </a:p>
          <a:p>
            <a:pPr algn="just"/>
            <a:r>
              <a:rPr lang="en-US" dirty="0"/>
              <a:t>We can use the ternary operator in place of if-else conditions or even switch conditions using nested ternary operators. </a:t>
            </a:r>
            <a:endParaRPr lang="en-US" dirty="0" smtClean="0"/>
          </a:p>
          <a:p>
            <a:pPr algn="just"/>
            <a:r>
              <a:rPr lang="en-US" dirty="0" smtClean="0"/>
              <a:t>Although </a:t>
            </a:r>
            <a:r>
              <a:rPr lang="en-US" dirty="0"/>
              <a:t>it follows the same algorithm as of if-else statement, the conditional operator takes less space and helps to write the if-else statements in the shortest way possible</a:t>
            </a:r>
            <a:r>
              <a:rPr lang="en-US" dirty="0" smtClean="0"/>
              <a:t>.</a:t>
            </a:r>
          </a:p>
          <a:p>
            <a:pPr algn="just" fontAlgn="base"/>
            <a:r>
              <a:rPr lang="fr-FR" b="1" dirty="0" err="1"/>
              <a:t>Syntax</a:t>
            </a:r>
            <a:r>
              <a:rPr lang="fr-FR" b="1" dirty="0"/>
              <a:t>:</a:t>
            </a:r>
            <a:r>
              <a:rPr lang="fr-FR" dirty="0"/>
              <a:t> </a:t>
            </a:r>
          </a:p>
          <a:p>
            <a:pPr algn="just">
              <a:buNone/>
            </a:pPr>
            <a:r>
              <a:rPr lang="fr-FR" dirty="0" smtClean="0"/>
              <a:t>		variable = Expression ? Expression1: Expression2</a:t>
            </a:r>
            <a:endParaRPr lang="fr-FR" dirty="0"/>
          </a:p>
          <a:p>
            <a:pPr algn="just"/>
            <a:endParaRPr lang="en-US" dirty="0" smtClean="0"/>
          </a:p>
          <a:p>
            <a:pPr algn="just"/>
            <a:r>
              <a:rPr lang="en-US" b="1" dirty="0"/>
              <a:t>Here's how it works</a:t>
            </a:r>
            <a:r>
              <a:rPr lang="en-US" sz="1200" b="1" dirty="0" smtClean="0"/>
              <a:t>.</a:t>
            </a:r>
          </a:p>
          <a:p>
            <a:pPr lvl="1" algn="just"/>
            <a:r>
              <a:rPr lang="en-US" dirty="0" smtClean="0">
                <a:solidFill>
                  <a:srgbClr val="002060"/>
                </a:solidFill>
              </a:rPr>
              <a:t>If the Expression is true, expression1 is assigned to the variable.</a:t>
            </a:r>
          </a:p>
          <a:p>
            <a:pPr lvl="1" algn="just"/>
            <a:r>
              <a:rPr lang="en-US" dirty="0" smtClean="0">
                <a:solidFill>
                  <a:srgbClr val="002060"/>
                </a:solidFill>
              </a:rPr>
              <a:t>If the Expression is false, expression2 is assigned to the variable.</a:t>
            </a:r>
          </a:p>
          <a:p>
            <a:pPr algn="just">
              <a:buNone/>
            </a:pPr>
            <a:endParaRPr lang="en-US" dirty="0"/>
          </a:p>
        </p:txBody>
      </p:sp>
    </p:spTree>
    <p:extLst>
      <p:ext uri="{BB962C8B-B14F-4D97-AF65-F5344CB8AC3E}">
        <p14:creationId xmlns:p14="http://schemas.microsoft.com/office/powerpoint/2010/main" val="41340110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366" y="302455"/>
            <a:ext cx="8229600" cy="1143000"/>
          </a:xfrm>
        </p:spPr>
        <p:txBody>
          <a:bodyPr/>
          <a:lstStyle/>
          <a:p>
            <a:pPr algn="l"/>
            <a:r>
              <a:rPr lang="en-US" b="1" dirty="0" smtClean="0"/>
              <a:t>Bitwise Operators	</a:t>
            </a:r>
            <a:endParaRPr lang="en-US" b="1" dirty="0"/>
          </a:p>
        </p:txBody>
      </p:sp>
      <p:sp>
        <p:nvSpPr>
          <p:cNvPr id="3" name="Content Placeholder 2"/>
          <p:cNvSpPr>
            <a:spLocks noGrp="1"/>
          </p:cNvSpPr>
          <p:nvPr>
            <p:ph idx="1"/>
          </p:nvPr>
        </p:nvSpPr>
        <p:spPr>
          <a:xfrm>
            <a:off x="633046" y="2166425"/>
            <a:ext cx="10269416" cy="4112139"/>
          </a:xfrm>
        </p:spPr>
        <p:txBody>
          <a:bodyPr>
            <a:normAutofit/>
          </a:bodyPr>
          <a:lstStyle/>
          <a:p>
            <a:pPr algn="just"/>
            <a:r>
              <a:rPr lang="en-US" dirty="0"/>
              <a:t>Bitwise operators are used to performing the manipulation of individual bits of a number. </a:t>
            </a:r>
            <a:endParaRPr lang="en-US" dirty="0" smtClean="0"/>
          </a:p>
          <a:p>
            <a:pPr algn="just"/>
            <a:r>
              <a:rPr lang="en-US" dirty="0" smtClean="0"/>
              <a:t>They </a:t>
            </a:r>
            <a:r>
              <a:rPr lang="en-US" dirty="0"/>
              <a:t>can be used with any integral type (char, short, </a:t>
            </a:r>
            <a:r>
              <a:rPr lang="en-US" dirty="0" err="1"/>
              <a:t>int</a:t>
            </a:r>
            <a:r>
              <a:rPr lang="en-US" dirty="0"/>
              <a:t>, etc</a:t>
            </a:r>
            <a:r>
              <a:rPr lang="en-US" dirty="0" smtClean="0"/>
              <a:t>.).</a:t>
            </a:r>
          </a:p>
          <a:p>
            <a:pPr algn="just">
              <a:buNone/>
            </a:pPr>
            <a:r>
              <a:rPr lang="en-US" b="1" dirty="0" smtClean="0"/>
              <a:t>Types:</a:t>
            </a:r>
          </a:p>
          <a:p>
            <a:pPr lvl="1" algn="just"/>
            <a:r>
              <a:rPr lang="en-US" sz="1800" b="1" dirty="0" smtClean="0"/>
              <a:t>Bitwise AND(&amp;)</a:t>
            </a:r>
          </a:p>
          <a:p>
            <a:pPr lvl="1" algn="just"/>
            <a:r>
              <a:rPr lang="en-US" sz="1800" b="1" dirty="0" smtClean="0"/>
              <a:t>Bitwise inclusive OR |</a:t>
            </a:r>
          </a:p>
          <a:p>
            <a:pPr lvl="1" algn="just"/>
            <a:r>
              <a:rPr lang="en-US" sz="1800" b="1" dirty="0" smtClean="0"/>
              <a:t>Bitwise exclusive XOR(^) </a:t>
            </a:r>
          </a:p>
          <a:p>
            <a:pPr lvl="1" algn="just"/>
            <a:r>
              <a:rPr lang="en-US" sz="1800" b="1" dirty="0" smtClean="0"/>
              <a:t>Bitwise Complement (~)</a:t>
            </a:r>
          </a:p>
          <a:p>
            <a:pPr lvl="1" algn="just"/>
            <a:r>
              <a:rPr lang="en-US" sz="1800" b="1" dirty="0" smtClean="0"/>
              <a:t>Left Shift (&lt;&lt;)</a:t>
            </a:r>
          </a:p>
          <a:p>
            <a:pPr lvl="1" algn="just"/>
            <a:r>
              <a:rPr lang="en-US" sz="1800" b="1" dirty="0" smtClean="0"/>
              <a:t>Right Shift(&gt;&gt;)</a:t>
            </a:r>
          </a:p>
          <a:p>
            <a:pPr algn="just"/>
            <a:endParaRPr lang="en-US" dirty="0" smtClean="0"/>
          </a:p>
        </p:txBody>
      </p:sp>
    </p:spTree>
    <p:extLst>
      <p:ext uri="{BB962C8B-B14F-4D97-AF65-F5344CB8AC3E}">
        <p14:creationId xmlns:p14="http://schemas.microsoft.com/office/powerpoint/2010/main" val="30001486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0843" y="345830"/>
            <a:ext cx="8229600" cy="1066800"/>
          </a:xfrm>
        </p:spPr>
        <p:txBody>
          <a:bodyPr/>
          <a:lstStyle/>
          <a:p>
            <a:r>
              <a:rPr lang="en-US" b="1" dirty="0" smtClean="0"/>
              <a:t>Bitwise Operators</a:t>
            </a:r>
            <a:endParaRPr lang="en-US" b="1" dirty="0"/>
          </a:p>
        </p:txBody>
      </p:sp>
      <p:sp>
        <p:nvSpPr>
          <p:cNvPr id="3" name="Content Placeholder 2"/>
          <p:cNvSpPr>
            <a:spLocks noGrp="1"/>
          </p:cNvSpPr>
          <p:nvPr>
            <p:ph idx="1"/>
          </p:nvPr>
        </p:nvSpPr>
        <p:spPr>
          <a:xfrm>
            <a:off x="590843" y="1659987"/>
            <a:ext cx="10705514" cy="1997613"/>
          </a:xfrm>
        </p:spPr>
        <p:txBody>
          <a:bodyPr>
            <a:normAutofit/>
          </a:bodyPr>
          <a:lstStyle/>
          <a:p>
            <a:pPr algn="just"/>
            <a:r>
              <a:rPr lang="en-US" b="1" dirty="0" smtClean="0"/>
              <a:t>Bitwise AND (&amp;)</a:t>
            </a:r>
            <a:endParaRPr lang="en-US" dirty="0" smtClean="0"/>
          </a:p>
          <a:p>
            <a:pPr algn="just">
              <a:buNone/>
            </a:pPr>
            <a:r>
              <a:rPr lang="en-US" dirty="0" smtClean="0"/>
              <a:t>	The </a:t>
            </a:r>
            <a:r>
              <a:rPr lang="en-US" dirty="0"/>
              <a:t>bitwise AND </a:t>
            </a:r>
            <a:r>
              <a:rPr lang="en-US" dirty="0" smtClean="0"/>
              <a:t>&amp;</a:t>
            </a:r>
            <a:r>
              <a:rPr lang="en-US" dirty="0"/>
              <a:t> operator returns 1 if and only if both the operands are 1. Otherwise, it returns 0</a:t>
            </a:r>
            <a:r>
              <a:rPr lang="en-US" dirty="0" smtClean="0"/>
              <a:t>.</a:t>
            </a:r>
          </a:p>
          <a:p>
            <a:pPr algn="just">
              <a:buNone/>
            </a:pPr>
            <a:r>
              <a:rPr lang="en-US" dirty="0" smtClean="0"/>
              <a:t>	</a:t>
            </a:r>
          </a:p>
        </p:txBody>
      </p:sp>
      <p:pic>
        <p:nvPicPr>
          <p:cNvPr id="6" name="Picture 5" descr="bitwise-operator-in-java and.png"/>
          <p:cNvPicPr>
            <a:picLocks noChangeAspect="1"/>
          </p:cNvPicPr>
          <p:nvPr/>
        </p:nvPicPr>
        <p:blipFill>
          <a:blip r:embed="rId2" cstate="print"/>
          <a:stretch>
            <a:fillRect/>
          </a:stretch>
        </p:blipFill>
        <p:spPr>
          <a:xfrm>
            <a:off x="1828800" y="3221502"/>
            <a:ext cx="6366097" cy="2622452"/>
          </a:xfrm>
          <a:prstGeom prst="rect">
            <a:avLst/>
          </a:prstGeom>
        </p:spPr>
      </p:pic>
    </p:spTree>
    <p:extLst>
      <p:ext uri="{BB962C8B-B14F-4D97-AF65-F5344CB8AC3E}">
        <p14:creationId xmlns:p14="http://schemas.microsoft.com/office/powerpoint/2010/main" val="9056570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1280160"/>
            <a:ext cx="9690295" cy="4346917"/>
          </a:xfrm>
        </p:spPr>
        <p:txBody>
          <a:bodyPr/>
          <a:lstStyle/>
          <a:p>
            <a:pPr marL="0" indent="0" algn="just">
              <a:buNone/>
            </a:pPr>
            <a:r>
              <a:rPr lang="en-US" b="1" dirty="0" smtClean="0"/>
              <a:t>Bitwise  OR Operator (|)</a:t>
            </a:r>
          </a:p>
          <a:p>
            <a:pPr algn="just">
              <a:buNone/>
            </a:pPr>
            <a:r>
              <a:rPr lang="en-US" dirty="0" smtClean="0"/>
              <a:t>	The bitwise OR(|) operator returns 1 if any one of the operands is 1. Otherwise, it returns 0 when both operands returns 0.</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endParaRPr lang="en-US" dirty="0"/>
          </a:p>
        </p:txBody>
      </p:sp>
      <p:graphicFrame>
        <p:nvGraphicFramePr>
          <p:cNvPr id="6" name="Table 5"/>
          <p:cNvGraphicFramePr>
            <a:graphicFrameLocks noGrp="1"/>
          </p:cNvGraphicFramePr>
          <p:nvPr>
            <p:extLst/>
          </p:nvPr>
        </p:nvGraphicFramePr>
        <p:xfrm>
          <a:off x="1744394" y="3488790"/>
          <a:ext cx="6669258" cy="2406355"/>
        </p:xfrm>
        <a:graphic>
          <a:graphicData uri="http://schemas.openxmlformats.org/drawingml/2006/table">
            <a:tbl>
              <a:tblPr firstRow="1" bandRow="1">
                <a:tableStyleId>{72833802-FEF1-4C79-8D5D-14CF1EAF98D9}</a:tableStyleId>
              </a:tblPr>
              <a:tblGrid>
                <a:gridCol w="2223086">
                  <a:extLst>
                    <a:ext uri="{9D8B030D-6E8A-4147-A177-3AD203B41FA5}">
                      <a16:colId xmlns:a16="http://schemas.microsoft.com/office/drawing/2014/main" val="20000"/>
                    </a:ext>
                  </a:extLst>
                </a:gridCol>
                <a:gridCol w="2223086">
                  <a:extLst>
                    <a:ext uri="{9D8B030D-6E8A-4147-A177-3AD203B41FA5}">
                      <a16:colId xmlns:a16="http://schemas.microsoft.com/office/drawing/2014/main" val="20001"/>
                    </a:ext>
                  </a:extLst>
                </a:gridCol>
                <a:gridCol w="2223086">
                  <a:extLst>
                    <a:ext uri="{9D8B030D-6E8A-4147-A177-3AD203B41FA5}">
                      <a16:colId xmlns:a16="http://schemas.microsoft.com/office/drawing/2014/main" val="20002"/>
                    </a:ext>
                  </a:extLst>
                </a:gridCol>
              </a:tblGrid>
              <a:tr h="481271">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X|Y</a:t>
                      </a:r>
                      <a:endParaRPr lang="en-US" dirty="0"/>
                    </a:p>
                  </a:txBody>
                  <a:tcPr/>
                </a:tc>
                <a:extLst>
                  <a:ext uri="{0D108BD9-81ED-4DB2-BD59-A6C34878D82A}">
                    <a16:rowId xmlns:a16="http://schemas.microsoft.com/office/drawing/2014/main" val="10000"/>
                  </a:ext>
                </a:extLst>
              </a:tr>
              <a:tr h="481271">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481271">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r h="481271">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3"/>
                  </a:ext>
                </a:extLst>
              </a:tr>
              <a:tr h="481271">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33763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02" y="1716258"/>
            <a:ext cx="10663310" cy="2588456"/>
          </a:xfrm>
        </p:spPr>
        <p:txBody>
          <a:bodyPr/>
          <a:lstStyle/>
          <a:p>
            <a:pPr algn="just"/>
            <a:r>
              <a:rPr lang="en-US" b="1" dirty="0" smtClean="0"/>
              <a:t>Bitwise XOR Operator(^)</a:t>
            </a:r>
          </a:p>
          <a:p>
            <a:pPr algn="just">
              <a:buNone/>
            </a:pPr>
            <a:r>
              <a:rPr lang="en-US" dirty="0" smtClean="0"/>
              <a:t>	The bitwise XOR ^ operator returns 1 if and only if one of the operands is 1. However, if both the operands are 0 or if both are 1, then the result is 0</a:t>
            </a:r>
          </a:p>
          <a:p>
            <a:pPr algn="just">
              <a:buNone/>
            </a:pPr>
            <a:endParaRPr lang="en-US" dirty="0" smtClean="0"/>
          </a:p>
          <a:p>
            <a:pPr algn="just">
              <a:buNone/>
            </a:pPr>
            <a:endParaRPr lang="en-US" dirty="0"/>
          </a:p>
        </p:txBody>
      </p:sp>
      <p:pic>
        <p:nvPicPr>
          <p:cNvPr id="4" name="Picture 3" descr="bitwise-operator-in-java2.png"/>
          <p:cNvPicPr>
            <a:picLocks noChangeAspect="1"/>
          </p:cNvPicPr>
          <p:nvPr/>
        </p:nvPicPr>
        <p:blipFill>
          <a:blip r:embed="rId2" cstate="print"/>
          <a:stretch>
            <a:fillRect/>
          </a:stretch>
        </p:blipFill>
        <p:spPr>
          <a:xfrm>
            <a:off x="3722077" y="4191000"/>
            <a:ext cx="4613564" cy="1828800"/>
          </a:xfrm>
          <a:prstGeom prst="rect">
            <a:avLst/>
          </a:prstGeom>
        </p:spPr>
      </p:pic>
    </p:spTree>
    <p:extLst>
      <p:ext uri="{BB962C8B-B14F-4D97-AF65-F5344CB8AC3E}">
        <p14:creationId xmlns:p14="http://schemas.microsoft.com/office/powerpoint/2010/main" val="7939344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0" y="1238343"/>
            <a:ext cx="11187953" cy="5821363"/>
          </a:xfrm>
        </p:spPr>
        <p:txBody>
          <a:bodyPr>
            <a:normAutofit/>
          </a:bodyPr>
          <a:lstStyle/>
          <a:p>
            <a:pPr algn="just"/>
            <a:r>
              <a:rPr lang="en-US" sz="2400" b="1" dirty="0" smtClean="0"/>
              <a:t>Bitwise </a:t>
            </a:r>
            <a:r>
              <a:rPr lang="en-US" sz="2400" b="1" dirty="0"/>
              <a:t>Complement </a:t>
            </a:r>
            <a:r>
              <a:rPr lang="en-US" sz="2400" b="1" dirty="0" smtClean="0"/>
              <a:t>Operator(~)</a:t>
            </a:r>
          </a:p>
          <a:p>
            <a:pPr lvl="1" algn="just"/>
            <a:r>
              <a:rPr lang="en-US" sz="2000" dirty="0">
                <a:solidFill>
                  <a:srgbClr val="002060"/>
                </a:solidFill>
              </a:rPr>
              <a:t>The bitwise complement operator is a unary </a:t>
            </a:r>
            <a:r>
              <a:rPr lang="en-US" sz="2000" dirty="0" smtClean="0">
                <a:solidFill>
                  <a:srgbClr val="002060"/>
                </a:solidFill>
              </a:rPr>
              <a:t>operator (works </a:t>
            </a:r>
            <a:r>
              <a:rPr lang="en-US" sz="2000" dirty="0">
                <a:solidFill>
                  <a:srgbClr val="002060"/>
                </a:solidFill>
              </a:rPr>
              <a:t>with only one operand</a:t>
            </a:r>
            <a:r>
              <a:rPr lang="en-US" sz="2000" dirty="0" smtClean="0">
                <a:solidFill>
                  <a:srgbClr val="002060"/>
                </a:solidFill>
              </a:rPr>
              <a:t>).</a:t>
            </a:r>
            <a:endParaRPr lang="en-US" sz="2000" dirty="0">
              <a:solidFill>
                <a:srgbClr val="002060"/>
              </a:solidFill>
            </a:endParaRPr>
          </a:p>
          <a:p>
            <a:pPr lvl="1" algn="just"/>
            <a:r>
              <a:rPr lang="en-US" sz="2000" dirty="0" smtClean="0">
                <a:solidFill>
                  <a:srgbClr val="002060"/>
                </a:solidFill>
              </a:rPr>
              <a:t> </a:t>
            </a:r>
            <a:r>
              <a:rPr lang="en-US" sz="2000" dirty="0">
                <a:solidFill>
                  <a:srgbClr val="002060"/>
                </a:solidFill>
              </a:rPr>
              <a:t>It is denoted by </a:t>
            </a:r>
            <a:r>
              <a:rPr lang="en-US" sz="2000" dirty="0" smtClean="0">
                <a:solidFill>
                  <a:srgbClr val="002060"/>
                </a:solidFill>
              </a:rPr>
              <a:t>~.</a:t>
            </a:r>
          </a:p>
          <a:p>
            <a:pPr lvl="1" algn="just"/>
            <a:r>
              <a:rPr lang="en-US" sz="2000" dirty="0">
                <a:solidFill>
                  <a:srgbClr val="002060"/>
                </a:solidFill>
              </a:rPr>
              <a:t>It changes binary digits </a:t>
            </a:r>
            <a:r>
              <a:rPr lang="en-US" sz="2000" b="1" dirty="0">
                <a:solidFill>
                  <a:srgbClr val="002060"/>
                </a:solidFill>
              </a:rPr>
              <a:t>1</a:t>
            </a:r>
            <a:r>
              <a:rPr lang="en-US" sz="2000" dirty="0">
                <a:solidFill>
                  <a:srgbClr val="002060"/>
                </a:solidFill>
              </a:rPr>
              <a:t> to </a:t>
            </a:r>
            <a:r>
              <a:rPr lang="en-US" sz="2000" b="1" dirty="0">
                <a:solidFill>
                  <a:srgbClr val="002060"/>
                </a:solidFill>
              </a:rPr>
              <a:t>0</a:t>
            </a:r>
            <a:r>
              <a:rPr lang="en-US" sz="2000" dirty="0">
                <a:solidFill>
                  <a:srgbClr val="002060"/>
                </a:solidFill>
              </a:rPr>
              <a:t> and </a:t>
            </a:r>
            <a:r>
              <a:rPr lang="en-US" sz="2000" b="1" dirty="0">
                <a:solidFill>
                  <a:srgbClr val="002060"/>
                </a:solidFill>
              </a:rPr>
              <a:t>0</a:t>
            </a:r>
            <a:r>
              <a:rPr lang="en-US" sz="2000" dirty="0">
                <a:solidFill>
                  <a:srgbClr val="002060"/>
                </a:solidFill>
              </a:rPr>
              <a:t> to </a:t>
            </a:r>
            <a:r>
              <a:rPr lang="en-US" sz="2000" b="1" dirty="0">
                <a:solidFill>
                  <a:srgbClr val="002060"/>
                </a:solidFill>
              </a:rPr>
              <a:t>1</a:t>
            </a:r>
            <a:r>
              <a:rPr lang="en-US" sz="2000" dirty="0" smtClean="0">
                <a:solidFill>
                  <a:srgbClr val="002060"/>
                </a:solidFill>
              </a:rPr>
              <a:t>.</a:t>
            </a:r>
          </a:p>
          <a:p>
            <a:pPr lvl="1" algn="just"/>
            <a:r>
              <a:rPr lang="en-US" sz="2000" dirty="0" smtClean="0">
                <a:solidFill>
                  <a:srgbClr val="002060"/>
                </a:solidFill>
              </a:rPr>
              <a:t>Note:</a:t>
            </a:r>
          </a:p>
          <a:p>
            <a:pPr lvl="2" algn="just"/>
            <a:r>
              <a:rPr lang="en-US" sz="1800" dirty="0" smtClean="0">
                <a:solidFill>
                  <a:srgbClr val="002060"/>
                </a:solidFill>
              </a:rPr>
              <a:t>Here the bitwise compliment of any integer N is equal </a:t>
            </a:r>
            <a:r>
              <a:rPr lang="en-US" sz="1800" dirty="0" smtClean="0">
                <a:solidFill>
                  <a:srgbClr val="002060"/>
                </a:solidFill>
                <a:latin typeface="Times New Roman" pitchFamily="18" charset="0"/>
                <a:cs typeface="Times New Roman" pitchFamily="18" charset="0"/>
              </a:rPr>
              <a:t>to –(N+1)</a:t>
            </a:r>
          </a:p>
          <a:p>
            <a:pPr lvl="1" algn="just">
              <a:buNone/>
            </a:pPr>
            <a:endParaRPr lang="en-US" sz="2000" b="1" dirty="0" smtClean="0">
              <a:solidFill>
                <a:srgbClr val="002060"/>
              </a:solidFill>
            </a:endParaRPr>
          </a:p>
          <a:p>
            <a:pPr algn="just">
              <a:buNone/>
            </a:pPr>
            <a:endParaRPr lang="en-US" sz="2400" b="1" dirty="0"/>
          </a:p>
          <a:p>
            <a:pPr algn="just"/>
            <a:endParaRPr lang="en-US" sz="2400" b="1" dirty="0"/>
          </a:p>
        </p:txBody>
      </p:sp>
    </p:spTree>
    <p:extLst>
      <p:ext uri="{BB962C8B-B14F-4D97-AF65-F5344CB8AC3E}">
        <p14:creationId xmlns:p14="http://schemas.microsoft.com/office/powerpoint/2010/main" val="1888571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682" y="569259"/>
            <a:ext cx="11277600" cy="5736336"/>
          </a:xfrm>
        </p:spPr>
        <p:txBody>
          <a:bodyPr/>
          <a:lstStyle/>
          <a:p>
            <a:pPr lvl="1" algn="just">
              <a:buNone/>
            </a:pPr>
            <a:r>
              <a:rPr lang="en-US" sz="3200" b="1" dirty="0">
                <a:solidFill>
                  <a:srgbClr val="002060"/>
                </a:solidFill>
              </a:rPr>
              <a:t>Shift  Operators</a:t>
            </a:r>
          </a:p>
          <a:p>
            <a:pPr lvl="2" algn="just"/>
            <a:r>
              <a:rPr lang="en-US" sz="2400" b="1" dirty="0" smtClean="0"/>
              <a:t>Left Shift Operator(&lt;&lt;)</a:t>
            </a:r>
          </a:p>
          <a:p>
            <a:pPr lvl="2" algn="just">
              <a:buNone/>
            </a:pPr>
            <a:r>
              <a:rPr lang="en-US" sz="2400" dirty="0" smtClean="0"/>
              <a:t>	The left shift operator shifts all bits towards the left by a certain number of specified bits. </a:t>
            </a:r>
          </a:p>
          <a:p>
            <a:pPr lvl="2" algn="just">
              <a:buNone/>
            </a:pPr>
            <a:r>
              <a:rPr lang="en-US" sz="2400" dirty="0" smtClean="0"/>
              <a:t>	It is denoted by &lt;&lt;.</a:t>
            </a:r>
          </a:p>
          <a:p>
            <a:pPr algn="just">
              <a:buNone/>
            </a:pPr>
            <a:r>
              <a:rPr lang="en-US" dirty="0" smtClean="0"/>
              <a:t>	</a:t>
            </a:r>
          </a:p>
          <a:p>
            <a:endParaRPr lang="en-US" dirty="0"/>
          </a:p>
        </p:txBody>
      </p:sp>
    </p:spTree>
    <p:extLst>
      <p:ext uri="{BB962C8B-B14F-4D97-AF65-F5344CB8AC3E}">
        <p14:creationId xmlns:p14="http://schemas.microsoft.com/office/powerpoint/2010/main" val="6100388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859" y="1990165"/>
            <a:ext cx="11308976" cy="2259105"/>
          </a:xfrm>
        </p:spPr>
        <p:txBody>
          <a:bodyPr>
            <a:normAutofit/>
          </a:bodyPr>
          <a:lstStyle/>
          <a:p>
            <a:pPr algn="just"/>
            <a:r>
              <a:rPr lang="en-US" sz="2400" b="1" dirty="0" smtClean="0"/>
              <a:t> Right Shift Operator</a:t>
            </a:r>
          </a:p>
          <a:p>
            <a:pPr algn="just">
              <a:buNone/>
            </a:pPr>
            <a:r>
              <a:rPr lang="en-US" sz="2400" dirty="0" smtClean="0"/>
              <a:t>	The right shift operator shifts all bits towards the right by a certain number of specified bits. It is denoted by &gt;&gt;</a:t>
            </a:r>
          </a:p>
          <a:p>
            <a:pPr algn="just">
              <a:buNone/>
            </a:pPr>
            <a:endParaRPr lang="en-US" sz="2400" dirty="0" smtClean="0"/>
          </a:p>
          <a:p>
            <a:pPr algn="just">
              <a:buNone/>
            </a:pPr>
            <a:endParaRPr lang="en-US" sz="2400" dirty="0"/>
          </a:p>
        </p:txBody>
      </p:sp>
    </p:spTree>
    <p:extLst>
      <p:ext uri="{BB962C8B-B14F-4D97-AF65-F5344CB8AC3E}">
        <p14:creationId xmlns:p14="http://schemas.microsoft.com/office/powerpoint/2010/main" val="2538047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Java</a:t>
            </a:r>
            <a:endParaRPr lang="en-US" b="1" dirty="0"/>
          </a:p>
        </p:txBody>
      </p:sp>
      <p:sp>
        <p:nvSpPr>
          <p:cNvPr id="3" name="Content Placeholder 2"/>
          <p:cNvSpPr>
            <a:spLocks noGrp="1"/>
          </p:cNvSpPr>
          <p:nvPr>
            <p:ph idx="1"/>
          </p:nvPr>
        </p:nvSpPr>
        <p:spPr>
          <a:xfrm>
            <a:off x="2125670" y="2057400"/>
            <a:ext cx="8008930" cy="4222094"/>
          </a:xfrm>
        </p:spPr>
        <p:txBody>
          <a:bodyPr>
            <a:normAutofit/>
          </a:bodyPr>
          <a:lstStyle/>
          <a:p>
            <a:r>
              <a:rPr lang="en-IN" b="1" dirty="0"/>
              <a:t>What is a Programming Language?</a:t>
            </a:r>
            <a:endParaRPr lang="en-US" b="1" dirty="0"/>
          </a:p>
          <a:p>
            <a:pPr algn="just">
              <a:buNone/>
            </a:pPr>
            <a:r>
              <a:rPr lang="en-IN" dirty="0" smtClean="0"/>
              <a:t>		A </a:t>
            </a:r>
            <a:r>
              <a:rPr lang="en-IN" dirty="0"/>
              <a:t>programming language is a computer language that is used by programmers (developers) to communicate with computers. It is a set of instructions written in any specific language ( C, C++, Java, Python) to perform a specific task.</a:t>
            </a:r>
            <a:endParaRPr lang="en-US" dirty="0"/>
          </a:p>
          <a:p>
            <a:pPr>
              <a:buNone/>
            </a:pPr>
            <a:endParaRPr lang="en-US" dirty="0"/>
          </a:p>
        </p:txBody>
      </p:sp>
    </p:spTree>
    <p:extLst>
      <p:ext uri="{BB962C8B-B14F-4D97-AF65-F5344CB8AC3E}">
        <p14:creationId xmlns:p14="http://schemas.microsoft.com/office/powerpoint/2010/main" val="18440507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082" y="878541"/>
            <a:ext cx="8229600" cy="1143000"/>
          </a:xfrm>
        </p:spPr>
        <p:txBody>
          <a:bodyPr>
            <a:normAutofit/>
          </a:bodyPr>
          <a:lstStyle/>
          <a:p>
            <a:pPr algn="l"/>
            <a:r>
              <a:rPr lang="en-US" b="1" dirty="0" smtClean="0"/>
              <a:t>Control Statements</a:t>
            </a:r>
            <a:br>
              <a:rPr lang="en-US" b="1" dirty="0" smtClean="0"/>
            </a:br>
            <a:endParaRPr lang="en-US" b="1" dirty="0"/>
          </a:p>
        </p:txBody>
      </p:sp>
      <p:sp>
        <p:nvSpPr>
          <p:cNvPr id="3" name="Content Placeholder 2"/>
          <p:cNvSpPr>
            <a:spLocks noGrp="1"/>
          </p:cNvSpPr>
          <p:nvPr>
            <p:ph idx="1"/>
          </p:nvPr>
        </p:nvSpPr>
        <p:spPr>
          <a:xfrm>
            <a:off x="614082" y="2716306"/>
            <a:ext cx="10596283" cy="2877669"/>
          </a:xfrm>
        </p:spPr>
        <p:txBody>
          <a:bodyPr>
            <a:noAutofit/>
          </a:bodyPr>
          <a:lstStyle/>
          <a:p>
            <a:pPr algn="just"/>
            <a:r>
              <a:rPr lang="en-US" sz="2000" dirty="0"/>
              <a:t>Control statements in Java are instructions that manage the flow of execution of a program based on certain conditions. </a:t>
            </a:r>
            <a:endParaRPr lang="en-US" sz="2000" dirty="0" smtClean="0"/>
          </a:p>
          <a:p>
            <a:pPr algn="just"/>
            <a:r>
              <a:rPr lang="en-US" sz="2000" dirty="0" smtClean="0"/>
              <a:t>They </a:t>
            </a:r>
            <a:r>
              <a:rPr lang="en-US" sz="2000" dirty="0"/>
              <a:t>are used to make decisions, to loop through blocks of code multiple times, and to jump to a different part of the code based on certain conditions. </a:t>
            </a:r>
            <a:endParaRPr lang="en-US" sz="2000" dirty="0" smtClean="0"/>
          </a:p>
          <a:p>
            <a:pPr algn="just"/>
            <a:r>
              <a:rPr lang="en-US" sz="2000" dirty="0" smtClean="0"/>
              <a:t>Control </a:t>
            </a:r>
            <a:r>
              <a:rPr lang="en-US" sz="2000" dirty="0"/>
              <a:t>statements are fundamental to any programming language, including Java, as they enable the creation of dynamic and responsive programs</a:t>
            </a:r>
            <a:r>
              <a:rPr lang="en-US" sz="2000" dirty="0" smtClean="0"/>
              <a:t>.</a:t>
            </a:r>
          </a:p>
          <a:p>
            <a:pPr algn="just"/>
            <a:r>
              <a:rPr lang="en-US" sz="2400" dirty="0" smtClean="0"/>
              <a:t>Java </a:t>
            </a:r>
            <a:r>
              <a:rPr lang="en-US" sz="2400" dirty="0" smtClean="0"/>
              <a:t>provides three types of control flow statements.</a:t>
            </a:r>
          </a:p>
          <a:p>
            <a:pPr marL="514350" indent="-514350" algn="just">
              <a:buNone/>
            </a:pPr>
            <a:r>
              <a:rPr lang="en-US" sz="2400" dirty="0" smtClean="0"/>
              <a:t>	- </a:t>
            </a:r>
            <a:r>
              <a:rPr lang="en-US" sz="2400" b="1" dirty="0" smtClean="0"/>
              <a:t>Decision Making statements</a:t>
            </a:r>
          </a:p>
          <a:p>
            <a:pPr marL="514350" indent="-514350" algn="just">
              <a:buNone/>
            </a:pPr>
            <a:r>
              <a:rPr lang="en-US" sz="2400" b="1" dirty="0" smtClean="0"/>
              <a:t>	- Loop statements</a:t>
            </a:r>
          </a:p>
          <a:p>
            <a:pPr marL="514350" indent="-514350" algn="just">
              <a:buNone/>
            </a:pPr>
            <a:r>
              <a:rPr lang="en-US" sz="2400" b="1" dirty="0" smtClean="0"/>
              <a:t>	- Jump statements</a:t>
            </a:r>
            <a:endParaRPr lang="en-US" sz="2400" b="1" dirty="0"/>
          </a:p>
        </p:txBody>
      </p:sp>
    </p:spTree>
    <p:extLst>
      <p:ext uri="{BB962C8B-B14F-4D97-AF65-F5344CB8AC3E}">
        <p14:creationId xmlns:p14="http://schemas.microsoft.com/office/powerpoint/2010/main" val="37208148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9965"/>
            <a:ext cx="8229600" cy="1143000"/>
          </a:xfrm>
        </p:spPr>
        <p:txBody>
          <a:bodyPr>
            <a:normAutofit/>
          </a:bodyPr>
          <a:lstStyle/>
          <a:p>
            <a:pPr algn="l"/>
            <a:r>
              <a:rPr lang="en-US" sz="4000" b="1" dirty="0"/>
              <a:t>Decision-Making statements</a:t>
            </a:r>
          </a:p>
        </p:txBody>
      </p:sp>
      <p:sp>
        <p:nvSpPr>
          <p:cNvPr id="3" name="Content Placeholder 2"/>
          <p:cNvSpPr>
            <a:spLocks noGrp="1"/>
          </p:cNvSpPr>
          <p:nvPr>
            <p:ph idx="1"/>
          </p:nvPr>
        </p:nvSpPr>
        <p:spPr>
          <a:xfrm>
            <a:off x="609600" y="2017059"/>
            <a:ext cx="10578353" cy="4182035"/>
          </a:xfrm>
        </p:spPr>
        <p:txBody>
          <a:bodyPr>
            <a:normAutofit/>
          </a:bodyPr>
          <a:lstStyle/>
          <a:p>
            <a:pPr algn="just"/>
            <a:r>
              <a:rPr lang="en-US" dirty="0" smtClean="0"/>
              <a:t>Decision making statements contain conditions that are evaluated by the program. </a:t>
            </a:r>
          </a:p>
          <a:p>
            <a:pPr algn="just"/>
            <a:r>
              <a:rPr lang="en-US" dirty="0" smtClean="0"/>
              <a:t>If the condition is true, then a set of statements are executed and if the condition is false then another set of statements is executed.</a:t>
            </a:r>
          </a:p>
          <a:p>
            <a:pPr algn="just"/>
            <a:r>
              <a:rPr lang="en-US" b="1" dirty="0" smtClean="0"/>
              <a:t>Types:</a:t>
            </a:r>
          </a:p>
          <a:p>
            <a:pPr marL="793750" indent="-388938" algn="just"/>
            <a:r>
              <a:rPr lang="en-US" b="1" dirty="0" smtClean="0"/>
              <a:t>if</a:t>
            </a:r>
          </a:p>
          <a:p>
            <a:pPr marL="793750" indent="-388938" algn="just"/>
            <a:r>
              <a:rPr lang="en-US" b="1" dirty="0" smtClean="0"/>
              <a:t>if-else</a:t>
            </a:r>
          </a:p>
          <a:p>
            <a:pPr marL="793750" indent="-388938" algn="just"/>
            <a:r>
              <a:rPr lang="en-US" b="1" dirty="0" smtClean="0"/>
              <a:t>nested-if</a:t>
            </a:r>
          </a:p>
          <a:p>
            <a:pPr marL="793750" indent="-388938" algn="just"/>
            <a:r>
              <a:rPr lang="en-US" b="1" dirty="0" smtClean="0"/>
              <a:t>if-else-if</a:t>
            </a:r>
          </a:p>
          <a:p>
            <a:pPr marL="793750" indent="-388938" algn="just"/>
            <a:r>
              <a:rPr lang="en-US" b="1" dirty="0" smtClean="0"/>
              <a:t>switch-case</a:t>
            </a:r>
          </a:p>
          <a:p>
            <a:pPr algn="just"/>
            <a:endParaRPr lang="en-US" dirty="0"/>
          </a:p>
        </p:txBody>
      </p:sp>
    </p:spTree>
    <p:extLst>
      <p:ext uri="{BB962C8B-B14F-4D97-AF65-F5344CB8AC3E}">
        <p14:creationId xmlns:p14="http://schemas.microsoft.com/office/powerpoint/2010/main" val="42679557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8" y="367552"/>
            <a:ext cx="8229600" cy="1143000"/>
          </a:xfrm>
        </p:spPr>
        <p:txBody>
          <a:bodyPr/>
          <a:lstStyle/>
          <a:p>
            <a:pPr algn="l"/>
            <a:r>
              <a:rPr lang="en-US" b="1" dirty="0" smtClean="0"/>
              <a:t>If condition</a:t>
            </a:r>
            <a:endParaRPr lang="en-US" b="1" dirty="0"/>
          </a:p>
        </p:txBody>
      </p:sp>
      <p:sp>
        <p:nvSpPr>
          <p:cNvPr id="3" name="Content Placeholder 2"/>
          <p:cNvSpPr>
            <a:spLocks noGrp="1"/>
          </p:cNvSpPr>
          <p:nvPr>
            <p:ph idx="1"/>
          </p:nvPr>
        </p:nvSpPr>
        <p:spPr>
          <a:xfrm>
            <a:off x="605117" y="1936376"/>
            <a:ext cx="10824883" cy="3496236"/>
          </a:xfrm>
        </p:spPr>
        <p:txBody>
          <a:bodyPr>
            <a:normAutofit/>
          </a:bodyPr>
          <a:lstStyle/>
          <a:p>
            <a:pPr algn="just"/>
            <a:r>
              <a:rPr lang="en-US" sz="2000" dirty="0" smtClean="0"/>
              <a:t>It is used to decide whether a certain statement or block of statements will be executed or not </a:t>
            </a:r>
          </a:p>
          <a:p>
            <a:pPr algn="just"/>
            <a:r>
              <a:rPr lang="en-US" sz="2000" dirty="0" err="1" smtClean="0"/>
              <a:t>I.e</a:t>
            </a:r>
            <a:r>
              <a:rPr lang="en-US" sz="2000" dirty="0" smtClean="0"/>
              <a:t> if a certain condition is true then a block of statements is executed otherwise not. </a:t>
            </a:r>
          </a:p>
          <a:p>
            <a:pPr algn="just" fontAlgn="base"/>
            <a:r>
              <a:rPr lang="en-US" sz="2000" b="1" dirty="0" smtClean="0"/>
              <a:t>Syntax</a:t>
            </a:r>
            <a:r>
              <a:rPr lang="en-US" sz="2000" dirty="0" smtClean="0"/>
              <a:t>: </a:t>
            </a:r>
          </a:p>
          <a:p>
            <a:pPr lvl="1" algn="just"/>
            <a:r>
              <a:rPr lang="en-US" sz="2000" dirty="0" smtClean="0"/>
              <a:t>if(condition) {</a:t>
            </a:r>
          </a:p>
          <a:p>
            <a:pPr lvl="1" algn="just">
              <a:buNone/>
            </a:pPr>
            <a:r>
              <a:rPr lang="en-US" sz="2000" dirty="0" smtClean="0"/>
              <a:t>		 // Statements to execute if condition is true</a:t>
            </a:r>
          </a:p>
          <a:p>
            <a:pPr lvl="1" algn="just">
              <a:buNone/>
            </a:pPr>
            <a:r>
              <a:rPr lang="en-US" sz="2000" dirty="0" smtClean="0"/>
              <a:t>		 }</a:t>
            </a:r>
            <a:endParaRPr lang="en-US" sz="2000" dirty="0"/>
          </a:p>
        </p:txBody>
      </p:sp>
    </p:spTree>
    <p:extLst>
      <p:ext uri="{BB962C8B-B14F-4D97-AF65-F5344CB8AC3E}">
        <p14:creationId xmlns:p14="http://schemas.microsoft.com/office/powerpoint/2010/main" val="2853606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229600" cy="1143000"/>
          </a:xfrm>
        </p:spPr>
        <p:txBody>
          <a:bodyPr/>
          <a:lstStyle/>
          <a:p>
            <a:pPr algn="l"/>
            <a:r>
              <a:rPr lang="en-US" b="1" dirty="0" smtClean="0"/>
              <a:t>if-else Statement</a:t>
            </a:r>
            <a:endParaRPr lang="en-US" b="1" dirty="0"/>
          </a:p>
        </p:txBody>
      </p:sp>
      <p:sp>
        <p:nvSpPr>
          <p:cNvPr id="3" name="Content Placeholder 2"/>
          <p:cNvSpPr>
            <a:spLocks noGrp="1"/>
          </p:cNvSpPr>
          <p:nvPr>
            <p:ph idx="1"/>
          </p:nvPr>
        </p:nvSpPr>
        <p:spPr>
          <a:xfrm>
            <a:off x="1981200" y="1981200"/>
            <a:ext cx="8153400" cy="4419600"/>
          </a:xfrm>
        </p:spPr>
        <p:txBody>
          <a:bodyPr>
            <a:normAutofit/>
          </a:bodyPr>
          <a:lstStyle/>
          <a:p>
            <a:pPr algn="just"/>
            <a:r>
              <a:rPr lang="en-US" dirty="0" smtClean="0"/>
              <a:t>We can use the else statement with the if statement to execute a block of code when the condition is false. </a:t>
            </a:r>
          </a:p>
          <a:p>
            <a:pPr fontAlgn="base"/>
            <a:r>
              <a:rPr lang="en-US" b="1" dirty="0" smtClean="0"/>
              <a:t>Syntax</a:t>
            </a:r>
            <a:r>
              <a:rPr lang="en-US" dirty="0" smtClean="0"/>
              <a:t>: </a:t>
            </a:r>
          </a:p>
          <a:p>
            <a:r>
              <a:rPr lang="en-US" dirty="0" smtClean="0"/>
              <a:t>if (condition) { </a:t>
            </a:r>
          </a:p>
          <a:p>
            <a:pPr lvl="1">
              <a:buNone/>
            </a:pPr>
            <a:r>
              <a:rPr lang="en-US" dirty="0" smtClean="0"/>
              <a:t>	</a:t>
            </a:r>
            <a:r>
              <a:rPr lang="en-US" dirty="0" smtClean="0">
                <a:solidFill>
                  <a:srgbClr val="002060"/>
                </a:solidFill>
              </a:rPr>
              <a:t>// Executes this block if condition is true </a:t>
            </a:r>
          </a:p>
          <a:p>
            <a:pPr lvl="1">
              <a:buNone/>
            </a:pPr>
            <a:r>
              <a:rPr lang="en-US" dirty="0" smtClean="0">
                <a:solidFill>
                  <a:srgbClr val="002060"/>
                </a:solidFill>
              </a:rPr>
              <a:t>	}</a:t>
            </a:r>
          </a:p>
          <a:p>
            <a:pPr lvl="1">
              <a:buNone/>
            </a:pPr>
            <a:r>
              <a:rPr lang="en-US" dirty="0" smtClean="0">
                <a:solidFill>
                  <a:srgbClr val="002060"/>
                </a:solidFill>
              </a:rPr>
              <a:t> else</a:t>
            </a:r>
          </a:p>
          <a:p>
            <a:pPr lvl="1">
              <a:buNone/>
            </a:pPr>
            <a:r>
              <a:rPr lang="en-US" dirty="0" smtClean="0">
                <a:solidFill>
                  <a:srgbClr val="002060"/>
                </a:solidFill>
              </a:rPr>
              <a:t> { </a:t>
            </a:r>
          </a:p>
          <a:p>
            <a:pPr lvl="1">
              <a:buNone/>
            </a:pPr>
            <a:r>
              <a:rPr lang="en-US" dirty="0" smtClean="0">
                <a:solidFill>
                  <a:srgbClr val="002060"/>
                </a:solidFill>
              </a:rPr>
              <a:t>		// Executes this block if condition is false </a:t>
            </a:r>
          </a:p>
          <a:p>
            <a:pPr lvl="1">
              <a:buNone/>
            </a:pP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15643410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88" y="0"/>
            <a:ext cx="8305800" cy="1417639"/>
          </a:xfrm>
        </p:spPr>
        <p:txBody>
          <a:bodyPr/>
          <a:lstStyle/>
          <a:p>
            <a:pPr algn="l"/>
            <a:r>
              <a:rPr lang="en-US" b="1" dirty="0" smtClean="0"/>
              <a:t>Nested-if</a:t>
            </a:r>
            <a:endParaRPr lang="en-US" dirty="0"/>
          </a:p>
        </p:txBody>
      </p:sp>
      <p:sp>
        <p:nvSpPr>
          <p:cNvPr id="3" name="Content Placeholder 2"/>
          <p:cNvSpPr>
            <a:spLocks noGrp="1"/>
          </p:cNvSpPr>
          <p:nvPr>
            <p:ph idx="1"/>
          </p:nvPr>
        </p:nvSpPr>
        <p:spPr>
          <a:xfrm>
            <a:off x="685801" y="1976718"/>
            <a:ext cx="10757646" cy="4881283"/>
          </a:xfrm>
        </p:spPr>
        <p:txBody>
          <a:bodyPr>
            <a:normAutofit/>
          </a:bodyPr>
          <a:lstStyle/>
          <a:p>
            <a:pPr algn="just"/>
            <a:r>
              <a:rPr lang="en-US" dirty="0" smtClean="0"/>
              <a:t>Nested if statements mean an if statement inside an if statement. </a:t>
            </a:r>
          </a:p>
          <a:p>
            <a:pPr algn="just"/>
            <a:r>
              <a:rPr lang="en-US" dirty="0" smtClean="0"/>
              <a:t>Yes, java allows us to nest if statements within if statements. </a:t>
            </a:r>
          </a:p>
          <a:p>
            <a:pPr algn="just"/>
            <a:r>
              <a:rPr lang="en-US" dirty="0" err="1" smtClean="0"/>
              <a:t>i.e</a:t>
            </a:r>
            <a:r>
              <a:rPr lang="en-US" dirty="0" smtClean="0"/>
              <a:t>, we can place an if statement inside another if statement.</a:t>
            </a:r>
          </a:p>
          <a:p>
            <a:pPr fontAlgn="base"/>
            <a:r>
              <a:rPr lang="en-US" b="1" dirty="0" smtClean="0"/>
              <a:t>Syntax: </a:t>
            </a:r>
            <a:endParaRPr lang="en-US" dirty="0" smtClean="0"/>
          </a:p>
          <a:p>
            <a:pPr indent="1588">
              <a:buNone/>
            </a:pPr>
            <a:r>
              <a:rPr lang="en-US" dirty="0" smtClean="0"/>
              <a:t>if (condition1) { </a:t>
            </a:r>
          </a:p>
          <a:p>
            <a:pPr indent="1588">
              <a:buNone/>
            </a:pPr>
            <a:r>
              <a:rPr lang="en-US" dirty="0" smtClean="0"/>
              <a:t>// Executes when condition1 is true </a:t>
            </a:r>
          </a:p>
          <a:p>
            <a:pPr indent="1588">
              <a:buNone/>
            </a:pPr>
            <a:r>
              <a:rPr lang="en-US" dirty="0" smtClean="0"/>
              <a:t>if (condition2) </a:t>
            </a:r>
          </a:p>
          <a:p>
            <a:pPr indent="1588">
              <a:buNone/>
            </a:pPr>
            <a:r>
              <a:rPr lang="en-US" dirty="0" smtClean="0"/>
              <a:t>{ </a:t>
            </a:r>
          </a:p>
          <a:p>
            <a:pPr indent="1588">
              <a:buNone/>
            </a:pPr>
            <a:r>
              <a:rPr lang="en-US" dirty="0" smtClean="0"/>
              <a:t>	// Executes when condition2 is true</a:t>
            </a:r>
          </a:p>
          <a:p>
            <a:pPr>
              <a:buNone/>
            </a:pPr>
            <a:r>
              <a:rPr lang="en-US" dirty="0" smtClean="0"/>
              <a:t> } </a:t>
            </a:r>
          </a:p>
          <a:p>
            <a:pPr>
              <a:buNone/>
            </a:pPr>
            <a:r>
              <a:rPr lang="en-US" dirty="0" smtClean="0"/>
              <a:t>} </a:t>
            </a:r>
            <a:endParaRPr lang="en-US" dirty="0"/>
          </a:p>
        </p:txBody>
      </p:sp>
    </p:spTree>
    <p:extLst>
      <p:ext uri="{BB962C8B-B14F-4D97-AF65-F5344CB8AC3E}">
        <p14:creationId xmlns:p14="http://schemas.microsoft.com/office/powerpoint/2010/main" val="9906118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17" y="488577"/>
            <a:ext cx="8305800" cy="960440"/>
          </a:xfrm>
        </p:spPr>
        <p:txBody>
          <a:bodyPr/>
          <a:lstStyle/>
          <a:p>
            <a:pPr algn="l"/>
            <a:r>
              <a:rPr lang="en-US" b="1" dirty="0" smtClean="0"/>
              <a:t>if-else-if ladder:</a:t>
            </a:r>
            <a:endParaRPr lang="en-US" dirty="0"/>
          </a:p>
        </p:txBody>
      </p:sp>
      <p:sp>
        <p:nvSpPr>
          <p:cNvPr id="3" name="Content Placeholder 2"/>
          <p:cNvSpPr>
            <a:spLocks noGrp="1"/>
          </p:cNvSpPr>
          <p:nvPr>
            <p:ph idx="1"/>
          </p:nvPr>
        </p:nvSpPr>
        <p:spPr>
          <a:xfrm>
            <a:off x="618565" y="2097740"/>
            <a:ext cx="10945906" cy="4356848"/>
          </a:xfrm>
        </p:spPr>
        <p:txBody>
          <a:bodyPr>
            <a:normAutofit lnSpcReduction="10000"/>
          </a:bodyPr>
          <a:lstStyle/>
          <a:p>
            <a:pPr algn="just"/>
            <a:r>
              <a:rPr lang="en-US" dirty="0"/>
              <a:t>The if statements are executed from the top down.</a:t>
            </a:r>
          </a:p>
          <a:p>
            <a:pPr algn="just"/>
            <a:r>
              <a:rPr lang="en-US" dirty="0"/>
              <a:t>As soon as one of the conditions controlling the if is true, the statement associated with that ‘if’ is executed, and the rest of the ladder is bypassed. </a:t>
            </a:r>
          </a:p>
          <a:p>
            <a:pPr algn="just"/>
            <a:r>
              <a:rPr lang="en-US" dirty="0"/>
              <a:t>If none of the conditions is true, then the final else statement will be executed. </a:t>
            </a:r>
          </a:p>
          <a:p>
            <a:pPr algn="just"/>
            <a:r>
              <a:rPr lang="en-US" dirty="0"/>
              <a:t>There can be as many as ‘else if’ blocks associated with one ‘if’ block but only one ‘else’ block is allowed with one ‘if’ block.</a:t>
            </a:r>
          </a:p>
          <a:p>
            <a:pPr algn="just"/>
            <a:r>
              <a:rPr lang="en-US" dirty="0"/>
              <a:t>Syntax:</a:t>
            </a:r>
          </a:p>
          <a:p>
            <a:pPr algn="just"/>
            <a:r>
              <a:rPr lang="en-US" dirty="0"/>
              <a:t>if (condition) statement; </a:t>
            </a:r>
          </a:p>
          <a:p>
            <a:pPr algn="just">
              <a:buNone/>
            </a:pPr>
            <a:r>
              <a:rPr lang="en-US" dirty="0"/>
              <a:t>		else </a:t>
            </a:r>
          </a:p>
          <a:p>
            <a:pPr algn="just">
              <a:buNone/>
            </a:pPr>
            <a:r>
              <a:rPr lang="en-US" dirty="0"/>
              <a:t>		if (condition) statement; </a:t>
            </a:r>
          </a:p>
          <a:p>
            <a:pPr algn="just">
              <a:buNone/>
            </a:pPr>
            <a:r>
              <a:rPr lang="en-US" dirty="0"/>
              <a:t>		. . </a:t>
            </a:r>
          </a:p>
          <a:p>
            <a:pPr algn="just">
              <a:buNone/>
            </a:pPr>
            <a:r>
              <a:rPr lang="en-US" dirty="0"/>
              <a:t>		else statement;</a:t>
            </a:r>
          </a:p>
        </p:txBody>
      </p:sp>
    </p:spTree>
    <p:extLst>
      <p:ext uri="{BB962C8B-B14F-4D97-AF65-F5344CB8AC3E}">
        <p14:creationId xmlns:p14="http://schemas.microsoft.com/office/powerpoint/2010/main" val="13614753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8" y="726141"/>
            <a:ext cx="8229600" cy="1143000"/>
          </a:xfrm>
        </p:spPr>
        <p:txBody>
          <a:bodyPr>
            <a:normAutofit/>
          </a:bodyPr>
          <a:lstStyle/>
          <a:p>
            <a:pPr algn="l"/>
            <a:r>
              <a:rPr lang="en-US" b="1" dirty="0" smtClean="0"/>
              <a:t>Switch statement</a:t>
            </a:r>
            <a:br>
              <a:rPr lang="en-US" b="1" dirty="0" smtClean="0"/>
            </a:br>
            <a:endParaRPr lang="en-US" b="1" dirty="0"/>
          </a:p>
        </p:txBody>
      </p:sp>
      <p:sp>
        <p:nvSpPr>
          <p:cNvPr id="3" name="Content Placeholder 2"/>
          <p:cNvSpPr>
            <a:spLocks noGrp="1"/>
          </p:cNvSpPr>
          <p:nvPr>
            <p:ph idx="1"/>
          </p:nvPr>
        </p:nvSpPr>
        <p:spPr>
          <a:xfrm>
            <a:off x="699247" y="1963272"/>
            <a:ext cx="10919012" cy="2138082"/>
          </a:xfrm>
        </p:spPr>
        <p:txBody>
          <a:bodyPr>
            <a:normAutofit/>
          </a:bodyPr>
          <a:lstStyle/>
          <a:p>
            <a:pPr algn="just"/>
            <a:r>
              <a:rPr lang="en-US" dirty="0" smtClean="0"/>
              <a:t>The Java </a:t>
            </a:r>
            <a:r>
              <a:rPr lang="en-US" i="1" dirty="0" smtClean="0"/>
              <a:t>switch statement</a:t>
            </a:r>
            <a:r>
              <a:rPr lang="en-US" dirty="0" smtClean="0"/>
              <a:t> executes one statement from multiple conditions. </a:t>
            </a:r>
          </a:p>
          <a:p>
            <a:pPr algn="just"/>
            <a:r>
              <a:rPr lang="en-US" dirty="0" smtClean="0"/>
              <a:t>It is like </a:t>
            </a:r>
            <a:r>
              <a:rPr lang="en-US" dirty="0" smtClean="0">
                <a:hlinkClick r:id="rId2"/>
              </a:rPr>
              <a:t>if-else-if</a:t>
            </a:r>
            <a:r>
              <a:rPr lang="en-US" dirty="0" smtClean="0"/>
              <a:t> ladder statement. </a:t>
            </a:r>
          </a:p>
          <a:p>
            <a:pPr algn="just"/>
            <a:r>
              <a:rPr lang="en-US" dirty="0" smtClean="0"/>
              <a:t>The switch statement works with byte, short, </a:t>
            </a:r>
            <a:r>
              <a:rPr lang="en-US" dirty="0" err="1" smtClean="0"/>
              <a:t>int</a:t>
            </a:r>
            <a:r>
              <a:rPr lang="en-US" dirty="0" smtClean="0"/>
              <a:t>, long, </a:t>
            </a:r>
            <a:r>
              <a:rPr lang="en-US" dirty="0" err="1" smtClean="0"/>
              <a:t>enum</a:t>
            </a:r>
            <a:r>
              <a:rPr lang="en-US" dirty="0" smtClean="0"/>
              <a:t> types, String and some primitive data types like Byte, Short, </a:t>
            </a:r>
            <a:r>
              <a:rPr lang="en-US" dirty="0" err="1" smtClean="0"/>
              <a:t>Int</a:t>
            </a:r>
            <a:r>
              <a:rPr lang="en-US" dirty="0" smtClean="0"/>
              <a:t>, and Long. </a:t>
            </a:r>
          </a:p>
          <a:p>
            <a:pPr algn="just"/>
            <a:r>
              <a:rPr lang="en-US" dirty="0" smtClean="0"/>
              <a:t>Since Java 7, you can use </a:t>
            </a:r>
            <a:r>
              <a:rPr lang="en-US" dirty="0" smtClean="0">
                <a:hlinkClick r:id="rId3"/>
              </a:rPr>
              <a:t>strings</a:t>
            </a:r>
            <a:r>
              <a:rPr lang="en-US" dirty="0" smtClean="0"/>
              <a:t> in the switch statement.</a:t>
            </a:r>
            <a:endParaRPr lang="en-US" dirty="0"/>
          </a:p>
        </p:txBody>
      </p:sp>
    </p:spTree>
    <p:extLst>
      <p:ext uri="{BB962C8B-B14F-4D97-AF65-F5344CB8AC3E}">
        <p14:creationId xmlns:p14="http://schemas.microsoft.com/office/powerpoint/2010/main" val="5162122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304800"/>
            <a:ext cx="8229600" cy="1143000"/>
          </a:xfrm>
        </p:spPr>
        <p:txBody>
          <a:bodyPr/>
          <a:lstStyle/>
          <a:p>
            <a:pPr algn="l"/>
            <a:r>
              <a:rPr lang="en-US" b="1" dirty="0" smtClean="0"/>
              <a:t>Syntax:</a:t>
            </a:r>
            <a:endParaRPr lang="en-US" b="1" dirty="0"/>
          </a:p>
        </p:txBody>
      </p:sp>
      <p:sp>
        <p:nvSpPr>
          <p:cNvPr id="3" name="Content Placeholder 2"/>
          <p:cNvSpPr>
            <a:spLocks noGrp="1"/>
          </p:cNvSpPr>
          <p:nvPr>
            <p:ph idx="1"/>
          </p:nvPr>
        </p:nvSpPr>
        <p:spPr>
          <a:xfrm>
            <a:off x="1021976" y="2191871"/>
            <a:ext cx="9188824" cy="4208928"/>
          </a:xfrm>
        </p:spPr>
        <p:txBody>
          <a:bodyPr>
            <a:normAutofit fontScale="92500" lnSpcReduction="20000"/>
          </a:bodyPr>
          <a:lstStyle/>
          <a:p>
            <a:pPr>
              <a:buNone/>
            </a:pPr>
            <a:r>
              <a:rPr lang="en-US" b="1" dirty="0" smtClean="0"/>
              <a:t>switch</a:t>
            </a:r>
            <a:r>
              <a:rPr lang="en-US" dirty="0" smtClean="0"/>
              <a:t>(expression){    </a:t>
            </a:r>
          </a:p>
          <a:p>
            <a:pPr>
              <a:buNone/>
            </a:pPr>
            <a:r>
              <a:rPr lang="en-US" b="1" dirty="0" smtClean="0"/>
              <a:t>case</a:t>
            </a:r>
            <a:r>
              <a:rPr lang="en-US" dirty="0" smtClean="0"/>
              <a:t> value1:    </a:t>
            </a:r>
          </a:p>
          <a:p>
            <a:pPr>
              <a:buNone/>
            </a:pPr>
            <a:r>
              <a:rPr lang="en-US" dirty="0" smtClean="0"/>
              <a:t> //code to be executed;    </a:t>
            </a:r>
          </a:p>
          <a:p>
            <a:pPr>
              <a:buNone/>
            </a:pPr>
            <a:r>
              <a:rPr lang="en-US" dirty="0" smtClean="0"/>
              <a:t> </a:t>
            </a:r>
            <a:r>
              <a:rPr lang="en-US" b="1" dirty="0" smtClean="0"/>
              <a:t>break</a:t>
            </a:r>
            <a:r>
              <a:rPr lang="en-US" dirty="0" smtClean="0"/>
              <a:t>;  //optional  </a:t>
            </a:r>
          </a:p>
          <a:p>
            <a:pPr>
              <a:buNone/>
            </a:pPr>
            <a:r>
              <a:rPr lang="en-US" b="1" dirty="0" smtClean="0"/>
              <a:t>case</a:t>
            </a:r>
            <a:r>
              <a:rPr lang="en-US" dirty="0" smtClean="0"/>
              <a:t> value2:    </a:t>
            </a:r>
          </a:p>
          <a:p>
            <a:pPr>
              <a:buNone/>
            </a:pPr>
            <a:r>
              <a:rPr lang="en-US" dirty="0" smtClean="0"/>
              <a:t> //code to be executed;    </a:t>
            </a:r>
          </a:p>
          <a:p>
            <a:pPr>
              <a:buNone/>
            </a:pPr>
            <a:r>
              <a:rPr lang="en-US" dirty="0" smtClean="0"/>
              <a:t> </a:t>
            </a:r>
            <a:r>
              <a:rPr lang="en-US" b="1" dirty="0" smtClean="0"/>
              <a:t>break</a:t>
            </a:r>
            <a:r>
              <a:rPr lang="en-US" dirty="0" smtClean="0"/>
              <a:t>;  //optional  </a:t>
            </a:r>
          </a:p>
          <a:p>
            <a:pPr>
              <a:buNone/>
            </a:pPr>
            <a:r>
              <a:rPr lang="en-US" dirty="0" smtClean="0"/>
              <a:t>......    </a:t>
            </a:r>
          </a:p>
          <a:p>
            <a:pPr>
              <a:buNone/>
            </a:pPr>
            <a:r>
              <a:rPr lang="en-US" dirty="0" smtClean="0"/>
              <a:t>    </a:t>
            </a:r>
          </a:p>
          <a:p>
            <a:pPr>
              <a:buNone/>
            </a:pPr>
            <a:r>
              <a:rPr lang="en-US" b="1" dirty="0" smtClean="0"/>
              <a:t>default</a:t>
            </a:r>
            <a:r>
              <a:rPr lang="en-US" dirty="0" smtClean="0"/>
              <a:t>:     </a:t>
            </a:r>
          </a:p>
          <a:p>
            <a:pPr>
              <a:buNone/>
            </a:pPr>
            <a:r>
              <a:rPr lang="en-US" dirty="0" smtClean="0"/>
              <a:t>  code to be executed </a:t>
            </a:r>
            <a:r>
              <a:rPr lang="en-US" b="1" dirty="0" smtClean="0"/>
              <a:t>if</a:t>
            </a:r>
            <a:r>
              <a:rPr lang="en-US" dirty="0" smtClean="0"/>
              <a:t> all cases are not matched;  </a:t>
            </a:r>
          </a:p>
          <a:p>
            <a:pPr>
              <a:buNone/>
            </a:pPr>
            <a:r>
              <a:rPr lang="en-US" dirty="0" smtClean="0"/>
              <a:t>}   </a:t>
            </a:r>
          </a:p>
          <a:p>
            <a:pPr>
              <a:buNone/>
            </a:pPr>
            <a:endParaRPr lang="en-US" dirty="0"/>
          </a:p>
        </p:txBody>
      </p:sp>
    </p:spTree>
    <p:extLst>
      <p:ext uri="{BB962C8B-B14F-4D97-AF65-F5344CB8AC3E}">
        <p14:creationId xmlns:p14="http://schemas.microsoft.com/office/powerpoint/2010/main" val="15166626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929" y="1828800"/>
            <a:ext cx="10502153" cy="4745735"/>
          </a:xfrm>
        </p:spPr>
        <p:txBody>
          <a:bodyPr>
            <a:normAutofit fontScale="55000" lnSpcReduction="20000"/>
          </a:bodyPr>
          <a:lstStyle/>
          <a:p>
            <a:pPr>
              <a:buNone/>
            </a:pPr>
            <a:r>
              <a:rPr lang="en-US" dirty="0" err="1" smtClean="0"/>
              <a:t>int</a:t>
            </a:r>
            <a:r>
              <a:rPr lang="en-US" dirty="0" smtClean="0"/>
              <a:t> day = 4; </a:t>
            </a:r>
          </a:p>
          <a:p>
            <a:pPr>
              <a:buNone/>
            </a:pPr>
            <a:r>
              <a:rPr lang="en-US" dirty="0" smtClean="0"/>
              <a:t>switch (day) </a:t>
            </a:r>
          </a:p>
          <a:p>
            <a:pPr>
              <a:buNone/>
            </a:pPr>
            <a:r>
              <a:rPr lang="en-US" dirty="0" smtClean="0"/>
              <a:t>{ </a:t>
            </a:r>
          </a:p>
          <a:p>
            <a:pPr>
              <a:buNone/>
            </a:pPr>
            <a:r>
              <a:rPr lang="en-US" dirty="0" smtClean="0"/>
              <a:t>case 1:</a:t>
            </a:r>
          </a:p>
          <a:p>
            <a:pPr>
              <a:buNone/>
            </a:pPr>
            <a:r>
              <a:rPr lang="en-US" dirty="0" smtClean="0"/>
              <a:t> </a:t>
            </a:r>
            <a:r>
              <a:rPr lang="en-US" dirty="0" err="1" smtClean="0"/>
              <a:t>System.out.println</a:t>
            </a:r>
            <a:r>
              <a:rPr lang="en-US" dirty="0" smtClean="0"/>
              <a:t>("Monday");</a:t>
            </a:r>
          </a:p>
          <a:p>
            <a:pPr>
              <a:buNone/>
            </a:pPr>
            <a:r>
              <a:rPr lang="en-US" dirty="0" smtClean="0"/>
              <a:t> break; </a:t>
            </a:r>
          </a:p>
          <a:p>
            <a:pPr>
              <a:buNone/>
            </a:pPr>
            <a:r>
              <a:rPr lang="en-US" dirty="0" smtClean="0"/>
              <a:t>case 2: </a:t>
            </a:r>
          </a:p>
          <a:p>
            <a:pPr>
              <a:buNone/>
            </a:pPr>
            <a:r>
              <a:rPr lang="en-US" dirty="0" err="1" smtClean="0"/>
              <a:t>System.out.println</a:t>
            </a:r>
            <a:r>
              <a:rPr lang="en-US" dirty="0" smtClean="0"/>
              <a:t>("Tuesday"); </a:t>
            </a:r>
          </a:p>
          <a:p>
            <a:pPr>
              <a:buNone/>
            </a:pPr>
            <a:r>
              <a:rPr lang="en-US" dirty="0" smtClean="0"/>
              <a:t>break; </a:t>
            </a:r>
          </a:p>
          <a:p>
            <a:pPr>
              <a:buNone/>
            </a:pPr>
            <a:r>
              <a:rPr lang="en-US" dirty="0" smtClean="0"/>
              <a:t>case 3: </a:t>
            </a:r>
            <a:r>
              <a:rPr lang="en-US" dirty="0" err="1" smtClean="0"/>
              <a:t>System.out.println</a:t>
            </a:r>
            <a:r>
              <a:rPr lang="en-US" dirty="0" smtClean="0"/>
              <a:t>("Wednesday"); </a:t>
            </a:r>
          </a:p>
          <a:p>
            <a:pPr>
              <a:buNone/>
            </a:pPr>
            <a:r>
              <a:rPr lang="en-US" dirty="0" smtClean="0"/>
              <a:t>break; </a:t>
            </a:r>
          </a:p>
          <a:p>
            <a:pPr>
              <a:buNone/>
            </a:pPr>
            <a:r>
              <a:rPr lang="en-US" dirty="0" smtClean="0"/>
              <a:t>case 4: </a:t>
            </a:r>
            <a:r>
              <a:rPr lang="en-US" dirty="0" err="1" smtClean="0"/>
              <a:t>System.out.println</a:t>
            </a:r>
            <a:r>
              <a:rPr lang="en-US" dirty="0" smtClean="0"/>
              <a:t>("Thursday"); </a:t>
            </a:r>
          </a:p>
          <a:p>
            <a:pPr>
              <a:buNone/>
            </a:pPr>
            <a:r>
              <a:rPr lang="en-US" dirty="0" smtClean="0"/>
              <a:t>break; </a:t>
            </a:r>
          </a:p>
          <a:p>
            <a:pPr>
              <a:buNone/>
            </a:pPr>
            <a:r>
              <a:rPr lang="en-US" dirty="0" smtClean="0"/>
              <a:t>case 5: </a:t>
            </a:r>
            <a:r>
              <a:rPr lang="en-US" dirty="0" err="1" smtClean="0"/>
              <a:t>System.out.println</a:t>
            </a:r>
            <a:r>
              <a:rPr lang="en-US" dirty="0" smtClean="0"/>
              <a:t>("Friday"); </a:t>
            </a:r>
          </a:p>
          <a:p>
            <a:pPr>
              <a:buNone/>
            </a:pPr>
            <a:r>
              <a:rPr lang="en-US" dirty="0" smtClean="0"/>
              <a:t>break;</a:t>
            </a:r>
          </a:p>
          <a:p>
            <a:pPr>
              <a:buNone/>
            </a:pPr>
            <a:r>
              <a:rPr lang="en-US" dirty="0" smtClean="0"/>
              <a:t> case 6: </a:t>
            </a:r>
            <a:r>
              <a:rPr lang="en-US" dirty="0" err="1" smtClean="0"/>
              <a:t>System.out.println</a:t>
            </a:r>
            <a:r>
              <a:rPr lang="en-US" dirty="0" smtClean="0"/>
              <a:t>("Saturday");</a:t>
            </a:r>
          </a:p>
          <a:p>
            <a:pPr>
              <a:buNone/>
            </a:pPr>
            <a:r>
              <a:rPr lang="en-US" dirty="0" smtClean="0"/>
              <a:t> break;</a:t>
            </a:r>
          </a:p>
          <a:p>
            <a:pPr>
              <a:buNone/>
            </a:pPr>
            <a:r>
              <a:rPr lang="en-US" dirty="0" smtClean="0"/>
              <a:t> case 7: </a:t>
            </a:r>
            <a:r>
              <a:rPr lang="en-US" dirty="0" err="1" smtClean="0"/>
              <a:t>System.out.println</a:t>
            </a:r>
            <a:r>
              <a:rPr lang="en-US" dirty="0" smtClean="0"/>
              <a:t>("Sunday"); </a:t>
            </a:r>
          </a:p>
          <a:p>
            <a:pPr>
              <a:buNone/>
            </a:pPr>
            <a:r>
              <a:rPr lang="en-US" dirty="0" smtClean="0"/>
              <a:t>break;</a:t>
            </a:r>
          </a:p>
          <a:p>
            <a:pPr>
              <a:buNone/>
            </a:pPr>
            <a:r>
              <a:rPr lang="en-US" dirty="0" smtClean="0"/>
              <a:t> } // Outputs "Thursday" (day 4)</a:t>
            </a:r>
            <a:endParaRPr lang="en-US" dirty="0"/>
          </a:p>
        </p:txBody>
      </p:sp>
    </p:spTree>
    <p:extLst>
      <p:ext uri="{BB962C8B-B14F-4D97-AF65-F5344CB8AC3E}">
        <p14:creationId xmlns:p14="http://schemas.microsoft.com/office/powerpoint/2010/main" val="36271378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lstStyle/>
          <a:p>
            <a:pPr algn="l"/>
            <a:r>
              <a:rPr lang="en-US" b="1" dirty="0" smtClean="0"/>
              <a:t>Jump Statements</a:t>
            </a:r>
            <a:r>
              <a:rPr lang="en-US" dirty="0" smtClean="0"/>
              <a:t> </a:t>
            </a:r>
            <a:endParaRPr lang="en-US" dirty="0"/>
          </a:p>
        </p:txBody>
      </p:sp>
      <p:sp>
        <p:nvSpPr>
          <p:cNvPr id="3" name="Content Placeholder 2"/>
          <p:cNvSpPr>
            <a:spLocks noGrp="1"/>
          </p:cNvSpPr>
          <p:nvPr>
            <p:ph idx="1"/>
          </p:nvPr>
        </p:nvSpPr>
        <p:spPr>
          <a:xfrm>
            <a:off x="1981200" y="1447801"/>
            <a:ext cx="8153400" cy="5059363"/>
          </a:xfrm>
        </p:spPr>
        <p:txBody>
          <a:bodyPr>
            <a:normAutofit/>
          </a:bodyPr>
          <a:lstStyle/>
          <a:p>
            <a:pPr algn="just" fontAlgn="base"/>
            <a:r>
              <a:rPr lang="en-US" b="1" dirty="0" smtClean="0"/>
              <a:t>Break:</a:t>
            </a:r>
            <a:r>
              <a:rPr lang="en-US" dirty="0" smtClean="0"/>
              <a:t> In Java, a break is majorly used for Terminate a sequence in a switch statement (discussed above).</a:t>
            </a:r>
          </a:p>
          <a:p>
            <a:pPr algn="just" fontAlgn="base"/>
            <a:r>
              <a:rPr lang="en-US" dirty="0" smtClean="0"/>
              <a:t>To exit a loop.</a:t>
            </a:r>
          </a:p>
          <a:p>
            <a:pPr algn="just" fontAlgn="base"/>
            <a:r>
              <a:rPr lang="en-US" b="1" dirty="0" smtClean="0"/>
              <a:t>Continue: </a:t>
            </a:r>
            <a:r>
              <a:rPr lang="en-US" dirty="0" smtClean="0"/>
              <a:t>The continue statement is used in loop control structure when you need to jump to the next iteration of the loop immediately. </a:t>
            </a:r>
          </a:p>
          <a:p>
            <a:pPr algn="just" fontAlgn="base"/>
            <a:r>
              <a:rPr lang="en-US" dirty="0" smtClean="0"/>
              <a:t>It can be used with for loop or while loop.</a:t>
            </a:r>
          </a:p>
          <a:p>
            <a:pPr algn="just"/>
            <a:endParaRPr lang="en-US" dirty="0"/>
          </a:p>
        </p:txBody>
      </p:sp>
    </p:spTree>
    <p:extLst>
      <p:ext uri="{BB962C8B-B14F-4D97-AF65-F5344CB8AC3E}">
        <p14:creationId xmlns:p14="http://schemas.microsoft.com/office/powerpoint/2010/main" val="1438910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523" y="606083"/>
            <a:ext cx="7848600" cy="1066800"/>
          </a:xfrm>
        </p:spPr>
        <p:txBody>
          <a:bodyPr>
            <a:normAutofit fontScale="90000"/>
          </a:bodyPr>
          <a:lstStyle/>
          <a:p>
            <a:pPr algn="l"/>
            <a:r>
              <a:rPr lang="en-US" sz="3800" b="1" dirty="0"/>
              <a:t>Types of Programming Language</a:t>
            </a:r>
          </a:p>
        </p:txBody>
      </p:sp>
      <p:sp>
        <p:nvSpPr>
          <p:cNvPr id="3" name="Content Placeholder 2"/>
          <p:cNvSpPr>
            <a:spLocks noGrp="1"/>
          </p:cNvSpPr>
          <p:nvPr>
            <p:ph sz="half" idx="1"/>
          </p:nvPr>
        </p:nvSpPr>
        <p:spPr>
          <a:xfrm>
            <a:off x="647114" y="2011681"/>
            <a:ext cx="10592972" cy="4641166"/>
          </a:xfrm>
        </p:spPr>
        <p:txBody>
          <a:bodyPr>
            <a:noAutofit/>
          </a:bodyPr>
          <a:lstStyle/>
          <a:p>
            <a:pPr marL="514350" indent="-514350" algn="just">
              <a:buNone/>
            </a:pPr>
            <a:r>
              <a:rPr lang="en-US" sz="2000" b="1" dirty="0" smtClean="0">
                <a:solidFill>
                  <a:schemeClr val="bg1">
                    <a:lumMod val="75000"/>
                  </a:schemeClr>
                </a:solidFill>
              </a:rPr>
              <a:t>There </a:t>
            </a:r>
            <a:r>
              <a:rPr lang="en-US" sz="2000" b="1" dirty="0">
                <a:solidFill>
                  <a:schemeClr val="bg1">
                    <a:lumMod val="75000"/>
                  </a:schemeClr>
                </a:solidFill>
              </a:rPr>
              <a:t>are 2 types</a:t>
            </a:r>
            <a:endParaRPr lang="en-IN" sz="2000" b="1" dirty="0">
              <a:solidFill>
                <a:schemeClr val="bg1">
                  <a:lumMod val="75000"/>
                </a:schemeClr>
              </a:solidFill>
            </a:endParaRPr>
          </a:p>
          <a:p>
            <a:pPr marL="514350" indent="-514350" algn="just">
              <a:buNone/>
            </a:pPr>
            <a:endParaRPr lang="en-IN" sz="2000" b="1" dirty="0">
              <a:solidFill>
                <a:schemeClr val="bg1">
                  <a:lumMod val="75000"/>
                </a:schemeClr>
              </a:solidFill>
            </a:endParaRPr>
          </a:p>
          <a:p>
            <a:pPr marL="514350" indent="-514350" algn="just">
              <a:buNone/>
            </a:pPr>
            <a:r>
              <a:rPr lang="en-IN" sz="2400" b="1" dirty="0">
                <a:solidFill>
                  <a:schemeClr val="tx1"/>
                </a:solidFill>
              </a:rPr>
              <a:t>Low-level programming </a:t>
            </a:r>
            <a:r>
              <a:rPr lang="en-IN" sz="2400" b="1" dirty="0" smtClean="0">
                <a:solidFill>
                  <a:schemeClr val="tx1"/>
                </a:solidFill>
              </a:rPr>
              <a:t>language</a:t>
            </a:r>
            <a:endParaRPr lang="en-IN" sz="2400" b="1" dirty="0">
              <a:solidFill>
                <a:schemeClr val="tx1"/>
              </a:solidFill>
            </a:endParaRPr>
          </a:p>
          <a:p>
            <a:pPr marL="514350" indent="-514350" algn="just"/>
            <a:r>
              <a:rPr lang="en-US" sz="2000" dirty="0"/>
              <a:t>It is a category of computer programming language in which the computer codes are written in the binary language or machine codes. </a:t>
            </a:r>
          </a:p>
          <a:p>
            <a:pPr marL="514350" indent="-514350" algn="just"/>
            <a:r>
              <a:rPr lang="en-US" sz="2000" dirty="0"/>
              <a:t>Because of this, low-level language is sometimes also known as </a:t>
            </a:r>
            <a:r>
              <a:rPr lang="en-US" sz="2000" b="1" dirty="0"/>
              <a:t>machine language.</a:t>
            </a:r>
            <a:r>
              <a:rPr lang="en-US" sz="2000" dirty="0"/>
              <a:t> </a:t>
            </a:r>
          </a:p>
          <a:p>
            <a:pPr marL="514350" indent="-514350" algn="just"/>
            <a:r>
              <a:rPr lang="en-US" sz="2000" dirty="0"/>
              <a:t>The low-level language is less friendly for human (programmer), but more friendly for machine because the computer processor can directly process the codes written in the low-level language.</a:t>
            </a:r>
            <a:endParaRPr lang="en-US" sz="2000" b="1" dirty="0"/>
          </a:p>
        </p:txBody>
      </p:sp>
    </p:spTree>
    <p:extLst>
      <p:ext uri="{BB962C8B-B14F-4D97-AF65-F5344CB8AC3E}">
        <p14:creationId xmlns:p14="http://schemas.microsoft.com/office/powerpoint/2010/main" val="17161057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1143000"/>
          </a:xfrm>
        </p:spPr>
        <p:txBody>
          <a:bodyPr/>
          <a:lstStyle/>
          <a:p>
            <a:pPr algn="l"/>
            <a:r>
              <a:rPr lang="en-US" b="1" dirty="0" smtClean="0"/>
              <a:t>Looping Statements</a:t>
            </a:r>
            <a:endParaRPr lang="en-US" b="1" dirty="0"/>
          </a:p>
        </p:txBody>
      </p:sp>
      <p:sp>
        <p:nvSpPr>
          <p:cNvPr id="3" name="Content Placeholder 2"/>
          <p:cNvSpPr>
            <a:spLocks noGrp="1"/>
          </p:cNvSpPr>
          <p:nvPr>
            <p:ph idx="1"/>
          </p:nvPr>
        </p:nvSpPr>
        <p:spPr>
          <a:xfrm>
            <a:off x="1981200" y="1447801"/>
            <a:ext cx="8153400" cy="5059363"/>
          </a:xfrm>
        </p:spPr>
        <p:txBody>
          <a:bodyPr>
            <a:normAutofit/>
          </a:bodyPr>
          <a:lstStyle/>
          <a:p>
            <a:pPr algn="just"/>
            <a:r>
              <a:rPr lang="en-US" dirty="0" smtClean="0"/>
              <a:t>Looping in programming languages is a feature which facilitates the execution of a set of instructions/functions repeatedly while some condition evaluates to true. </a:t>
            </a:r>
          </a:p>
          <a:p>
            <a:pPr algn="just"/>
            <a:r>
              <a:rPr lang="en-US" dirty="0" smtClean="0"/>
              <a:t>There are 3 Ways:</a:t>
            </a:r>
          </a:p>
          <a:p>
            <a:pPr lvl="1" algn="just"/>
            <a:r>
              <a:rPr lang="en-US" dirty="0" smtClean="0">
                <a:solidFill>
                  <a:srgbClr val="002060"/>
                </a:solidFill>
              </a:rPr>
              <a:t>For Loop</a:t>
            </a:r>
          </a:p>
          <a:p>
            <a:pPr lvl="1" algn="just"/>
            <a:r>
              <a:rPr lang="en-US" dirty="0" smtClean="0">
                <a:solidFill>
                  <a:srgbClr val="002060"/>
                </a:solidFill>
              </a:rPr>
              <a:t>While Loop</a:t>
            </a:r>
          </a:p>
          <a:p>
            <a:pPr lvl="1" algn="just"/>
            <a:r>
              <a:rPr lang="en-US" dirty="0" smtClean="0">
                <a:solidFill>
                  <a:srgbClr val="002060"/>
                </a:solidFill>
              </a:rPr>
              <a:t>Do While Loop</a:t>
            </a:r>
            <a:endParaRPr lang="en-US" dirty="0">
              <a:solidFill>
                <a:srgbClr val="002060"/>
              </a:solidFill>
            </a:endParaRPr>
          </a:p>
        </p:txBody>
      </p:sp>
    </p:spTree>
    <p:extLst>
      <p:ext uri="{BB962C8B-B14F-4D97-AF65-F5344CB8AC3E}">
        <p14:creationId xmlns:p14="http://schemas.microsoft.com/office/powerpoint/2010/main" val="21383637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8229600" cy="762000"/>
          </a:xfrm>
        </p:spPr>
        <p:txBody>
          <a:bodyPr>
            <a:normAutofit/>
          </a:bodyPr>
          <a:lstStyle/>
          <a:p>
            <a:pPr algn="l"/>
            <a:r>
              <a:rPr lang="en-US" sz="3600" b="1" dirty="0"/>
              <a:t>For Loop:</a:t>
            </a:r>
          </a:p>
        </p:txBody>
      </p:sp>
      <p:sp>
        <p:nvSpPr>
          <p:cNvPr id="3" name="Content Placeholder 2"/>
          <p:cNvSpPr>
            <a:spLocks noGrp="1"/>
          </p:cNvSpPr>
          <p:nvPr>
            <p:ph idx="1"/>
          </p:nvPr>
        </p:nvSpPr>
        <p:spPr>
          <a:xfrm>
            <a:off x="1828800" y="1371601"/>
            <a:ext cx="8458200" cy="5211763"/>
          </a:xfrm>
        </p:spPr>
        <p:txBody>
          <a:bodyPr>
            <a:normAutofit/>
          </a:bodyPr>
          <a:lstStyle/>
          <a:p>
            <a:pPr algn="just"/>
            <a:r>
              <a:rPr lang="en-IN" dirty="0" smtClean="0"/>
              <a:t>It enables us to initialize the loop variable, check the condition, and increment/decrement in a single line of code.</a:t>
            </a:r>
          </a:p>
          <a:p>
            <a:pPr algn="just"/>
            <a:r>
              <a:rPr lang="en-IN" dirty="0" smtClean="0"/>
              <a:t>We use the for loop only when we exactly know the number of times, we want to execute the block of code.</a:t>
            </a:r>
          </a:p>
          <a:p>
            <a:pPr algn="just"/>
            <a:r>
              <a:rPr lang="en-IN" sz="2400" dirty="0"/>
              <a:t>Syntax:</a:t>
            </a:r>
          </a:p>
          <a:p>
            <a:pPr algn="just">
              <a:buNone/>
            </a:pPr>
            <a:endParaRPr lang="en-IN" sz="2400" dirty="0"/>
          </a:p>
          <a:p>
            <a:pPr indent="1588">
              <a:buNone/>
            </a:pPr>
            <a:r>
              <a:rPr lang="en-US" sz="2000" b="1" dirty="0"/>
              <a:t>for</a:t>
            </a:r>
            <a:r>
              <a:rPr lang="en-US" sz="2000" dirty="0"/>
              <a:t>(initialization; condition; increment/decrement){    </a:t>
            </a:r>
          </a:p>
          <a:p>
            <a:pPr indent="1588">
              <a:buNone/>
            </a:pPr>
            <a:r>
              <a:rPr lang="en-US" sz="2000" dirty="0"/>
              <a:t>	//statement or code to be executed    </a:t>
            </a:r>
          </a:p>
          <a:p>
            <a:pPr indent="1588">
              <a:buNone/>
            </a:pPr>
            <a:r>
              <a:rPr lang="en-US" sz="2000" dirty="0"/>
              <a:t>}    </a:t>
            </a:r>
          </a:p>
          <a:p>
            <a:pPr algn="just"/>
            <a:endParaRPr lang="en-US" dirty="0"/>
          </a:p>
        </p:txBody>
      </p:sp>
    </p:spTree>
    <p:extLst>
      <p:ext uri="{BB962C8B-B14F-4D97-AF65-F5344CB8AC3E}">
        <p14:creationId xmlns:p14="http://schemas.microsoft.com/office/powerpoint/2010/main" val="22888728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28800" y="304800"/>
            <a:ext cx="8229600" cy="1143000"/>
          </a:xfrm>
        </p:spPr>
        <p:txBody>
          <a:bodyPr>
            <a:normAutofit/>
          </a:bodyPr>
          <a:lstStyle/>
          <a:p>
            <a:pPr algn="l"/>
            <a:r>
              <a:rPr lang="en-US" sz="3600" b="1" dirty="0"/>
              <a:t>Flow Chart:</a:t>
            </a:r>
          </a:p>
        </p:txBody>
      </p:sp>
      <p:pic>
        <p:nvPicPr>
          <p:cNvPr id="10" name="Content Placeholder 9" descr="java-for-loop.jpg"/>
          <p:cNvPicPr>
            <a:picLocks noGrp="1" noChangeAspect="1"/>
          </p:cNvPicPr>
          <p:nvPr>
            <p:ph idx="1"/>
          </p:nvPr>
        </p:nvPicPr>
        <p:blipFill>
          <a:blip r:embed="rId2" cstate="print"/>
          <a:stretch>
            <a:fillRect/>
          </a:stretch>
        </p:blipFill>
        <p:spPr>
          <a:xfrm>
            <a:off x="4814192" y="1846264"/>
            <a:ext cx="2608066" cy="4022725"/>
          </a:xfrm>
        </p:spPr>
      </p:pic>
    </p:spTree>
    <p:extLst>
      <p:ext uri="{BB962C8B-B14F-4D97-AF65-F5344CB8AC3E}">
        <p14:creationId xmlns:p14="http://schemas.microsoft.com/office/powerpoint/2010/main" val="7348187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8229600" cy="1066800"/>
          </a:xfrm>
        </p:spPr>
        <p:txBody>
          <a:bodyPr>
            <a:normAutofit/>
          </a:bodyPr>
          <a:lstStyle/>
          <a:p>
            <a:r>
              <a:rPr lang="en-US" b="1" dirty="0" smtClean="0"/>
              <a:t>How does a For loop execute?</a:t>
            </a:r>
            <a:endParaRPr lang="en-US" dirty="0"/>
          </a:p>
        </p:txBody>
      </p:sp>
      <p:sp>
        <p:nvSpPr>
          <p:cNvPr id="3" name="Content Placeholder 2"/>
          <p:cNvSpPr>
            <a:spLocks noGrp="1"/>
          </p:cNvSpPr>
          <p:nvPr>
            <p:ph idx="1"/>
          </p:nvPr>
        </p:nvSpPr>
        <p:spPr>
          <a:xfrm>
            <a:off x="1981200" y="1676400"/>
            <a:ext cx="8153400" cy="4898136"/>
          </a:xfrm>
        </p:spPr>
        <p:txBody>
          <a:bodyPr>
            <a:normAutofit/>
          </a:bodyPr>
          <a:lstStyle/>
          <a:p>
            <a:pPr algn="just" fontAlgn="base">
              <a:buNone/>
            </a:pPr>
            <a:endParaRPr lang="en-US" dirty="0" smtClean="0"/>
          </a:p>
          <a:p>
            <a:pPr algn="just" fontAlgn="base"/>
            <a:r>
              <a:rPr lang="en-US" dirty="0" smtClean="0"/>
              <a:t>Control falls into the for loop. Initialization is done</a:t>
            </a:r>
          </a:p>
          <a:p>
            <a:pPr algn="just" fontAlgn="base"/>
            <a:r>
              <a:rPr lang="en-US" dirty="0" smtClean="0"/>
              <a:t>The flow jumps to Condition</a:t>
            </a:r>
          </a:p>
          <a:p>
            <a:pPr algn="just" fontAlgn="base"/>
            <a:r>
              <a:rPr lang="en-US" dirty="0" smtClean="0"/>
              <a:t>Condition is tested. </a:t>
            </a:r>
          </a:p>
          <a:p>
            <a:pPr lvl="1" algn="just" fontAlgn="base"/>
            <a:r>
              <a:rPr lang="en-US" dirty="0" smtClean="0">
                <a:solidFill>
                  <a:schemeClr val="tx1"/>
                </a:solidFill>
              </a:rPr>
              <a:t>If Condition yields true, the flow goes into the Body</a:t>
            </a:r>
          </a:p>
          <a:p>
            <a:pPr lvl="1" algn="just" fontAlgn="base"/>
            <a:r>
              <a:rPr lang="en-US" dirty="0" smtClean="0">
                <a:solidFill>
                  <a:schemeClr val="tx1"/>
                </a:solidFill>
              </a:rPr>
              <a:t>If Condition yields false, the flow goes outside the loop</a:t>
            </a:r>
          </a:p>
          <a:p>
            <a:pPr algn="just" fontAlgn="base"/>
            <a:r>
              <a:rPr lang="en-US" dirty="0" smtClean="0"/>
              <a:t>The statements inside the body of the loop get executed.</a:t>
            </a:r>
          </a:p>
          <a:p>
            <a:pPr algn="just" fontAlgn="base"/>
            <a:r>
              <a:rPr lang="en-US" dirty="0" smtClean="0"/>
              <a:t>The flow goes to the </a:t>
            </a:r>
            <a:r>
              <a:rPr lang="en-US" dirty="0" err="1" smtClean="0"/>
              <a:t>Updation</a:t>
            </a:r>
            <a:r>
              <a:rPr lang="en-US" dirty="0" smtClean="0"/>
              <a:t>(Increment/Decrement)</a:t>
            </a:r>
          </a:p>
          <a:p>
            <a:pPr algn="just" fontAlgn="base"/>
            <a:r>
              <a:rPr lang="en-US" dirty="0" err="1" smtClean="0"/>
              <a:t>Updation</a:t>
            </a:r>
            <a:r>
              <a:rPr lang="en-US" dirty="0" smtClean="0"/>
              <a:t> takes place and the flow goes to Step 3 again</a:t>
            </a:r>
          </a:p>
          <a:p>
            <a:pPr algn="just" fontAlgn="base"/>
            <a:r>
              <a:rPr lang="en-US" dirty="0" smtClean="0"/>
              <a:t>The for loop has ended and the flow has gone outside.</a:t>
            </a:r>
          </a:p>
          <a:p>
            <a:pPr algn="just"/>
            <a:endParaRPr lang="en-US" dirty="0"/>
          </a:p>
        </p:txBody>
      </p:sp>
    </p:spTree>
    <p:extLst>
      <p:ext uri="{BB962C8B-B14F-4D97-AF65-F5344CB8AC3E}">
        <p14:creationId xmlns:p14="http://schemas.microsoft.com/office/powerpoint/2010/main" val="24693046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8229600" cy="1066800"/>
          </a:xfrm>
        </p:spPr>
        <p:txBody>
          <a:bodyPr>
            <a:normAutofit/>
          </a:bodyPr>
          <a:lstStyle/>
          <a:p>
            <a:r>
              <a:rPr lang="en-US" b="1" dirty="0" smtClean="0"/>
              <a:t>Nested For Loops </a:t>
            </a:r>
            <a:br>
              <a:rPr lang="en-US" b="1" dirty="0" smtClean="0"/>
            </a:br>
            <a:endParaRPr lang="en-US" dirty="0"/>
          </a:p>
        </p:txBody>
      </p:sp>
      <p:sp>
        <p:nvSpPr>
          <p:cNvPr id="3" name="Content Placeholder 2"/>
          <p:cNvSpPr>
            <a:spLocks noGrp="1"/>
          </p:cNvSpPr>
          <p:nvPr>
            <p:ph idx="1"/>
          </p:nvPr>
        </p:nvSpPr>
        <p:spPr>
          <a:xfrm>
            <a:off x="1981200" y="1676400"/>
            <a:ext cx="8229600" cy="4898136"/>
          </a:xfrm>
        </p:spPr>
        <p:txBody>
          <a:bodyPr>
            <a:normAutofit/>
          </a:bodyPr>
          <a:lstStyle/>
          <a:p>
            <a:r>
              <a:rPr lang="en-US" b="1" dirty="0" smtClean="0"/>
              <a:t>Nested For loop</a:t>
            </a:r>
            <a:r>
              <a:rPr lang="en-US" dirty="0" smtClean="0"/>
              <a:t> means a loop statement inside another loop statement. That is why nested loops are also called as “</a:t>
            </a:r>
            <a:r>
              <a:rPr lang="en-US" b="1" dirty="0" smtClean="0"/>
              <a:t>loop inside loop</a:t>
            </a:r>
            <a:r>
              <a:rPr lang="en-US" dirty="0" smtClean="0"/>
              <a:t>“.</a:t>
            </a:r>
          </a:p>
          <a:p>
            <a:pPr fontAlgn="base"/>
            <a:r>
              <a:rPr lang="en-US" b="1" dirty="0" smtClean="0"/>
              <a:t>Syntax for Nested For loop:</a:t>
            </a:r>
            <a:r>
              <a:rPr lang="en-US" dirty="0" smtClean="0"/>
              <a:t> </a:t>
            </a:r>
            <a:br>
              <a:rPr lang="en-US" dirty="0" smtClean="0"/>
            </a:br>
            <a:r>
              <a:rPr lang="en-US" dirty="0" smtClean="0"/>
              <a:t> </a:t>
            </a:r>
          </a:p>
          <a:p>
            <a:pPr algn="just" fontAlgn="base"/>
            <a:r>
              <a:rPr lang="en-US" dirty="0" smtClean="0"/>
              <a:t>for ( initialization; condition; increment )</a:t>
            </a:r>
          </a:p>
          <a:p>
            <a:pPr algn="just" fontAlgn="base">
              <a:buNone/>
            </a:pPr>
            <a:r>
              <a:rPr lang="en-US" dirty="0" smtClean="0"/>
              <a:t> { </a:t>
            </a:r>
          </a:p>
          <a:p>
            <a:pPr algn="just" fontAlgn="base">
              <a:buNone/>
            </a:pPr>
            <a:r>
              <a:rPr lang="en-US" dirty="0" smtClean="0"/>
              <a:t>	for ( initialization; condition; increment ) </a:t>
            </a:r>
          </a:p>
          <a:p>
            <a:pPr algn="just" fontAlgn="base">
              <a:buNone/>
            </a:pPr>
            <a:r>
              <a:rPr lang="en-US" dirty="0" smtClean="0"/>
              <a:t>	{</a:t>
            </a:r>
          </a:p>
          <a:p>
            <a:pPr algn="just" fontAlgn="base">
              <a:buNone/>
            </a:pPr>
            <a:r>
              <a:rPr lang="en-US" dirty="0" smtClean="0"/>
              <a:t> 		// statement of inside loop </a:t>
            </a:r>
          </a:p>
          <a:p>
            <a:pPr algn="just" fontAlgn="base">
              <a:buNone/>
            </a:pPr>
            <a:r>
              <a:rPr lang="en-US" dirty="0" smtClean="0"/>
              <a:t>	} </a:t>
            </a:r>
          </a:p>
          <a:p>
            <a:pPr algn="just" fontAlgn="base">
              <a:buNone/>
            </a:pPr>
            <a:r>
              <a:rPr lang="en-US" dirty="0" smtClean="0"/>
              <a:t>	// statement of outer loop </a:t>
            </a:r>
          </a:p>
          <a:p>
            <a:pPr algn="just" fontAlgn="base">
              <a:buNone/>
            </a:pPr>
            <a:r>
              <a:rPr lang="en-US" dirty="0" smtClean="0"/>
              <a:t>}</a:t>
            </a:r>
            <a:endParaRPr lang="en-US" dirty="0"/>
          </a:p>
        </p:txBody>
      </p:sp>
    </p:spTree>
    <p:extLst>
      <p:ext uri="{BB962C8B-B14F-4D97-AF65-F5344CB8AC3E}">
        <p14:creationId xmlns:p14="http://schemas.microsoft.com/office/powerpoint/2010/main" val="13004434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21660"/>
            <a:ext cx="9941858" cy="5812536"/>
          </a:xfrm>
        </p:spPr>
        <p:txBody>
          <a:bodyPr>
            <a:normAutofit fontScale="85000" lnSpcReduction="20000"/>
          </a:bodyPr>
          <a:lstStyle/>
          <a:p>
            <a:pPr>
              <a:buNone/>
            </a:pPr>
            <a:r>
              <a:rPr lang="en-US" dirty="0" smtClean="0"/>
              <a:t>class Main { </a:t>
            </a:r>
          </a:p>
          <a:p>
            <a:pPr>
              <a:buNone/>
            </a:pPr>
            <a:r>
              <a:rPr lang="en-US" dirty="0" smtClean="0"/>
              <a:t>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int</a:t>
            </a:r>
            <a:r>
              <a:rPr lang="en-US" dirty="0" smtClean="0"/>
              <a:t> weeks = 3; </a:t>
            </a:r>
          </a:p>
          <a:p>
            <a:pPr>
              <a:buNone/>
            </a:pPr>
            <a:r>
              <a:rPr lang="en-US" dirty="0" smtClean="0"/>
              <a:t>	</a:t>
            </a:r>
            <a:r>
              <a:rPr lang="en-US" dirty="0" err="1" smtClean="0"/>
              <a:t>int</a:t>
            </a:r>
            <a:r>
              <a:rPr lang="en-US" dirty="0" smtClean="0"/>
              <a:t> days = 7; </a:t>
            </a:r>
          </a:p>
          <a:p>
            <a:pPr>
              <a:buNone/>
            </a:pPr>
            <a:r>
              <a:rPr lang="en-US" dirty="0" smtClean="0"/>
              <a:t>	// outer loop prints weeks </a:t>
            </a:r>
          </a:p>
          <a:p>
            <a:pPr>
              <a:buNone/>
            </a:pPr>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weeks; ++</a:t>
            </a:r>
            <a:r>
              <a:rPr lang="en-US" dirty="0" err="1" smtClean="0"/>
              <a:t>i</a:t>
            </a:r>
            <a:r>
              <a:rPr lang="en-US" dirty="0" smtClean="0"/>
              <a:t>) </a:t>
            </a:r>
          </a:p>
          <a:p>
            <a:pPr>
              <a:buNone/>
            </a:pPr>
            <a:r>
              <a:rPr lang="en-US" dirty="0" smtClean="0"/>
              <a:t>	{ </a:t>
            </a:r>
          </a:p>
          <a:p>
            <a:pPr>
              <a:buNone/>
            </a:pPr>
            <a:r>
              <a:rPr lang="en-US" dirty="0" smtClean="0"/>
              <a:t>		</a:t>
            </a:r>
            <a:r>
              <a:rPr lang="en-US" dirty="0" err="1" smtClean="0"/>
              <a:t>System.out.println</a:t>
            </a:r>
            <a:r>
              <a:rPr lang="en-US" dirty="0" smtClean="0"/>
              <a:t>("Week: " + </a:t>
            </a:r>
            <a:r>
              <a:rPr lang="en-US" dirty="0" err="1" smtClean="0"/>
              <a:t>i</a:t>
            </a:r>
            <a:r>
              <a:rPr lang="en-US" dirty="0" smtClean="0"/>
              <a:t>); </a:t>
            </a:r>
          </a:p>
          <a:p>
            <a:pPr>
              <a:buNone/>
            </a:pPr>
            <a:r>
              <a:rPr lang="en-US" dirty="0" smtClean="0"/>
              <a:t>	// inner loop prints days </a:t>
            </a:r>
          </a:p>
          <a:p>
            <a:pPr>
              <a:buNone/>
            </a:pPr>
            <a:r>
              <a:rPr lang="en-US" dirty="0" smtClean="0"/>
              <a:t>	for (</a:t>
            </a:r>
            <a:r>
              <a:rPr lang="en-US" dirty="0" err="1" smtClean="0"/>
              <a:t>int</a:t>
            </a:r>
            <a:r>
              <a:rPr lang="en-US" dirty="0" smtClean="0"/>
              <a:t> j = 1; j &lt;= days; ++j) </a:t>
            </a:r>
          </a:p>
          <a:p>
            <a:pPr>
              <a:buNone/>
            </a:pPr>
            <a:r>
              <a:rPr lang="en-US" dirty="0" smtClean="0"/>
              <a:t>	{ </a:t>
            </a:r>
          </a:p>
          <a:p>
            <a:pPr>
              <a:buNone/>
            </a:pPr>
            <a:r>
              <a:rPr lang="en-US" dirty="0" smtClean="0"/>
              <a:t>		</a:t>
            </a:r>
            <a:r>
              <a:rPr lang="en-US" dirty="0" err="1" smtClean="0"/>
              <a:t>System.out.println</a:t>
            </a:r>
            <a:r>
              <a:rPr lang="en-US" dirty="0" smtClean="0"/>
              <a:t>(" Day: " + j); </a:t>
            </a:r>
          </a:p>
          <a:p>
            <a:pPr>
              <a:buNone/>
            </a:pPr>
            <a:r>
              <a:rPr lang="en-US" dirty="0" smtClean="0"/>
              <a:t>	} </a:t>
            </a:r>
          </a:p>
          <a:p>
            <a:pPr>
              <a:buNone/>
            </a:pPr>
            <a:r>
              <a:rPr lang="en-US" dirty="0" smtClean="0"/>
              <a:t>	} </a:t>
            </a:r>
          </a:p>
          <a:p>
            <a:pPr>
              <a:buNone/>
            </a:pPr>
            <a:r>
              <a:rPr lang="en-US" dirty="0" smtClean="0"/>
              <a:t>	} </a:t>
            </a:r>
          </a:p>
          <a:p>
            <a:pPr>
              <a:buNone/>
            </a:pPr>
            <a:r>
              <a:rPr lang="en-US" dirty="0" smtClean="0"/>
              <a:t>}</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8508791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65" y="396551"/>
            <a:ext cx="8229600" cy="1066800"/>
          </a:xfrm>
        </p:spPr>
        <p:txBody>
          <a:bodyPr/>
          <a:lstStyle/>
          <a:p>
            <a:r>
              <a:rPr lang="en-US" b="1" dirty="0" smtClean="0"/>
              <a:t>While loop</a:t>
            </a:r>
            <a:endParaRPr lang="en-US" dirty="0"/>
          </a:p>
        </p:txBody>
      </p:sp>
      <p:sp>
        <p:nvSpPr>
          <p:cNvPr id="3" name="Content Placeholder 2"/>
          <p:cNvSpPr>
            <a:spLocks noGrp="1"/>
          </p:cNvSpPr>
          <p:nvPr>
            <p:ph idx="1"/>
          </p:nvPr>
        </p:nvSpPr>
        <p:spPr>
          <a:xfrm>
            <a:off x="614265" y="2556589"/>
            <a:ext cx="11198289" cy="2593909"/>
          </a:xfrm>
        </p:spPr>
        <p:txBody>
          <a:bodyPr>
            <a:noAutofit/>
          </a:bodyPr>
          <a:lstStyle/>
          <a:p>
            <a:pPr algn="just"/>
            <a:r>
              <a:rPr lang="en-US" sz="2400" b="1" dirty="0" smtClean="0"/>
              <a:t>Java while loop</a:t>
            </a:r>
            <a:r>
              <a:rPr lang="en-US" sz="2400" dirty="0" smtClean="0"/>
              <a:t> allows code to be executed repeatedly based on a given Boolean condition. </a:t>
            </a:r>
          </a:p>
          <a:p>
            <a:pPr algn="just"/>
            <a:r>
              <a:rPr lang="en-US" sz="2400" dirty="0" smtClean="0"/>
              <a:t>The while loop can be thought of as a repeating </a:t>
            </a:r>
            <a:r>
              <a:rPr lang="en-US" sz="2400" b="1" dirty="0" smtClean="0"/>
              <a:t>if statement. </a:t>
            </a:r>
          </a:p>
          <a:p>
            <a:pPr algn="just"/>
            <a:r>
              <a:rPr lang="en-US" sz="2400" dirty="0" smtClean="0"/>
              <a:t>While loop in Java comes into use when we need to repeatedly execute a block of statements. </a:t>
            </a:r>
          </a:p>
          <a:p>
            <a:pPr algn="just"/>
            <a:r>
              <a:rPr lang="en-US" sz="2400" dirty="0" smtClean="0"/>
              <a:t>The while loop is considered as a repeating if statement. </a:t>
            </a:r>
          </a:p>
          <a:p>
            <a:pPr algn="just"/>
            <a:r>
              <a:rPr lang="en-US" sz="2400" dirty="0" smtClean="0"/>
              <a:t>If the number of iterations is not fixed, it is recommended to use the while loop.</a:t>
            </a:r>
            <a:endParaRPr lang="en-US" sz="2400" dirty="0"/>
          </a:p>
        </p:txBody>
      </p:sp>
    </p:spTree>
    <p:extLst>
      <p:ext uri="{BB962C8B-B14F-4D97-AF65-F5344CB8AC3E}">
        <p14:creationId xmlns:p14="http://schemas.microsoft.com/office/powerpoint/2010/main" val="40046130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0682" y="304800"/>
            <a:ext cx="8229600" cy="1066800"/>
          </a:xfrm>
        </p:spPr>
        <p:txBody>
          <a:bodyPr/>
          <a:lstStyle/>
          <a:p>
            <a:r>
              <a:rPr lang="en-US" b="1" dirty="0" smtClean="0"/>
              <a:t>Do While Loop</a:t>
            </a:r>
            <a:endParaRPr lang="en-US" b="1" dirty="0"/>
          </a:p>
        </p:txBody>
      </p:sp>
      <p:sp>
        <p:nvSpPr>
          <p:cNvPr id="3" name="Content Placeholder 2"/>
          <p:cNvSpPr>
            <a:spLocks noGrp="1"/>
          </p:cNvSpPr>
          <p:nvPr>
            <p:ph idx="1"/>
          </p:nvPr>
        </p:nvSpPr>
        <p:spPr>
          <a:xfrm>
            <a:off x="541176" y="1903444"/>
            <a:ext cx="10860832" cy="4250467"/>
          </a:xfrm>
        </p:spPr>
        <p:txBody>
          <a:bodyPr>
            <a:normAutofit/>
          </a:bodyPr>
          <a:lstStyle/>
          <a:p>
            <a:pPr algn="just"/>
            <a:r>
              <a:rPr lang="en-US" dirty="0" smtClean="0"/>
              <a:t> </a:t>
            </a:r>
            <a:r>
              <a:rPr lang="en-US" dirty="0" smtClean="0">
                <a:solidFill>
                  <a:srgbClr val="002060"/>
                </a:solidFill>
              </a:rPr>
              <a:t>Java do-while loop is an Exit control loop. Therefore, unlike </a:t>
            </a:r>
            <a:r>
              <a:rPr lang="en-US" i="1" dirty="0" smtClean="0">
                <a:solidFill>
                  <a:srgbClr val="002060"/>
                </a:solidFill>
              </a:rPr>
              <a:t>for</a:t>
            </a:r>
            <a:r>
              <a:rPr lang="en-US" dirty="0" smtClean="0">
                <a:solidFill>
                  <a:srgbClr val="002060"/>
                </a:solidFill>
              </a:rPr>
              <a:t> or </a:t>
            </a:r>
            <a:r>
              <a:rPr lang="en-US" i="1" dirty="0" smtClean="0">
                <a:solidFill>
                  <a:srgbClr val="002060"/>
                </a:solidFill>
              </a:rPr>
              <a:t>while</a:t>
            </a:r>
            <a:r>
              <a:rPr lang="en-US" dirty="0" smtClean="0">
                <a:solidFill>
                  <a:srgbClr val="002060"/>
                </a:solidFill>
              </a:rPr>
              <a:t> loop, a do-while check for the condition after executing the statements of the loop body.</a:t>
            </a:r>
          </a:p>
          <a:p>
            <a:pPr fontAlgn="base"/>
            <a:r>
              <a:rPr lang="en-US" b="1" dirty="0" smtClean="0"/>
              <a:t>Syntax:</a:t>
            </a:r>
            <a:r>
              <a:rPr lang="en-US" dirty="0" smtClean="0"/>
              <a:t> </a:t>
            </a:r>
          </a:p>
          <a:p>
            <a:r>
              <a:rPr lang="en-US" dirty="0" smtClean="0"/>
              <a:t>do { </a:t>
            </a:r>
          </a:p>
          <a:p>
            <a:pPr>
              <a:buNone/>
            </a:pPr>
            <a:r>
              <a:rPr lang="en-US" dirty="0" smtClean="0"/>
              <a:t>		// Loop Body </a:t>
            </a:r>
            <a:r>
              <a:rPr lang="en-US" dirty="0" err="1" smtClean="0"/>
              <a:t>Update_expression</a:t>
            </a:r>
            <a:r>
              <a:rPr lang="en-US" dirty="0" smtClean="0"/>
              <a:t> </a:t>
            </a:r>
          </a:p>
          <a:p>
            <a:pPr>
              <a:buNone/>
            </a:pPr>
            <a:r>
              <a:rPr lang="en-US" dirty="0" smtClean="0"/>
              <a:t>}</a:t>
            </a:r>
          </a:p>
          <a:p>
            <a:pPr>
              <a:buNone/>
            </a:pPr>
            <a:r>
              <a:rPr lang="en-US" dirty="0" smtClean="0"/>
              <a:t> // Condition check </a:t>
            </a:r>
          </a:p>
          <a:p>
            <a:pPr>
              <a:buNone/>
            </a:pPr>
            <a:r>
              <a:rPr lang="en-US" dirty="0" smtClean="0"/>
              <a:t>while (</a:t>
            </a:r>
            <a:r>
              <a:rPr lang="en-US" dirty="0" err="1" smtClean="0"/>
              <a:t>test_expression</a:t>
            </a:r>
            <a:r>
              <a:rPr lang="en-US" dirty="0" smtClean="0"/>
              <a:t>);</a:t>
            </a:r>
            <a:endParaRPr lang="en-US" dirty="0"/>
          </a:p>
        </p:txBody>
      </p:sp>
    </p:spTree>
    <p:extLst>
      <p:ext uri="{BB962C8B-B14F-4D97-AF65-F5344CB8AC3E}">
        <p14:creationId xmlns:p14="http://schemas.microsoft.com/office/powerpoint/2010/main" val="1179240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TotalTime>
  <Words>2823</Words>
  <Application>Microsoft Office PowerPoint</Application>
  <PresentationFormat>Widescreen</PresentationFormat>
  <Paragraphs>713</Paragraphs>
  <Slides>97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Gill Sans MT</vt:lpstr>
      <vt:lpstr>Times New Roman</vt:lpstr>
      <vt:lpstr>Wingdings 2</vt:lpstr>
      <vt:lpstr>Dividend</vt:lpstr>
      <vt:lpstr>PowerPoint Presentation</vt:lpstr>
      <vt:lpstr>Core Java &amp; Advanced Java</vt:lpstr>
      <vt:lpstr>Major Companies Who Use Java</vt:lpstr>
      <vt:lpstr>Agenda:</vt:lpstr>
      <vt:lpstr>OOPs Concepts: </vt:lpstr>
      <vt:lpstr>Collection  Frameworks</vt:lpstr>
      <vt:lpstr>PowerPoint Presentation</vt:lpstr>
      <vt:lpstr>Introduction to Java</vt:lpstr>
      <vt:lpstr>Types of Programming Language</vt:lpstr>
      <vt:lpstr>High-Level Language</vt:lpstr>
      <vt:lpstr>PowerPoint Presentation</vt:lpstr>
      <vt:lpstr>What is Java?</vt:lpstr>
      <vt:lpstr>Features of Java</vt:lpstr>
      <vt:lpstr>Object-Oriented</vt:lpstr>
      <vt:lpstr>Platform Independent </vt:lpstr>
      <vt:lpstr>Architectural Neutral </vt:lpstr>
      <vt:lpstr>Portable</vt:lpstr>
      <vt:lpstr>Robust</vt:lpstr>
      <vt:lpstr>   Secured</vt:lpstr>
      <vt:lpstr>Multi-Threaded </vt:lpstr>
      <vt:lpstr>Compiled &amp; Interpreted</vt:lpstr>
      <vt:lpstr>Distributed</vt:lpstr>
      <vt:lpstr>Dynamic</vt:lpstr>
      <vt:lpstr>High-performance</vt:lpstr>
      <vt:lpstr>Types of Java Applications (There are 4 Types)</vt:lpstr>
      <vt:lpstr>1) Standalone Application </vt:lpstr>
      <vt:lpstr>2) Web Application</vt:lpstr>
      <vt:lpstr>3) Enterprise Application </vt:lpstr>
      <vt:lpstr>4) Mobile Application </vt:lpstr>
      <vt:lpstr>Java Editions/ Platforms</vt:lpstr>
      <vt:lpstr> JDK, JRE and JVM </vt:lpstr>
      <vt:lpstr>Java Development Kit (JDK)</vt:lpstr>
      <vt:lpstr>JRE (Java Runtime Environment) </vt:lpstr>
      <vt:lpstr>JVM(Java Virtual Machine </vt:lpstr>
      <vt:lpstr>Syntax:    </vt:lpstr>
      <vt:lpstr>Variable</vt:lpstr>
      <vt:lpstr>PowerPoint Presentation</vt:lpstr>
      <vt:lpstr>Rules for declaring Variables</vt:lpstr>
      <vt:lpstr>Types of Variables</vt:lpstr>
      <vt:lpstr>Local Variables </vt:lpstr>
      <vt:lpstr>Instance Variable </vt:lpstr>
      <vt:lpstr>Static Variables </vt:lpstr>
      <vt:lpstr>Example:</vt:lpstr>
      <vt:lpstr>Identifiers in Java </vt:lpstr>
      <vt:lpstr>Rules for defining Java Identifiers </vt:lpstr>
      <vt:lpstr>Constant</vt:lpstr>
      <vt:lpstr>Data Types in Java </vt:lpstr>
      <vt:lpstr>PowerPoint Presentation</vt:lpstr>
      <vt:lpstr>Primitive Datatypes</vt:lpstr>
      <vt:lpstr>PowerPoint Presentation</vt:lpstr>
      <vt:lpstr>Literals </vt:lpstr>
      <vt:lpstr>Types of Literals in Java </vt:lpstr>
      <vt:lpstr>Non-primitive data types</vt:lpstr>
      <vt:lpstr>Operator</vt:lpstr>
      <vt:lpstr>Arithmetic Operators</vt:lpstr>
      <vt:lpstr>Unary Operators  </vt:lpstr>
      <vt:lpstr>Operator 1: Unary minus(-)s</vt:lpstr>
      <vt:lpstr>Operator 3: Increment(++) </vt:lpstr>
      <vt:lpstr>PowerPoint Presentation</vt:lpstr>
      <vt:lpstr>Operator 4: Decrement(-–) </vt:lpstr>
      <vt:lpstr>PowerPoint Presentation</vt:lpstr>
      <vt:lpstr>Relational Operators </vt:lpstr>
      <vt:lpstr>PowerPoint Presentation</vt:lpstr>
      <vt:lpstr>PowerPoint Presentation</vt:lpstr>
      <vt:lpstr>Greater than or equal to (&gt;=)</vt:lpstr>
      <vt:lpstr>Example for Relational Operators</vt:lpstr>
      <vt:lpstr>Logical Operator </vt:lpstr>
      <vt:lpstr>1. Logical ‘AND’ Operator (&amp;&amp;)</vt:lpstr>
      <vt:lpstr>2. Logical ‘OR’ Operator (||)  </vt:lpstr>
      <vt:lpstr>3. Logical ‘NOT’ Operator (!) </vt:lpstr>
      <vt:lpstr>Examples For Logical Operators</vt:lpstr>
      <vt:lpstr>Ternary Operator </vt:lpstr>
      <vt:lpstr>Bitwise Operators </vt:lpstr>
      <vt:lpstr>Bitwise Operators</vt:lpstr>
      <vt:lpstr>PowerPoint Presentation</vt:lpstr>
      <vt:lpstr>PowerPoint Presentation</vt:lpstr>
      <vt:lpstr>PowerPoint Presentation</vt:lpstr>
      <vt:lpstr>PowerPoint Presentation</vt:lpstr>
      <vt:lpstr>PowerPoint Presentation</vt:lpstr>
      <vt:lpstr>Control Statements </vt:lpstr>
      <vt:lpstr>Decision-Making statements</vt:lpstr>
      <vt:lpstr>If condition</vt:lpstr>
      <vt:lpstr>if-else Statement</vt:lpstr>
      <vt:lpstr>Nested-if</vt:lpstr>
      <vt:lpstr>if-else-if ladder:</vt:lpstr>
      <vt:lpstr>Switch statement </vt:lpstr>
      <vt:lpstr>Syntax:</vt:lpstr>
      <vt:lpstr>PowerPoint Presentation</vt:lpstr>
      <vt:lpstr>Jump Statements </vt:lpstr>
      <vt:lpstr>Looping Statements</vt:lpstr>
      <vt:lpstr>For Loop:</vt:lpstr>
      <vt:lpstr>Flow Chart:</vt:lpstr>
      <vt:lpstr>How does a For loop execute?</vt:lpstr>
      <vt:lpstr>Nested For Loops  </vt:lpstr>
      <vt:lpstr>PowerPoint Presentation</vt:lpstr>
      <vt:lpstr>While loop</vt:lpstr>
      <vt:lpstr>Do While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KITS</dc:creator>
  <cp:lastModifiedBy>KITS</cp:lastModifiedBy>
  <cp:revision>1</cp:revision>
  <dcterms:created xsi:type="dcterms:W3CDTF">2024-08-01T09:31:11Z</dcterms:created>
  <dcterms:modified xsi:type="dcterms:W3CDTF">2024-08-01T09:32:30Z</dcterms:modified>
</cp:coreProperties>
</file>