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60" r:id="rId3"/>
    <p:sldId id="257" r:id="rId4"/>
    <p:sldId id="266" r:id="rId5"/>
    <p:sldId id="267" r:id="rId6"/>
    <p:sldId id="268" r:id="rId7"/>
    <p:sldId id="261" r:id="rId8"/>
    <p:sldId id="262" r:id="rId9"/>
    <p:sldId id="269" r:id="rId10"/>
    <p:sldId id="258" r:id="rId11"/>
    <p:sldId id="259"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7/26/2024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351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9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196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678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604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739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27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96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22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88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76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98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16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77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52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66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0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7/26/2024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9738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650" y="-113381"/>
            <a:ext cx="8825658" cy="2677648"/>
          </a:xfrm>
        </p:spPr>
        <p:txBody>
          <a:bodyPr/>
          <a:lstStyle/>
          <a:p>
            <a:r>
              <a:rPr lang="en-US" b="1" dirty="0" smtClean="0"/>
              <a:t>Fundamentals Of OOPS</a:t>
            </a:r>
            <a:endParaRPr lang="en-IN" b="1" dirty="0"/>
          </a:p>
        </p:txBody>
      </p:sp>
      <p:sp>
        <p:nvSpPr>
          <p:cNvPr id="3" name="Subtitle 2"/>
          <p:cNvSpPr>
            <a:spLocks noGrp="1"/>
          </p:cNvSpPr>
          <p:nvPr>
            <p:ph type="subTitle" idx="1"/>
          </p:nvPr>
        </p:nvSpPr>
        <p:spPr>
          <a:xfrm>
            <a:off x="940903" y="3008243"/>
            <a:ext cx="9039709" cy="2630557"/>
          </a:xfrm>
        </p:spPr>
        <p:txBody>
          <a:bodyPr/>
          <a:lstStyle/>
          <a:p>
            <a:r>
              <a:rPr lang="en-US" dirty="0" smtClean="0">
                <a:solidFill>
                  <a:schemeClr val="bg2">
                    <a:lumMod val="90000"/>
                  </a:schemeClr>
                </a:solidFill>
              </a:rPr>
              <a:t>Classes &amp; Objects</a:t>
            </a:r>
          </a:p>
          <a:p>
            <a:r>
              <a:rPr lang="en-US" dirty="0" smtClean="0">
                <a:solidFill>
                  <a:schemeClr val="bg2">
                    <a:lumMod val="90000"/>
                  </a:schemeClr>
                </a:solidFill>
              </a:rPr>
              <a:t>Constructors</a:t>
            </a:r>
          </a:p>
          <a:p>
            <a:endParaRPr lang="en-US" dirty="0">
              <a:solidFill>
                <a:schemeClr val="bg2">
                  <a:lumMod val="90000"/>
                </a:schemeClr>
              </a:solidFill>
            </a:endParaRPr>
          </a:p>
        </p:txBody>
      </p:sp>
    </p:spTree>
    <p:extLst>
      <p:ext uri="{BB962C8B-B14F-4D97-AF65-F5344CB8AC3E}">
        <p14:creationId xmlns:p14="http://schemas.microsoft.com/office/powerpoint/2010/main" val="2726240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14" t="3761" r="1963" b="23289"/>
          <a:stretch/>
        </p:blipFill>
        <p:spPr>
          <a:xfrm>
            <a:off x="2305877" y="2663686"/>
            <a:ext cx="7172870" cy="3856383"/>
          </a:xfrm>
        </p:spPr>
      </p:pic>
    </p:spTree>
    <p:extLst>
      <p:ext uri="{BB962C8B-B14F-4D97-AF65-F5344CB8AC3E}">
        <p14:creationId xmlns:p14="http://schemas.microsoft.com/office/powerpoint/2010/main" val="166767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110" y="695372"/>
            <a:ext cx="8761413" cy="706964"/>
          </a:xfrm>
        </p:spPr>
        <p:txBody>
          <a:bodyPr/>
          <a:lstStyle/>
          <a:p>
            <a:r>
              <a:rPr lang="en-US" b="1" dirty="0" smtClean="0"/>
              <a:t>What is Class?</a:t>
            </a:r>
            <a:endParaRPr lang="en-IN" b="1" dirty="0"/>
          </a:p>
        </p:txBody>
      </p:sp>
      <p:sp>
        <p:nvSpPr>
          <p:cNvPr id="3" name="Content Placeholder 2"/>
          <p:cNvSpPr>
            <a:spLocks noGrp="1"/>
          </p:cNvSpPr>
          <p:nvPr>
            <p:ph idx="1"/>
          </p:nvPr>
        </p:nvSpPr>
        <p:spPr>
          <a:xfrm>
            <a:off x="585110" y="2266123"/>
            <a:ext cx="10838264" cy="4121426"/>
          </a:xfrm>
        </p:spPr>
        <p:txBody>
          <a:bodyPr>
            <a:normAutofit fontScale="85000" lnSpcReduction="20000"/>
          </a:bodyPr>
          <a:lstStyle/>
          <a:p>
            <a:pPr algn="just">
              <a:lnSpc>
                <a:spcPct val="120000"/>
              </a:lnSpc>
            </a:pPr>
            <a:r>
              <a:rPr lang="en-US" sz="2000" dirty="0" smtClean="0"/>
              <a:t>Class is a blue print of an object</a:t>
            </a:r>
            <a:r>
              <a:rPr lang="en-IN" sz="2000" dirty="0" smtClean="0"/>
              <a:t>.</a:t>
            </a:r>
          </a:p>
          <a:p>
            <a:pPr algn="just">
              <a:lnSpc>
                <a:spcPct val="120000"/>
              </a:lnSpc>
            </a:pPr>
            <a:r>
              <a:rPr lang="en-US" sz="2000" dirty="0"/>
              <a:t>A </a:t>
            </a:r>
            <a:r>
              <a:rPr lang="en-US" sz="2000" b="1" dirty="0"/>
              <a:t>class in Java</a:t>
            </a:r>
            <a:r>
              <a:rPr lang="en-US" sz="2000" dirty="0"/>
              <a:t> is a fundamental building block of object-oriented programming (OOP) language. In other words, a class is the basic unit of OOP.</a:t>
            </a:r>
          </a:p>
          <a:p>
            <a:pPr algn="just">
              <a:lnSpc>
                <a:spcPct val="120000"/>
              </a:lnSpc>
            </a:pPr>
            <a:r>
              <a:rPr lang="en-US" sz="2000" dirty="0"/>
              <a:t>According to OOPs concept in Java, a class is the blueprint/template of an object. It contains the similar types of objects having the same states (properties) and behavior.</a:t>
            </a:r>
          </a:p>
          <a:p>
            <a:pPr algn="just">
              <a:lnSpc>
                <a:spcPct val="120000"/>
              </a:lnSpc>
            </a:pPr>
            <a:r>
              <a:rPr lang="en-US" sz="2000" dirty="0"/>
              <a:t>In other words, a class can also be defined as “a class is a group of objects which are common to all objects of one type</a:t>
            </a:r>
            <a:r>
              <a:rPr lang="en-US" sz="2000" dirty="0" smtClean="0"/>
              <a:t>”.</a:t>
            </a:r>
          </a:p>
          <a:p>
            <a:pPr algn="just">
              <a:lnSpc>
                <a:spcPct val="120000"/>
              </a:lnSpc>
            </a:pPr>
            <a:r>
              <a:rPr lang="en-US" b="1" dirty="0"/>
              <a:t>Syntax to Declare Class in Java</a:t>
            </a:r>
          </a:p>
          <a:p>
            <a:pPr lvl="1" algn="just">
              <a:lnSpc>
                <a:spcPct val="120000"/>
              </a:lnSpc>
            </a:pPr>
            <a:r>
              <a:rPr lang="en-US" sz="1800" dirty="0" err="1" smtClean="0"/>
              <a:t>access_modifier</a:t>
            </a:r>
            <a:r>
              <a:rPr lang="en-US" sz="1800" dirty="0" smtClean="0"/>
              <a:t> </a:t>
            </a:r>
            <a:r>
              <a:rPr lang="en-US" sz="1800" dirty="0" err="1" smtClean="0"/>
              <a:t>Class_Name</a:t>
            </a:r>
            <a:endParaRPr lang="en-US" sz="1800" dirty="0" smtClean="0"/>
          </a:p>
          <a:p>
            <a:pPr lvl="1" algn="just">
              <a:lnSpc>
                <a:spcPct val="120000"/>
              </a:lnSpc>
            </a:pPr>
            <a:r>
              <a:rPr lang="en-US" sz="1800" dirty="0" smtClean="0"/>
              <a:t>{</a:t>
            </a:r>
          </a:p>
          <a:p>
            <a:pPr marL="457200" lvl="1" indent="0" algn="just">
              <a:lnSpc>
                <a:spcPct val="120000"/>
              </a:lnSpc>
              <a:buNone/>
            </a:pPr>
            <a:r>
              <a:rPr lang="en-US" sz="1800" dirty="0" smtClean="0"/>
              <a:t>		// class body</a:t>
            </a:r>
            <a:endParaRPr lang="en-US" sz="1800" dirty="0"/>
          </a:p>
          <a:p>
            <a:pPr lvl="1" algn="just">
              <a:lnSpc>
                <a:spcPct val="120000"/>
              </a:lnSpc>
            </a:pPr>
            <a:r>
              <a:rPr lang="en-US" sz="1800" dirty="0" smtClean="0"/>
              <a:t>}</a:t>
            </a:r>
          </a:p>
          <a:p>
            <a:pPr marL="0" indent="0" algn="just">
              <a:lnSpc>
                <a:spcPct val="120000"/>
              </a:lnSpc>
              <a:buNone/>
            </a:pPr>
            <a:endParaRPr lang="en-US" sz="2000" dirty="0"/>
          </a:p>
          <a:p>
            <a:pPr algn="just">
              <a:lnSpc>
                <a:spcPct val="120000"/>
              </a:lnSpc>
            </a:pPr>
            <a:endParaRPr lang="en-US" sz="2000" dirty="0" smtClean="0"/>
          </a:p>
        </p:txBody>
      </p:sp>
    </p:spTree>
    <p:extLst>
      <p:ext uri="{BB962C8B-B14F-4D97-AF65-F5344CB8AC3E}">
        <p14:creationId xmlns:p14="http://schemas.microsoft.com/office/powerpoint/2010/main" val="345120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4" y="854398"/>
            <a:ext cx="8761413" cy="706964"/>
          </a:xfrm>
        </p:spPr>
        <p:txBody>
          <a:bodyPr/>
          <a:lstStyle/>
          <a:p>
            <a:r>
              <a:rPr lang="en-US" b="1" dirty="0" smtClean="0"/>
              <a:t>Components Of Class</a:t>
            </a:r>
            <a:endParaRPr lang="en-IN" b="1" dirty="0"/>
          </a:p>
        </p:txBody>
      </p:sp>
      <p:pic>
        <p:nvPicPr>
          <p:cNvPr id="4" name="Content Placeholder 3"/>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184" y="2419135"/>
            <a:ext cx="6016486" cy="4272889"/>
          </a:xfrm>
        </p:spPr>
      </p:pic>
    </p:spTree>
    <p:extLst>
      <p:ext uri="{BB962C8B-B14F-4D97-AF65-F5344CB8AC3E}">
        <p14:creationId xmlns:p14="http://schemas.microsoft.com/office/powerpoint/2010/main" val="762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70" y="2411896"/>
            <a:ext cx="11158330" cy="4280452"/>
          </a:xfrm>
        </p:spPr>
        <p:txBody>
          <a:bodyPr>
            <a:normAutofit fontScale="85000" lnSpcReduction="10000"/>
          </a:bodyPr>
          <a:lstStyle/>
          <a:p>
            <a:pPr marL="0" indent="0" algn="just">
              <a:lnSpc>
                <a:spcPct val="150000"/>
              </a:lnSpc>
              <a:buNone/>
            </a:pPr>
            <a:r>
              <a:rPr lang="en-US" dirty="0"/>
              <a:t>1. </a:t>
            </a:r>
            <a:r>
              <a:rPr lang="en-US" b="1" dirty="0"/>
              <a:t>Modifiers:</a:t>
            </a:r>
            <a:r>
              <a:rPr lang="en-US" dirty="0"/>
              <a:t> A class can be either a public or default access modifier. But the members of class can be public, private, default, and protected. All these are the access modifiers.</a:t>
            </a:r>
          </a:p>
          <a:p>
            <a:pPr marL="0" indent="0" algn="just">
              <a:lnSpc>
                <a:spcPct val="150000"/>
              </a:lnSpc>
              <a:buNone/>
            </a:pPr>
            <a:r>
              <a:rPr lang="en-US" dirty="0"/>
              <a:t>2. </a:t>
            </a:r>
            <a:r>
              <a:rPr lang="en-US" b="1" dirty="0"/>
              <a:t>Class name:</a:t>
            </a:r>
            <a:r>
              <a:rPr lang="en-US" dirty="0"/>
              <a:t> By convention, a class name should begin with a capital letter and subsequent characters lowercased (for example Student). If a name consists of multiple words, the first letter of each word should be uppercased ( for example </a:t>
            </a:r>
            <a:r>
              <a:rPr lang="en-US" dirty="0" err="1"/>
              <a:t>CollegerStudent</a:t>
            </a:r>
            <a:r>
              <a:rPr lang="en-US" dirty="0" smtClean="0"/>
              <a:t>).</a:t>
            </a:r>
          </a:p>
          <a:p>
            <a:pPr marL="0" indent="0" algn="just">
              <a:lnSpc>
                <a:spcPct val="150000"/>
              </a:lnSpc>
              <a:buNone/>
            </a:pPr>
            <a:r>
              <a:rPr lang="en-US" dirty="0"/>
              <a:t>3. </a:t>
            </a:r>
            <a:r>
              <a:rPr lang="en-US" b="1" dirty="0"/>
              <a:t>Body:</a:t>
            </a:r>
            <a:r>
              <a:rPr lang="en-US" dirty="0"/>
              <a:t> Every class’s body is enclosed in a pair of left and right braces</a:t>
            </a:r>
            <a:r>
              <a:rPr lang="en-US" dirty="0" smtClean="0"/>
              <a:t>.</a:t>
            </a:r>
          </a:p>
          <a:p>
            <a:pPr marL="0" indent="0" algn="just">
              <a:lnSpc>
                <a:spcPct val="150000"/>
              </a:lnSpc>
              <a:buNone/>
            </a:pPr>
            <a:endParaRPr lang="en-US" dirty="0"/>
          </a:p>
          <a:p>
            <a:pPr marL="0" indent="0" algn="just">
              <a:lnSpc>
                <a:spcPct val="150000"/>
              </a:lnSpc>
              <a:buNone/>
            </a:pPr>
            <a:r>
              <a:rPr lang="en-US" b="1" dirty="0" smtClean="0"/>
              <a:t>Note:</a:t>
            </a:r>
          </a:p>
          <a:p>
            <a:pPr marL="0" indent="0" algn="just">
              <a:lnSpc>
                <a:spcPct val="150000"/>
              </a:lnSpc>
              <a:buNone/>
            </a:pPr>
            <a:r>
              <a:rPr lang="en-US" dirty="0" smtClean="0"/>
              <a:t>A </a:t>
            </a:r>
            <a:r>
              <a:rPr lang="en-US" dirty="0"/>
              <a:t>class name can also start with an underscore ”_”. The following class name can be valid such as _, _Student. Keywords cannot be a valid class name. For example, class, true, null, </a:t>
            </a:r>
            <a:r>
              <a:rPr lang="en-US" dirty="0" err="1"/>
              <a:t>etc</a:t>
            </a:r>
            <a:r>
              <a:rPr lang="en-US" dirty="0"/>
              <a:t> are not accepted as a class name.</a:t>
            </a:r>
          </a:p>
          <a:p>
            <a:pPr algn="just">
              <a:lnSpc>
                <a:spcPct val="150000"/>
              </a:lnSpc>
            </a:pPr>
            <a:endParaRPr lang="en-IN" dirty="0"/>
          </a:p>
        </p:txBody>
      </p:sp>
    </p:spTree>
    <p:extLst>
      <p:ext uri="{BB962C8B-B14F-4D97-AF65-F5344CB8AC3E}">
        <p14:creationId xmlns:p14="http://schemas.microsoft.com/office/powerpoint/2010/main" val="43661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22" y="735128"/>
            <a:ext cx="8761413" cy="706964"/>
          </a:xfrm>
        </p:spPr>
        <p:txBody>
          <a:bodyPr/>
          <a:lstStyle/>
          <a:p>
            <a:r>
              <a:rPr lang="en-US" b="1" dirty="0" smtClean="0"/>
              <a:t>Inner Class In Java</a:t>
            </a:r>
            <a:endParaRPr lang="en-IN" b="1" dirty="0"/>
          </a:p>
        </p:txBody>
      </p:sp>
      <p:sp>
        <p:nvSpPr>
          <p:cNvPr id="3" name="Content Placeholder 2"/>
          <p:cNvSpPr>
            <a:spLocks noGrp="1"/>
          </p:cNvSpPr>
          <p:nvPr>
            <p:ph idx="1"/>
          </p:nvPr>
        </p:nvSpPr>
        <p:spPr>
          <a:xfrm>
            <a:off x="556591" y="2385391"/>
            <a:ext cx="10919791" cy="4227444"/>
          </a:xfrm>
        </p:spPr>
        <p:txBody>
          <a:bodyPr>
            <a:normAutofit fontScale="77500" lnSpcReduction="20000"/>
          </a:bodyPr>
          <a:lstStyle/>
          <a:p>
            <a:pPr algn="just"/>
            <a:r>
              <a:rPr lang="en-US" b="1" dirty="0"/>
              <a:t>Java inner class</a:t>
            </a:r>
            <a:r>
              <a:rPr lang="en-US" dirty="0"/>
              <a:t> or nested class is a class that is declared inside the class or interface.</a:t>
            </a:r>
          </a:p>
          <a:p>
            <a:pPr algn="just"/>
            <a:r>
              <a:rPr lang="en-US" dirty="0"/>
              <a:t>We use inner classes to logically group classes and interfaces in one place to be more readable and maintainable.</a:t>
            </a:r>
          </a:p>
          <a:p>
            <a:pPr algn="just"/>
            <a:r>
              <a:rPr lang="en-US" dirty="0"/>
              <a:t>Additionally, it can access all the members of the outer class, including private data members and methods</a:t>
            </a:r>
            <a:r>
              <a:rPr lang="en-US" dirty="0" smtClean="0"/>
              <a:t>.</a:t>
            </a:r>
            <a:endParaRPr lang="en-US" dirty="0"/>
          </a:p>
          <a:p>
            <a:pPr marL="0" indent="0" algn="just">
              <a:buNone/>
            </a:pPr>
            <a:r>
              <a:rPr lang="en-US" b="1" dirty="0" smtClean="0"/>
              <a:t>Syntax:</a:t>
            </a:r>
            <a:endParaRPr lang="en-US" sz="2000" dirty="0" smtClean="0"/>
          </a:p>
          <a:p>
            <a:pPr marL="800100" lvl="2" indent="0" algn="just">
              <a:buNone/>
            </a:pPr>
            <a:r>
              <a:rPr lang="en-IN" sz="2000" b="1" dirty="0"/>
              <a:t>class</a:t>
            </a:r>
            <a:r>
              <a:rPr lang="en-IN" sz="2000" dirty="0"/>
              <a:t> </a:t>
            </a:r>
            <a:r>
              <a:rPr lang="en-IN" sz="2000" dirty="0" err="1"/>
              <a:t>Java_Outer_class</a:t>
            </a:r>
            <a:r>
              <a:rPr lang="en-IN" sz="2000" dirty="0"/>
              <a:t>{  </a:t>
            </a:r>
          </a:p>
          <a:p>
            <a:pPr marL="800100" lvl="2" indent="0" algn="just">
              <a:buNone/>
            </a:pPr>
            <a:r>
              <a:rPr lang="en-IN" sz="2000" dirty="0"/>
              <a:t> //code  </a:t>
            </a:r>
          </a:p>
          <a:p>
            <a:pPr marL="800100" lvl="2" indent="0" algn="just">
              <a:buNone/>
            </a:pPr>
            <a:r>
              <a:rPr lang="en-IN" sz="2000" dirty="0"/>
              <a:t> </a:t>
            </a:r>
            <a:r>
              <a:rPr lang="en-IN" sz="2000" b="1" dirty="0"/>
              <a:t>class</a:t>
            </a:r>
            <a:r>
              <a:rPr lang="en-IN" sz="2000" dirty="0"/>
              <a:t> </a:t>
            </a:r>
            <a:r>
              <a:rPr lang="en-IN" sz="2000" dirty="0" err="1"/>
              <a:t>Java_Inner_class</a:t>
            </a:r>
            <a:r>
              <a:rPr lang="en-IN" sz="2000" dirty="0"/>
              <a:t>{  </a:t>
            </a:r>
          </a:p>
          <a:p>
            <a:pPr marL="800100" lvl="2" indent="0" algn="just">
              <a:buNone/>
            </a:pPr>
            <a:r>
              <a:rPr lang="en-IN" sz="2000" dirty="0"/>
              <a:t>  //code  </a:t>
            </a:r>
          </a:p>
          <a:p>
            <a:pPr marL="800100" lvl="2" indent="0" algn="just">
              <a:buNone/>
            </a:pPr>
            <a:r>
              <a:rPr lang="en-IN" sz="2000" dirty="0"/>
              <a:t> }  </a:t>
            </a:r>
          </a:p>
          <a:p>
            <a:pPr marL="800100" lvl="2" indent="0" algn="just">
              <a:buNone/>
            </a:pPr>
            <a:r>
              <a:rPr lang="en-IN" sz="2000" dirty="0"/>
              <a:t>}  </a:t>
            </a:r>
            <a:endParaRPr lang="en-IN" sz="2000" dirty="0" smtClean="0"/>
          </a:p>
          <a:p>
            <a:pPr marL="800100" lvl="2" indent="0" algn="just">
              <a:buNone/>
            </a:pPr>
            <a:endParaRPr lang="en-IN" sz="2000" dirty="0" smtClean="0"/>
          </a:p>
          <a:p>
            <a:pPr marL="0" indent="0">
              <a:buNone/>
            </a:pPr>
            <a:r>
              <a:rPr lang="en-US" b="1" dirty="0"/>
              <a:t>Need of Java Inner class</a:t>
            </a:r>
          </a:p>
          <a:p>
            <a:pPr marL="0" indent="0">
              <a:buNone/>
            </a:pPr>
            <a:r>
              <a:rPr lang="en-US" dirty="0" smtClean="0"/>
              <a:t>	Sometimes </a:t>
            </a:r>
            <a:r>
              <a:rPr lang="en-US" dirty="0"/>
              <a:t>users need to program a class in such a way so that no other class can access it. Therefore, it would be better if you include it within other classes.</a:t>
            </a:r>
          </a:p>
          <a:p>
            <a:pPr marL="800100" lvl="2" indent="0" algn="just">
              <a:buNone/>
            </a:pPr>
            <a:endParaRPr lang="en-IN" sz="2000" dirty="0"/>
          </a:p>
          <a:p>
            <a:pPr algn="just"/>
            <a:endParaRPr lang="en-IN" dirty="0"/>
          </a:p>
        </p:txBody>
      </p:sp>
    </p:spTree>
    <p:extLst>
      <p:ext uri="{BB962C8B-B14F-4D97-AF65-F5344CB8AC3E}">
        <p14:creationId xmlns:p14="http://schemas.microsoft.com/office/powerpoint/2010/main" val="8850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Objects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948" y="2438400"/>
            <a:ext cx="6952862" cy="4102841"/>
          </a:xfrm>
        </p:spPr>
      </p:pic>
    </p:spTree>
    <p:extLst>
      <p:ext uri="{BB962C8B-B14F-4D97-AF65-F5344CB8AC3E}">
        <p14:creationId xmlns:p14="http://schemas.microsoft.com/office/powerpoint/2010/main" val="352163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605" y="655616"/>
            <a:ext cx="8761413" cy="706964"/>
          </a:xfrm>
        </p:spPr>
        <p:txBody>
          <a:bodyPr/>
          <a:lstStyle/>
          <a:p>
            <a:r>
              <a:rPr lang="en-US" b="1" dirty="0" smtClean="0"/>
              <a:t>Object</a:t>
            </a:r>
            <a:endParaRPr lang="en-IN" b="1" dirty="0"/>
          </a:p>
        </p:txBody>
      </p:sp>
      <p:sp>
        <p:nvSpPr>
          <p:cNvPr id="3" name="Content Placeholder 2"/>
          <p:cNvSpPr>
            <a:spLocks noGrp="1"/>
          </p:cNvSpPr>
          <p:nvPr>
            <p:ph idx="1"/>
          </p:nvPr>
        </p:nvSpPr>
        <p:spPr>
          <a:xfrm>
            <a:off x="558605" y="2610678"/>
            <a:ext cx="10931030" cy="3790122"/>
          </a:xfrm>
        </p:spPr>
        <p:txBody>
          <a:bodyPr>
            <a:normAutofit fontScale="92500" lnSpcReduction="10000"/>
          </a:bodyPr>
          <a:lstStyle/>
          <a:p>
            <a:pPr algn="just"/>
            <a:r>
              <a:rPr lang="en-US" dirty="0"/>
              <a:t>An object is a basic unit of an object-oriented programming language. It is any real-world thing that has properties and actions.</a:t>
            </a:r>
          </a:p>
          <a:p>
            <a:pPr algn="just"/>
            <a:r>
              <a:rPr lang="en-US" dirty="0"/>
              <a:t>In other words, an entity that has state and behavior is known as </a:t>
            </a:r>
            <a:r>
              <a:rPr lang="en-US" b="1" dirty="0"/>
              <a:t>object in Java</a:t>
            </a:r>
            <a:r>
              <a:rPr lang="en-US" dirty="0"/>
              <a:t>. Here, the state represents properties, and behavior represents actions or functionality.</a:t>
            </a:r>
          </a:p>
          <a:p>
            <a:pPr algn="just"/>
            <a:r>
              <a:rPr lang="en-US" dirty="0"/>
              <a:t>For example, book, pen, pencil, TV, fridge, washing machine, mobile phone, etc. Objects consist of states or attributes (called data members) and behaviors (called methods) in Java.</a:t>
            </a:r>
          </a:p>
          <a:p>
            <a:pPr algn="just"/>
            <a:r>
              <a:rPr lang="en-US" dirty="0"/>
              <a:t>An object is an instance of a class. Each instance of an object holds its own relevant data</a:t>
            </a:r>
            <a:r>
              <a:rPr lang="en-US" dirty="0" smtClean="0"/>
              <a:t>.</a:t>
            </a:r>
          </a:p>
          <a:p>
            <a:pPr algn="just"/>
            <a:r>
              <a:rPr lang="en-US" dirty="0" smtClean="0"/>
              <a:t>We create an object using </a:t>
            </a:r>
            <a:r>
              <a:rPr lang="en-US" b="1" dirty="0" smtClean="0"/>
              <a:t>new</a:t>
            </a:r>
            <a:r>
              <a:rPr lang="en-US" dirty="0" smtClean="0"/>
              <a:t> keyword</a:t>
            </a:r>
          </a:p>
          <a:p>
            <a:pPr marL="0" indent="0" algn="just">
              <a:buNone/>
            </a:pPr>
            <a:endParaRPr lang="en-US" dirty="0"/>
          </a:p>
          <a:p>
            <a:pPr marL="0" indent="0" algn="just">
              <a:buNone/>
            </a:pPr>
            <a:r>
              <a:rPr lang="en-US" b="1" dirty="0" smtClean="0"/>
              <a:t>Syntax</a:t>
            </a:r>
            <a:r>
              <a:rPr lang="en-US" dirty="0" smtClean="0"/>
              <a:t> :</a:t>
            </a:r>
            <a:endParaRPr lang="en-US" dirty="0"/>
          </a:p>
          <a:p>
            <a:pPr marL="0" indent="0" algn="just">
              <a:buNone/>
            </a:pPr>
            <a:r>
              <a:rPr lang="en-US" dirty="0" smtClean="0"/>
              <a:t>	</a:t>
            </a:r>
            <a:r>
              <a:rPr lang="en-US" dirty="0" err="1" smtClean="0"/>
              <a:t>Class_Name</a:t>
            </a:r>
            <a:r>
              <a:rPr lang="en-US" dirty="0" smtClean="0"/>
              <a:t> </a:t>
            </a:r>
            <a:r>
              <a:rPr lang="en-US" dirty="0" err="1" smtClean="0"/>
              <a:t>ref_variable_name</a:t>
            </a:r>
            <a:r>
              <a:rPr lang="en-US" dirty="0" smtClean="0"/>
              <a:t>=new </a:t>
            </a:r>
            <a:r>
              <a:rPr lang="en-US" dirty="0" err="1" smtClean="0"/>
              <a:t>Class_Name</a:t>
            </a:r>
            <a:r>
              <a:rPr lang="en-US" dirty="0" smtClean="0"/>
              <a:t>();</a:t>
            </a:r>
            <a:endParaRPr lang="en-US" dirty="0"/>
          </a:p>
          <a:p>
            <a:pPr algn="just"/>
            <a:endParaRPr lang="en-IN" dirty="0"/>
          </a:p>
        </p:txBody>
      </p:sp>
    </p:spTree>
    <p:extLst>
      <p:ext uri="{BB962C8B-B14F-4D97-AF65-F5344CB8AC3E}">
        <p14:creationId xmlns:p14="http://schemas.microsoft.com/office/powerpoint/2010/main" val="166320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322363"/>
            <a:ext cx="10747717" cy="4881489"/>
          </a:xfrm>
        </p:spPr>
        <p:txBody>
          <a:bodyPr>
            <a:normAutofit/>
          </a:bodyPr>
          <a:lstStyle/>
          <a:p>
            <a:r>
              <a:rPr lang="en-US" sz="1400" dirty="0"/>
              <a:t>We should know how objects are born, live their life, and then die at the end.</a:t>
            </a:r>
            <a:endParaRPr lang="en-IN" sz="1400" dirty="0"/>
          </a:p>
        </p:txBody>
      </p:sp>
      <p:sp>
        <p:nvSpPr>
          <p:cNvPr id="4" name="Rectangle 3"/>
          <p:cNvSpPr/>
          <p:nvPr/>
        </p:nvSpPr>
        <p:spPr>
          <a:xfrm>
            <a:off x="267286" y="232427"/>
            <a:ext cx="11422966" cy="8299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rPr>
              <a:t>Life Cycle Of An Object</a:t>
            </a:r>
            <a:endParaRPr lang="en-IN" sz="3200" b="1" dirty="0">
              <a:solidFill>
                <a:schemeClr val="bg1"/>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2378684" y="1768278"/>
            <a:ext cx="6751248" cy="4794715"/>
          </a:xfrm>
          <a:prstGeom prst="rect">
            <a:avLst/>
          </a:prstGeom>
        </p:spPr>
      </p:pic>
    </p:spTree>
    <p:extLst>
      <p:ext uri="{BB962C8B-B14F-4D97-AF65-F5344CB8AC3E}">
        <p14:creationId xmlns:p14="http://schemas.microsoft.com/office/powerpoint/2010/main" val="3025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351692"/>
            <a:ext cx="11141613" cy="6006904"/>
          </a:xfrm>
        </p:spPr>
        <p:txBody>
          <a:bodyPr>
            <a:noAutofit/>
          </a:bodyPr>
          <a:lstStyle/>
          <a:p>
            <a:pPr algn="just">
              <a:lnSpc>
                <a:spcPct val="160000"/>
              </a:lnSpc>
            </a:pPr>
            <a:r>
              <a:rPr lang="en-US" sz="1400" b="1" dirty="0"/>
              <a:t>Step 1:</a:t>
            </a:r>
            <a:r>
              <a:rPr lang="en-US" sz="1400" dirty="0"/>
              <a:t> Creation of .class file on disk</a:t>
            </a:r>
          </a:p>
          <a:p>
            <a:pPr algn="just">
              <a:lnSpc>
                <a:spcPct val="160000"/>
              </a:lnSpc>
            </a:pPr>
            <a:r>
              <a:rPr lang="en-US" sz="1400" dirty="0"/>
              <a:t>As you know that Java programs run on the Java virtual machine (JVM). When we compile the Java class, it is transformed into byte code which is platform and machine-independent. The compiled classes are stored as a .class file on a disk.</a:t>
            </a:r>
          </a:p>
          <a:p>
            <a:pPr algn="just">
              <a:lnSpc>
                <a:spcPct val="160000"/>
              </a:lnSpc>
            </a:pPr>
            <a:r>
              <a:rPr lang="en-US" sz="1400" b="1" dirty="0"/>
              <a:t>Step 2:</a:t>
            </a:r>
            <a:r>
              <a:rPr lang="en-US" sz="1400" dirty="0"/>
              <a:t> Loading .class file into memory</a:t>
            </a:r>
          </a:p>
          <a:p>
            <a:pPr algn="just">
              <a:lnSpc>
                <a:spcPct val="160000"/>
              </a:lnSpc>
            </a:pPr>
            <a:r>
              <a:rPr lang="en-US" sz="1400" dirty="0"/>
              <a:t>After that, the Java runtime finds out that class on the disk that is in the form of a .class file. Java </a:t>
            </a:r>
            <a:r>
              <a:rPr lang="en-US" sz="1400" dirty="0" err="1"/>
              <a:t>classloader</a:t>
            </a:r>
            <a:r>
              <a:rPr lang="en-US" sz="1400" dirty="0"/>
              <a:t> loads that class into memory and then  Java runtime reads it into the memory.</a:t>
            </a:r>
          </a:p>
          <a:p>
            <a:pPr algn="just">
              <a:lnSpc>
                <a:spcPct val="160000"/>
              </a:lnSpc>
            </a:pPr>
            <a:r>
              <a:rPr lang="en-US" sz="1400" b="1" dirty="0"/>
              <a:t>Step 3:</a:t>
            </a:r>
            <a:r>
              <a:rPr lang="en-US" sz="1400" dirty="0"/>
              <a:t> Looking for initialized static members of class</a:t>
            </a:r>
          </a:p>
          <a:p>
            <a:pPr algn="just">
              <a:lnSpc>
                <a:spcPct val="160000"/>
              </a:lnSpc>
            </a:pPr>
            <a:r>
              <a:rPr lang="en-US" sz="1400" dirty="0"/>
              <a:t>Now Java looks for all initialized static members of the class such as static method, static field, and static block.</a:t>
            </a:r>
          </a:p>
          <a:p>
            <a:pPr algn="just">
              <a:lnSpc>
                <a:spcPct val="160000"/>
              </a:lnSpc>
            </a:pPr>
            <a:r>
              <a:rPr lang="en-US" sz="1400" dirty="0"/>
              <a:t>You always remember that all the static members of the class do not belong to any particular instance of the class. It belongs to the class itself and is shared by all the objects created from the class.</a:t>
            </a:r>
          </a:p>
          <a:p>
            <a:pPr algn="just">
              <a:lnSpc>
                <a:spcPct val="160000"/>
              </a:lnSpc>
            </a:pPr>
            <a:r>
              <a:rPr lang="en-US" sz="1400" b="1" dirty="0"/>
              <a:t>Step 4:</a:t>
            </a:r>
            <a:r>
              <a:rPr lang="en-US" sz="1400" dirty="0"/>
              <a:t> Ways to initialize class in java</a:t>
            </a:r>
          </a:p>
          <a:p>
            <a:pPr algn="just">
              <a:lnSpc>
                <a:spcPct val="160000"/>
              </a:lnSpc>
            </a:pPr>
            <a:r>
              <a:rPr lang="en-US" sz="1400" dirty="0"/>
              <a:t>A class can be initialized in two ways in Java. First, when you access a static field or static method of the class.</a:t>
            </a:r>
          </a:p>
          <a:p>
            <a:pPr algn="just">
              <a:lnSpc>
                <a:spcPct val="160000"/>
              </a:lnSpc>
            </a:pPr>
            <a:r>
              <a:rPr lang="en-US" sz="1400" dirty="0"/>
              <a:t>For example, when you run the main method in a class, the class is initialized because the main method is static and the second way is when object or instance of the class is created using the new keyword, the class is initialized</a:t>
            </a:r>
            <a:r>
              <a:rPr lang="en-US" sz="1400" dirty="0" smtClean="0"/>
              <a:t>.</a:t>
            </a:r>
            <a:endParaRPr lang="en-US" sz="1400" dirty="0"/>
          </a:p>
        </p:txBody>
      </p:sp>
    </p:spTree>
    <p:extLst>
      <p:ext uri="{BB962C8B-B14F-4D97-AF65-F5344CB8AC3E}">
        <p14:creationId xmlns:p14="http://schemas.microsoft.com/office/powerpoint/2010/main" val="87888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351692"/>
            <a:ext cx="10860259" cy="5922499"/>
          </a:xfrm>
        </p:spPr>
        <p:txBody>
          <a:bodyPr>
            <a:normAutofit/>
          </a:bodyPr>
          <a:lstStyle/>
          <a:p>
            <a:pPr algn="just">
              <a:lnSpc>
                <a:spcPct val="150000"/>
              </a:lnSpc>
            </a:pPr>
            <a:r>
              <a:rPr lang="en-US" b="1" dirty="0"/>
              <a:t>Step 5:</a:t>
            </a:r>
            <a:r>
              <a:rPr lang="en-US" dirty="0"/>
              <a:t> Allocation of memory for object and reference variable</a:t>
            </a:r>
          </a:p>
          <a:p>
            <a:pPr algn="just">
              <a:lnSpc>
                <a:spcPct val="150000"/>
              </a:lnSpc>
            </a:pPr>
            <a:r>
              <a:rPr lang="en-US" dirty="0"/>
              <a:t>In stage 5, Java allocates the memory on the heap for the object and memory on the stack for object reference variable.</a:t>
            </a:r>
          </a:p>
          <a:p>
            <a:pPr algn="just">
              <a:lnSpc>
                <a:spcPct val="150000"/>
              </a:lnSpc>
            </a:pPr>
            <a:r>
              <a:rPr lang="en-US" b="1" dirty="0"/>
              <a:t>Step 6:</a:t>
            </a:r>
            <a:r>
              <a:rPr lang="en-US" dirty="0"/>
              <a:t> Calling of the constructor of class</a:t>
            </a:r>
          </a:p>
          <a:p>
            <a:pPr algn="just">
              <a:lnSpc>
                <a:spcPct val="150000"/>
              </a:lnSpc>
            </a:pPr>
            <a:r>
              <a:rPr lang="en-US" dirty="0"/>
              <a:t>After allocating the memory, JVM calls the constructor of the class which is like a method but it is called only once when the object is created.</a:t>
            </a:r>
          </a:p>
          <a:p>
            <a:pPr algn="just">
              <a:lnSpc>
                <a:spcPct val="150000"/>
              </a:lnSpc>
            </a:pPr>
            <a:r>
              <a:rPr lang="en-US" b="1" dirty="0"/>
              <a:t>Step 7:</a:t>
            </a:r>
            <a:r>
              <a:rPr lang="en-US" dirty="0"/>
              <a:t> Removing of object and reference variable from memory</a:t>
            </a:r>
          </a:p>
          <a:p>
            <a:pPr algn="just">
              <a:lnSpc>
                <a:spcPct val="150000"/>
              </a:lnSpc>
            </a:pPr>
            <a:r>
              <a:rPr lang="en-US" dirty="0"/>
              <a:t>When the accessing of field and methods are completed, the object and its reference are removed from the memory by the JVM. At this time the object has died.</a:t>
            </a:r>
          </a:p>
          <a:p>
            <a:pPr algn="just">
              <a:lnSpc>
                <a:spcPct val="150000"/>
              </a:lnSpc>
            </a:pPr>
            <a:r>
              <a:rPr lang="en-US" dirty="0"/>
              <a:t>You don’t have to destroy objects yourself. Actually, when the object is no longer in use, Java runtime calls the garbage collector to destroy all the objects. Thus, objects are born, live, a</a:t>
            </a:r>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182552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73" y="823542"/>
            <a:ext cx="8761413" cy="706964"/>
          </a:xfrm>
        </p:spPr>
        <p:txBody>
          <a:bodyPr/>
          <a:lstStyle/>
          <a:p>
            <a:r>
              <a:rPr lang="en-US" b="1" dirty="0" smtClean="0"/>
              <a:t>Characteristics Of An Object</a:t>
            </a:r>
            <a:endParaRPr lang="en-IN" b="1" dirty="0"/>
          </a:p>
        </p:txBody>
      </p:sp>
      <p:sp>
        <p:nvSpPr>
          <p:cNvPr id="3" name="Content Placeholder 2"/>
          <p:cNvSpPr>
            <a:spLocks noGrp="1"/>
          </p:cNvSpPr>
          <p:nvPr>
            <p:ph idx="1"/>
          </p:nvPr>
        </p:nvSpPr>
        <p:spPr>
          <a:xfrm>
            <a:off x="731872" y="2456597"/>
            <a:ext cx="10377405" cy="3971499"/>
          </a:xfrm>
        </p:spPr>
        <p:txBody>
          <a:bodyPr/>
          <a:lstStyle/>
          <a:p>
            <a:pPr algn="just">
              <a:lnSpc>
                <a:spcPct val="150000"/>
              </a:lnSpc>
            </a:pPr>
            <a:r>
              <a:rPr lang="en-US" dirty="0"/>
              <a:t>An object in Java has three characteristics:</a:t>
            </a:r>
          </a:p>
          <a:p>
            <a:pPr algn="just">
              <a:lnSpc>
                <a:spcPct val="150000"/>
              </a:lnSpc>
            </a:pPr>
            <a:r>
              <a:rPr lang="en-US" dirty="0"/>
              <a:t>1. </a:t>
            </a:r>
            <a:r>
              <a:rPr lang="en-US" b="1" dirty="0"/>
              <a:t>State:</a:t>
            </a:r>
            <a:r>
              <a:rPr lang="en-US" dirty="0"/>
              <a:t> State represents properties or attributes of an object. It is represented by instance variable. The properties of an object are important because the outcome of functions depends on the properties.</a:t>
            </a:r>
          </a:p>
          <a:p>
            <a:pPr algn="just">
              <a:lnSpc>
                <a:spcPct val="150000"/>
              </a:lnSpc>
            </a:pPr>
            <a:r>
              <a:rPr lang="en-US" dirty="0"/>
              <a:t>2. </a:t>
            </a:r>
            <a:r>
              <a:rPr lang="en-US" b="1" dirty="0"/>
              <a:t>Behavior:</a:t>
            </a:r>
            <a:r>
              <a:rPr lang="en-US" dirty="0"/>
              <a:t> Behavior represents functionality or actions. It is represented by methods in Java.</a:t>
            </a:r>
          </a:p>
          <a:p>
            <a:pPr algn="just">
              <a:lnSpc>
                <a:spcPct val="150000"/>
              </a:lnSpc>
            </a:pPr>
            <a:r>
              <a:rPr lang="en-US" dirty="0"/>
              <a:t>3. </a:t>
            </a:r>
            <a:r>
              <a:rPr lang="en-US" b="1" dirty="0"/>
              <a:t>Identity:</a:t>
            </a:r>
            <a:r>
              <a:rPr lang="en-US" dirty="0"/>
              <a:t> Identity represents the unique name of an object. It differentiates one object from the other. The unique name of an object is used to identify the object.</a:t>
            </a:r>
          </a:p>
          <a:p>
            <a:pPr algn="just">
              <a:lnSpc>
                <a:spcPct val="150000"/>
              </a:lnSpc>
            </a:pPr>
            <a:endParaRPr lang="en-IN" dirty="0"/>
          </a:p>
        </p:txBody>
      </p:sp>
    </p:spTree>
    <p:extLst>
      <p:ext uri="{BB962C8B-B14F-4D97-AF65-F5344CB8AC3E}">
        <p14:creationId xmlns:p14="http://schemas.microsoft.com/office/powerpoint/2010/main" val="133871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representation</a:t>
            </a:r>
            <a:endParaRPr lang="en-IN" b="1"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5593" t="33252" r="24320" b="20407"/>
          <a:stretch/>
        </p:blipFill>
        <p:spPr>
          <a:xfrm>
            <a:off x="2320119" y="2360145"/>
            <a:ext cx="7352849" cy="3824799"/>
          </a:xfrm>
        </p:spPr>
      </p:pic>
    </p:spTree>
    <p:extLst>
      <p:ext uri="{BB962C8B-B14F-4D97-AF65-F5344CB8AC3E}">
        <p14:creationId xmlns:p14="http://schemas.microsoft.com/office/powerpoint/2010/main" val="16913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102" y="712393"/>
            <a:ext cx="8776681" cy="716448"/>
          </a:xfrm>
        </p:spPr>
        <p:txBody>
          <a:bodyPr/>
          <a:lstStyle/>
          <a:p>
            <a:r>
              <a:rPr lang="en-US" b="1" dirty="0" smtClean="0"/>
              <a:t>Ways to create an Object</a:t>
            </a:r>
            <a:endParaRPr lang="en-IN" b="1" dirty="0"/>
          </a:p>
        </p:txBody>
      </p:sp>
      <p:sp>
        <p:nvSpPr>
          <p:cNvPr id="3" name="Content Placeholder 2"/>
          <p:cNvSpPr>
            <a:spLocks noGrp="1"/>
          </p:cNvSpPr>
          <p:nvPr>
            <p:ph idx="1"/>
          </p:nvPr>
        </p:nvSpPr>
        <p:spPr>
          <a:xfrm>
            <a:off x="636102" y="2252870"/>
            <a:ext cx="10601741" cy="4121426"/>
          </a:xfrm>
        </p:spPr>
        <p:txBody>
          <a:bodyPr/>
          <a:lstStyle/>
          <a:p>
            <a:pPr marL="0" indent="0">
              <a:buNone/>
            </a:pPr>
            <a:r>
              <a:rPr lang="en-US" sz="2000" b="1" dirty="0" smtClean="0"/>
              <a:t>We can create object in 5 ways</a:t>
            </a:r>
            <a:endParaRPr lang="en-IN" sz="2000" b="1" dirty="0" smtClean="0"/>
          </a:p>
          <a:p>
            <a:pPr marL="0" indent="0">
              <a:buNone/>
            </a:pPr>
            <a:endParaRPr lang="en-IN" dirty="0"/>
          </a:p>
          <a:p>
            <a:pPr lvl="1" algn="just">
              <a:buFont typeface="+mj-lt"/>
              <a:buAutoNum type="arabicPeriod"/>
            </a:pPr>
            <a:r>
              <a:rPr lang="en-IN" sz="2000" b="1" dirty="0" smtClean="0"/>
              <a:t>Java </a:t>
            </a:r>
            <a:r>
              <a:rPr lang="en-IN" sz="2000" b="1" dirty="0"/>
              <a:t>new Operator</a:t>
            </a:r>
          </a:p>
          <a:p>
            <a:pPr lvl="1" algn="just">
              <a:buFont typeface="+mj-lt"/>
              <a:buAutoNum type="arabicPeriod"/>
            </a:pPr>
            <a:r>
              <a:rPr lang="en-IN" sz="2000" b="1" dirty="0"/>
              <a:t>Java </a:t>
            </a:r>
            <a:r>
              <a:rPr lang="en-IN" sz="2000" b="1" dirty="0" err="1"/>
              <a:t>Class.newInstance</a:t>
            </a:r>
            <a:r>
              <a:rPr lang="en-IN" sz="2000" b="1" dirty="0"/>
              <a:t>() method</a:t>
            </a:r>
          </a:p>
          <a:p>
            <a:pPr lvl="1" algn="just">
              <a:buFont typeface="+mj-lt"/>
              <a:buAutoNum type="arabicPeriod"/>
            </a:pPr>
            <a:r>
              <a:rPr lang="en-IN" sz="2000" b="1" dirty="0"/>
              <a:t>Java </a:t>
            </a:r>
            <a:r>
              <a:rPr lang="en-IN" sz="2000" b="1" dirty="0" err="1"/>
              <a:t>newInstance</a:t>
            </a:r>
            <a:r>
              <a:rPr lang="en-IN" sz="2000" b="1" dirty="0"/>
              <a:t>() method of constructor</a:t>
            </a:r>
          </a:p>
          <a:p>
            <a:pPr lvl="1" algn="just">
              <a:buFont typeface="+mj-lt"/>
              <a:buAutoNum type="arabicPeriod"/>
            </a:pPr>
            <a:r>
              <a:rPr lang="en-IN" sz="2000" b="1" dirty="0"/>
              <a:t>Java </a:t>
            </a:r>
            <a:r>
              <a:rPr lang="en-IN" sz="2000" b="1" dirty="0" err="1"/>
              <a:t>Object.clone</a:t>
            </a:r>
            <a:r>
              <a:rPr lang="en-IN" sz="2000" b="1" dirty="0"/>
              <a:t>() method</a:t>
            </a:r>
          </a:p>
          <a:p>
            <a:pPr lvl="1" algn="just">
              <a:buFont typeface="+mj-lt"/>
              <a:buAutoNum type="arabicPeriod"/>
            </a:pPr>
            <a:r>
              <a:rPr lang="en-IN" sz="2000" b="1" dirty="0"/>
              <a:t>Java Object Serialization and Deserialization</a:t>
            </a:r>
          </a:p>
          <a:p>
            <a:endParaRPr lang="en-IN" dirty="0"/>
          </a:p>
        </p:txBody>
      </p:sp>
    </p:spTree>
    <p:extLst>
      <p:ext uri="{BB962C8B-B14F-4D97-AF65-F5344CB8AC3E}">
        <p14:creationId xmlns:p14="http://schemas.microsoft.com/office/powerpoint/2010/main" val="1840659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155</TotalTime>
  <Words>153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Fundamentals Of OOPS</vt:lpstr>
      <vt:lpstr>Objects </vt:lpstr>
      <vt:lpstr>Object</vt:lpstr>
      <vt:lpstr>PowerPoint Presentation</vt:lpstr>
      <vt:lpstr>PowerPoint Presentation</vt:lpstr>
      <vt:lpstr>PowerPoint Presentation</vt:lpstr>
      <vt:lpstr>Characteristics Of An Object</vt:lpstr>
      <vt:lpstr>Object representation</vt:lpstr>
      <vt:lpstr>Ways to create an Object</vt:lpstr>
      <vt:lpstr>Class</vt:lpstr>
      <vt:lpstr>What is Class?</vt:lpstr>
      <vt:lpstr>Components Of Class</vt:lpstr>
      <vt:lpstr>PowerPoint Presentation</vt:lpstr>
      <vt:lpstr>Inner Class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KITS</dc:creator>
  <cp:lastModifiedBy>KITS</cp:lastModifiedBy>
  <cp:revision>40</cp:revision>
  <dcterms:created xsi:type="dcterms:W3CDTF">2024-07-23T11:32:32Z</dcterms:created>
  <dcterms:modified xsi:type="dcterms:W3CDTF">2024-07-26T04:46:53Z</dcterms:modified>
</cp:coreProperties>
</file>