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7/24/2024</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028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6533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9589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0218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2069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7/24/2024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1639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7/24/2024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0303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12833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4203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1957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8288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1824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7/24/2024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5962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7/24/2024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4115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7/24/2024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599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8261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4777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t>7/24/2024</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53475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cientecheasy.com/2021/03/java-compiler.html/" TargetMode="External"/><Relationship Id="rId2" Type="http://schemas.openxmlformats.org/officeDocument/2006/relationships/hyperlink" Target="https://www.scientecheasy.com/2020/06/constructor-in-java.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scientecheasy.com/2020/06/return-type-in-java.html/" TargetMode="External"/><Relationship Id="rId2" Type="http://schemas.openxmlformats.org/officeDocument/2006/relationships/hyperlink" Target="https://www.scientecheasy.com/2021/03/java-compiler.html/" TargetMode="External"/><Relationship Id="rId1" Type="http://schemas.openxmlformats.org/officeDocument/2006/relationships/slideLayout" Target="../slideLayouts/slideLayout2.xml"/><Relationship Id="rId4" Type="http://schemas.openxmlformats.org/officeDocument/2006/relationships/hyperlink" Target="https://www.scientecheasy.com/2020/06/constructor-in-java.html/"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scientecheasy.com/2020/06/java-method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cientecheasy.com/2021/03/what-is-jvm.html/" TargetMode="External"/><Relationship Id="rId2" Type="http://schemas.openxmlformats.org/officeDocument/2006/relationships/hyperlink" Target="https://www.scientecheasy.com/2020/06/return-type-in-java.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scientecheasy.com/2020/07/super-keyword-in-java.html/" TargetMode="External"/><Relationship Id="rId2" Type="http://schemas.openxmlformats.org/officeDocument/2006/relationships/hyperlink" Target="https://www.scientecheasy.com/2020/07/this-keyword-in-java.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Constructor in Java</a:t>
            </a:r>
            <a:br>
              <a:rPr lang="en-IN" b="1" dirty="0"/>
            </a:b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206307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381" y="959600"/>
            <a:ext cx="8761413" cy="706964"/>
          </a:xfrm>
        </p:spPr>
        <p:txBody>
          <a:bodyPr/>
          <a:lstStyle/>
          <a:p>
            <a:r>
              <a:rPr lang="en-IN" b="1" dirty="0"/>
              <a:t>Constructor Overloading</a:t>
            </a:r>
            <a:br>
              <a:rPr lang="en-IN" b="1" dirty="0"/>
            </a:br>
            <a:endParaRPr lang="en-IN" dirty="0"/>
          </a:p>
        </p:txBody>
      </p:sp>
      <p:sp>
        <p:nvSpPr>
          <p:cNvPr id="3" name="Content Placeholder 2"/>
          <p:cNvSpPr>
            <a:spLocks noGrp="1"/>
          </p:cNvSpPr>
          <p:nvPr>
            <p:ph idx="1"/>
          </p:nvPr>
        </p:nvSpPr>
        <p:spPr>
          <a:xfrm>
            <a:off x="787791" y="2307103"/>
            <a:ext cx="10522634" cy="4431322"/>
          </a:xfrm>
        </p:spPr>
        <p:txBody>
          <a:bodyPr>
            <a:normAutofit lnSpcReduction="10000"/>
          </a:bodyPr>
          <a:lstStyle/>
          <a:p>
            <a:pPr algn="just"/>
            <a:r>
              <a:rPr lang="en-US" sz="1900" dirty="0"/>
              <a:t>In Java, </a:t>
            </a:r>
            <a:r>
              <a:rPr lang="en-US" sz="1900" b="1" dirty="0"/>
              <a:t>constructor overloading</a:t>
            </a:r>
            <a:r>
              <a:rPr lang="en-US" sz="1900" dirty="0"/>
              <a:t> means to define multiple </a:t>
            </a:r>
            <a:r>
              <a:rPr lang="en-US" sz="1900" i="1" dirty="0">
                <a:hlinkClick r:id="rId2"/>
              </a:rPr>
              <a:t>constructors</a:t>
            </a:r>
            <a:r>
              <a:rPr lang="en-US" sz="1900" dirty="0"/>
              <a:t> but with different signatures. </a:t>
            </a:r>
            <a:endParaRPr lang="en-US" sz="1900" dirty="0" smtClean="0"/>
          </a:p>
          <a:p>
            <a:pPr algn="just"/>
            <a:r>
              <a:rPr lang="en-US" sz="1900" dirty="0" smtClean="0"/>
              <a:t>Constructor </a:t>
            </a:r>
            <a:r>
              <a:rPr lang="en-US" sz="1900" dirty="0"/>
              <a:t>overloading is a technique of having more than one constructor in the same class with different parameter lists.</a:t>
            </a:r>
          </a:p>
          <a:p>
            <a:pPr algn="just"/>
            <a:r>
              <a:rPr lang="en-US" sz="1900" dirty="0"/>
              <a:t>In other words, defining two or more constructors with the same name in a class but with different signatures is called constructor overloading. </a:t>
            </a:r>
            <a:endParaRPr lang="en-US" sz="1900" dirty="0" smtClean="0"/>
          </a:p>
          <a:p>
            <a:pPr algn="just"/>
            <a:r>
              <a:rPr lang="en-US" sz="1900" dirty="0" smtClean="0"/>
              <a:t>We </a:t>
            </a:r>
            <a:r>
              <a:rPr lang="en-US" sz="1900" dirty="0"/>
              <a:t>arrange them in a such a way that each constructor performs a different task.</a:t>
            </a:r>
          </a:p>
          <a:p>
            <a:pPr algn="just"/>
            <a:r>
              <a:rPr lang="en-US" sz="1900" dirty="0">
                <a:hlinkClick r:id="rId3"/>
              </a:rPr>
              <a:t>Java compiler</a:t>
            </a:r>
            <a:r>
              <a:rPr lang="en-US" sz="1900" dirty="0"/>
              <a:t> differentiates these constructors based on the number of the parameter lists and their types. Therefore, the signature of each constructor must be different.</a:t>
            </a:r>
          </a:p>
          <a:p>
            <a:pPr algn="just"/>
            <a:r>
              <a:rPr lang="en-US" sz="1900" dirty="0"/>
              <a:t>The signature of a constructor consists of its name and sequence of parameter types. If two constructors of a class have the same signature, it represents ambiguity. In this case, Java compiler will generate an error message because the compiler will be unable to differentiate which form to execute.</a:t>
            </a:r>
          </a:p>
          <a:p>
            <a:pPr algn="just"/>
            <a:endParaRPr lang="en-IN" sz="1900" dirty="0"/>
          </a:p>
        </p:txBody>
      </p:sp>
    </p:spTree>
    <p:extLst>
      <p:ext uri="{BB962C8B-B14F-4D97-AF65-F5344CB8AC3E}">
        <p14:creationId xmlns:p14="http://schemas.microsoft.com/office/powerpoint/2010/main" val="2249516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IN" b="1" dirty="0"/>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2264898" y="2314571"/>
            <a:ext cx="6825708" cy="4543429"/>
          </a:xfrm>
        </p:spPr>
      </p:pic>
    </p:spTree>
    <p:extLst>
      <p:ext uri="{BB962C8B-B14F-4D97-AF65-F5344CB8AC3E}">
        <p14:creationId xmlns:p14="http://schemas.microsoft.com/office/powerpoint/2010/main" val="4128394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449" y="1029939"/>
            <a:ext cx="8761413" cy="706964"/>
          </a:xfrm>
        </p:spPr>
        <p:txBody>
          <a:bodyPr/>
          <a:lstStyle/>
          <a:p>
            <a:r>
              <a:rPr lang="en-IN" b="1" dirty="0"/>
              <a:t>Copy Constructor</a:t>
            </a:r>
            <a:br>
              <a:rPr lang="en-IN" b="1" dirty="0"/>
            </a:br>
            <a:endParaRPr lang="en-IN" dirty="0"/>
          </a:p>
        </p:txBody>
      </p:sp>
      <p:sp>
        <p:nvSpPr>
          <p:cNvPr id="3" name="Content Placeholder 2"/>
          <p:cNvSpPr>
            <a:spLocks noGrp="1"/>
          </p:cNvSpPr>
          <p:nvPr>
            <p:ph idx="1"/>
          </p:nvPr>
        </p:nvSpPr>
        <p:spPr>
          <a:xfrm>
            <a:off x="634449" y="2082018"/>
            <a:ext cx="11027668" cy="4403189"/>
          </a:xfrm>
        </p:spPr>
        <p:txBody>
          <a:bodyPr>
            <a:normAutofit fontScale="92500" lnSpcReduction="10000"/>
          </a:bodyPr>
          <a:lstStyle/>
          <a:p>
            <a:pPr algn="just">
              <a:lnSpc>
                <a:spcPct val="150000"/>
              </a:lnSpc>
            </a:pPr>
            <a:endParaRPr lang="en-US" dirty="0" smtClean="0"/>
          </a:p>
          <a:p>
            <a:pPr algn="just">
              <a:lnSpc>
                <a:spcPct val="150000"/>
              </a:lnSpc>
            </a:pPr>
            <a:r>
              <a:rPr lang="en-US" dirty="0"/>
              <a:t>By default, </a:t>
            </a:r>
            <a:r>
              <a:rPr lang="en-US" dirty="0">
                <a:hlinkClick r:id="rId2"/>
              </a:rPr>
              <a:t>Java compiler</a:t>
            </a:r>
            <a:r>
              <a:rPr lang="en-US" dirty="0"/>
              <a:t> does not create any copy constructor in a class like C++. Like a constructor, a copy constructor also does not have a </a:t>
            </a:r>
            <a:r>
              <a:rPr lang="en-US" dirty="0">
                <a:hlinkClick r:id="rId3"/>
              </a:rPr>
              <a:t>return type</a:t>
            </a:r>
            <a:r>
              <a:rPr lang="en-US" dirty="0" smtClean="0"/>
              <a:t>.</a:t>
            </a:r>
          </a:p>
          <a:p>
            <a:pPr algn="just">
              <a:lnSpc>
                <a:spcPct val="150000"/>
              </a:lnSpc>
            </a:pPr>
            <a:r>
              <a:rPr lang="en-US" dirty="0" smtClean="0"/>
              <a:t>A constructor which is used to copy the data of one object to another object of the same class type is called </a:t>
            </a:r>
            <a:r>
              <a:rPr lang="en-US" b="1" dirty="0" smtClean="0"/>
              <a:t>copy constructor in Java</a:t>
            </a:r>
            <a:r>
              <a:rPr lang="en-US" dirty="0" smtClean="0"/>
              <a:t>.</a:t>
            </a:r>
          </a:p>
          <a:p>
            <a:pPr algn="just">
              <a:lnSpc>
                <a:spcPct val="150000"/>
              </a:lnSpc>
            </a:pPr>
            <a:r>
              <a:rPr lang="en-US" dirty="0" smtClean="0"/>
              <a:t>In </a:t>
            </a:r>
            <a:r>
              <a:rPr lang="en-US" dirty="0"/>
              <a:t>other words, a constructor that creates a copy of an existing object is called copy constructor. It provides an easy and attractive mechanism to create an exact copy of an object from an object sent as an argument to the constructor.</a:t>
            </a:r>
          </a:p>
          <a:p>
            <a:pPr algn="just">
              <a:lnSpc>
                <a:spcPct val="150000"/>
              </a:lnSpc>
            </a:pPr>
            <a:r>
              <a:rPr lang="en-US" dirty="0"/>
              <a:t>A copy </a:t>
            </a:r>
            <a:r>
              <a:rPr lang="en-US" dirty="0">
                <a:hlinkClick r:id="rId4"/>
              </a:rPr>
              <a:t>constructor</a:t>
            </a:r>
            <a:r>
              <a:rPr lang="en-US" dirty="0"/>
              <a:t> is called when it takes a reference to an object of the same class as an argument and returns a new copy with the same values as the argument.</a:t>
            </a:r>
          </a:p>
          <a:p>
            <a:pPr algn="just">
              <a:lnSpc>
                <a:spcPct val="150000"/>
              </a:lnSpc>
            </a:pPr>
            <a:endParaRPr lang="en-IN" dirty="0"/>
          </a:p>
        </p:txBody>
      </p:sp>
    </p:spTree>
    <p:extLst>
      <p:ext uri="{BB962C8B-B14F-4D97-AF65-F5344CB8AC3E}">
        <p14:creationId xmlns:p14="http://schemas.microsoft.com/office/powerpoint/2010/main" val="728743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5297" y="270283"/>
            <a:ext cx="8761413" cy="706964"/>
          </a:xfrm>
        </p:spPr>
        <p:txBody>
          <a:bodyPr/>
          <a:lstStyle/>
          <a:p>
            <a:r>
              <a:rPr lang="en-US" sz="2400" b="1" dirty="0" smtClean="0">
                <a:solidFill>
                  <a:schemeClr val="accent2">
                    <a:lumMod val="75000"/>
                  </a:schemeClr>
                </a:solidFill>
              </a:rPr>
              <a:t>Example of </a:t>
            </a:r>
            <a:br>
              <a:rPr lang="en-US" sz="2400" b="1" dirty="0" smtClean="0">
                <a:solidFill>
                  <a:schemeClr val="accent2">
                    <a:lumMod val="75000"/>
                  </a:schemeClr>
                </a:solidFill>
              </a:rPr>
            </a:br>
            <a:r>
              <a:rPr lang="en-US" sz="2400" b="1" dirty="0" smtClean="0">
                <a:solidFill>
                  <a:schemeClr val="accent2">
                    <a:lumMod val="75000"/>
                  </a:schemeClr>
                </a:solidFill>
              </a:rPr>
              <a:t>Copy Constructor</a:t>
            </a:r>
            <a:endParaRPr lang="en-IN" sz="2400" b="1" dirty="0">
              <a:solidFill>
                <a:schemeClr val="accent2">
                  <a:lumMod val="75000"/>
                </a:schemeClr>
              </a:solidFill>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2322" t="15134" r="36176" b="13554"/>
          <a:stretch/>
        </p:blipFill>
        <p:spPr>
          <a:xfrm>
            <a:off x="3837853" y="270283"/>
            <a:ext cx="6633023" cy="6407834"/>
          </a:xfrm>
        </p:spPr>
      </p:pic>
    </p:spTree>
    <p:extLst>
      <p:ext uri="{BB962C8B-B14F-4D97-AF65-F5344CB8AC3E}">
        <p14:creationId xmlns:p14="http://schemas.microsoft.com/office/powerpoint/2010/main" val="1591011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113" y="827894"/>
            <a:ext cx="8761413" cy="706964"/>
          </a:xfrm>
        </p:spPr>
        <p:txBody>
          <a:bodyPr/>
          <a:lstStyle/>
          <a:p>
            <a:r>
              <a:rPr lang="en-US" b="1" dirty="0" smtClean="0"/>
              <a:t>What is constructor?</a:t>
            </a:r>
            <a:endParaRPr lang="en-IN" b="1" dirty="0"/>
          </a:p>
        </p:txBody>
      </p:sp>
      <p:sp>
        <p:nvSpPr>
          <p:cNvPr id="3" name="Content Placeholder 2"/>
          <p:cNvSpPr>
            <a:spLocks noGrp="1"/>
          </p:cNvSpPr>
          <p:nvPr>
            <p:ph idx="1"/>
          </p:nvPr>
        </p:nvSpPr>
        <p:spPr>
          <a:xfrm>
            <a:off x="689113" y="2146854"/>
            <a:ext cx="10071652" cy="3949146"/>
          </a:xfrm>
        </p:spPr>
        <p:txBody>
          <a:bodyPr>
            <a:noAutofit/>
          </a:bodyPr>
          <a:lstStyle/>
          <a:p>
            <a:pPr algn="just">
              <a:lnSpc>
                <a:spcPct val="150000"/>
              </a:lnSpc>
            </a:pPr>
            <a:r>
              <a:rPr lang="en-US" sz="1500" dirty="0" smtClean="0"/>
              <a:t>A </a:t>
            </a:r>
            <a:r>
              <a:rPr lang="en-US" sz="1500" b="1" dirty="0" smtClean="0"/>
              <a:t>constructor in Java</a:t>
            </a:r>
            <a:r>
              <a:rPr lang="en-US" sz="1500" dirty="0" smtClean="0"/>
              <a:t> is a block of code, syntactically similar to a </a:t>
            </a:r>
            <a:r>
              <a:rPr lang="en-US" sz="1500" dirty="0" smtClean="0">
                <a:hlinkClick r:id="rId2"/>
              </a:rPr>
              <a:t>method</a:t>
            </a:r>
            <a:r>
              <a:rPr lang="en-US" sz="1500" dirty="0" smtClean="0"/>
              <a:t> that is used to initialize the state of an object in a class.</a:t>
            </a:r>
          </a:p>
          <a:p>
            <a:pPr algn="just">
              <a:lnSpc>
                <a:spcPct val="150000"/>
              </a:lnSpc>
            </a:pPr>
            <a:r>
              <a:rPr lang="en-US" sz="1500" dirty="0" smtClean="0"/>
              <a:t>In other words, a constructor is a special member function of a class used to initialize instance variables of a class. The sole purpose of a constructor is to perform the initialization of data fields of an object in the class.</a:t>
            </a:r>
          </a:p>
          <a:p>
            <a:pPr algn="just">
              <a:lnSpc>
                <a:spcPct val="150000"/>
              </a:lnSpc>
            </a:pPr>
            <a:r>
              <a:rPr lang="en-US" sz="1500" dirty="0" smtClean="0"/>
              <a:t>Java constructor can perform any action, but specially designed to perform initializing actions, such as initializing the instance variables with legal initial values.</a:t>
            </a:r>
          </a:p>
          <a:p>
            <a:pPr algn="just">
              <a:lnSpc>
                <a:spcPct val="150000"/>
              </a:lnSpc>
            </a:pPr>
            <a:r>
              <a:rPr lang="en-US" sz="1500" dirty="0" smtClean="0"/>
              <a:t>A constructor within a class allows constructing the object of the class at runtime. It is automatically invoked when an instance of a class is created using the new operator.</a:t>
            </a:r>
          </a:p>
          <a:p>
            <a:pPr algn="just">
              <a:lnSpc>
                <a:spcPct val="150000"/>
              </a:lnSpc>
            </a:pPr>
            <a:r>
              <a:rPr lang="en-US" sz="1500" dirty="0" smtClean="0"/>
              <a:t>Constructors can also accept arguments like methods and can be overloaded. If we try to create an object of the class without specifying any constructor in the class, the compiler automatically creates a default constructor for us.</a:t>
            </a:r>
          </a:p>
          <a:p>
            <a:pPr algn="just">
              <a:lnSpc>
                <a:spcPct val="150000"/>
              </a:lnSpc>
            </a:pPr>
            <a:endParaRPr lang="en-IN" sz="1500" dirty="0"/>
          </a:p>
        </p:txBody>
      </p:sp>
    </p:spTree>
    <p:extLst>
      <p:ext uri="{BB962C8B-B14F-4D97-AF65-F5344CB8AC3E}">
        <p14:creationId xmlns:p14="http://schemas.microsoft.com/office/powerpoint/2010/main" val="1462901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Syntax:</a:t>
            </a:r>
            <a:endParaRPr lang="en-IN" b="1" dirty="0"/>
          </a:p>
        </p:txBody>
      </p:sp>
      <p:sp>
        <p:nvSpPr>
          <p:cNvPr id="3" name="Content Placeholder 2"/>
          <p:cNvSpPr>
            <a:spLocks noGrp="1"/>
          </p:cNvSpPr>
          <p:nvPr>
            <p:ph idx="1"/>
          </p:nvPr>
        </p:nvSpPr>
        <p:spPr/>
        <p:txBody>
          <a:bodyPr>
            <a:normAutofit fontScale="77500" lnSpcReduction="20000"/>
          </a:bodyPr>
          <a:lstStyle/>
          <a:p>
            <a:pPr marL="0" indent="0" algn="just">
              <a:buNone/>
            </a:pPr>
            <a:r>
              <a:rPr lang="en-US" b="1" dirty="0"/>
              <a:t>Access </a:t>
            </a:r>
            <a:r>
              <a:rPr lang="en-US" b="1" dirty="0" err="1"/>
              <a:t>modifiers_name</a:t>
            </a:r>
            <a:r>
              <a:rPr lang="en-US" b="1" dirty="0"/>
              <a:t> </a:t>
            </a:r>
            <a:r>
              <a:rPr lang="en-US" b="1" dirty="0" err="1" smtClean="0"/>
              <a:t>class_name</a:t>
            </a:r>
            <a:r>
              <a:rPr lang="en-US" b="1" dirty="0" smtClean="0"/>
              <a:t>(</a:t>
            </a:r>
            <a:r>
              <a:rPr lang="en-US" b="1" dirty="0" err="1" smtClean="0"/>
              <a:t>parameter_list</a:t>
            </a:r>
            <a:r>
              <a:rPr lang="en-US" b="1" dirty="0"/>
              <a:t>) // constructor header.  </a:t>
            </a:r>
          </a:p>
          <a:p>
            <a:pPr marL="0" indent="0" algn="just">
              <a:buNone/>
            </a:pPr>
            <a:r>
              <a:rPr lang="en-US" b="1" dirty="0"/>
              <a:t>{   </a:t>
            </a:r>
          </a:p>
          <a:p>
            <a:pPr marL="0" indent="0" algn="just">
              <a:buNone/>
            </a:pPr>
            <a:r>
              <a:rPr lang="en-US" b="1" dirty="0"/>
              <a:t>// Constructor body which is a block of statements.</a:t>
            </a:r>
          </a:p>
          <a:p>
            <a:pPr marL="0" indent="0" algn="just">
              <a:buNone/>
            </a:pPr>
            <a:r>
              <a:rPr lang="en-US" b="1" dirty="0"/>
              <a:t>// Here, we can initialize the values of instance variables.  </a:t>
            </a:r>
          </a:p>
          <a:p>
            <a:pPr marL="0" indent="0" algn="just">
              <a:buNone/>
            </a:pPr>
            <a:r>
              <a:rPr lang="en-US" b="1" dirty="0" smtClean="0"/>
              <a:t>}</a:t>
            </a:r>
          </a:p>
          <a:p>
            <a:pPr marL="0" indent="0" algn="just">
              <a:buNone/>
            </a:pPr>
            <a:endParaRPr lang="en-US" b="1" dirty="0"/>
          </a:p>
          <a:p>
            <a:pPr marL="0" indent="0" algn="just">
              <a:buNone/>
            </a:pPr>
            <a:endParaRPr lang="en-US" b="1" dirty="0" smtClean="0"/>
          </a:p>
          <a:p>
            <a:pPr marL="0" indent="0" algn="just">
              <a:buNone/>
            </a:pPr>
            <a:endParaRPr lang="en-US" b="1" dirty="0"/>
          </a:p>
          <a:p>
            <a:pPr marL="0" indent="0" algn="just">
              <a:buNone/>
            </a:pPr>
            <a:r>
              <a:rPr lang="en-US" b="1" dirty="0"/>
              <a:t>Note:</a:t>
            </a:r>
            <a:endParaRPr lang="en-US" dirty="0"/>
          </a:p>
          <a:p>
            <a:pPr marL="0" indent="0" algn="just">
              <a:buNone/>
            </a:pPr>
            <a:r>
              <a:rPr lang="en-US" dirty="0"/>
              <a:t>If you apply a private access modifier with a Java constructor, you cannot create an object of that class in other classes. If somebody asks that I want to create a class but nobody should instantiate it, you can say “make the constructor private”.</a:t>
            </a:r>
          </a:p>
          <a:p>
            <a:pPr marL="0" indent="0" algn="just">
              <a:buNone/>
            </a:pPr>
            <a:endParaRPr lang="en-IN" b="1" dirty="0"/>
          </a:p>
        </p:txBody>
      </p:sp>
    </p:spTree>
    <p:extLst>
      <p:ext uri="{BB962C8B-B14F-4D97-AF65-F5344CB8AC3E}">
        <p14:creationId xmlns:p14="http://schemas.microsoft.com/office/powerpoint/2010/main" val="1403807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597" y="655616"/>
            <a:ext cx="8761413" cy="706964"/>
          </a:xfrm>
        </p:spPr>
        <p:txBody>
          <a:bodyPr/>
          <a:lstStyle/>
          <a:p>
            <a:r>
              <a:rPr lang="en-US" b="1" dirty="0" smtClean="0"/>
              <a:t>Characteristics Of a Constructor</a:t>
            </a:r>
            <a:endParaRPr lang="en-IN" b="1" dirty="0"/>
          </a:p>
        </p:txBody>
      </p:sp>
      <p:sp>
        <p:nvSpPr>
          <p:cNvPr id="3" name="Content Placeholder 2"/>
          <p:cNvSpPr>
            <a:spLocks noGrp="1"/>
          </p:cNvSpPr>
          <p:nvPr>
            <p:ph idx="1"/>
          </p:nvPr>
        </p:nvSpPr>
        <p:spPr>
          <a:xfrm>
            <a:off x="505597" y="2544418"/>
            <a:ext cx="11129812" cy="3975652"/>
          </a:xfrm>
        </p:spPr>
        <p:txBody>
          <a:bodyPr/>
          <a:lstStyle/>
          <a:p>
            <a:pPr algn="just">
              <a:lnSpc>
                <a:spcPct val="150000"/>
              </a:lnSpc>
            </a:pPr>
            <a:r>
              <a:rPr lang="en-US" dirty="0" smtClean="0"/>
              <a:t>Constructor’s </a:t>
            </a:r>
            <a:r>
              <a:rPr lang="en-US" dirty="0"/>
              <a:t>name must be exactly the same as the class name in which it is defined. It must end with a pair of simple braces.</a:t>
            </a:r>
          </a:p>
          <a:p>
            <a:pPr algn="just">
              <a:lnSpc>
                <a:spcPct val="150000"/>
              </a:lnSpc>
            </a:pPr>
            <a:r>
              <a:rPr lang="en-US" dirty="0" smtClean="0"/>
              <a:t>The </a:t>
            </a:r>
            <a:r>
              <a:rPr lang="en-US" dirty="0"/>
              <a:t>constructor should not have any return type even void also because if there is a </a:t>
            </a:r>
            <a:r>
              <a:rPr lang="en-US" dirty="0">
                <a:hlinkClick r:id="rId2"/>
              </a:rPr>
              <a:t>return type,</a:t>
            </a:r>
            <a:r>
              <a:rPr lang="en-US" dirty="0"/>
              <a:t> then </a:t>
            </a:r>
            <a:r>
              <a:rPr lang="en-US" dirty="0">
                <a:hlinkClick r:id="rId3"/>
              </a:rPr>
              <a:t>JVM</a:t>
            </a:r>
            <a:r>
              <a:rPr lang="en-US" dirty="0"/>
              <a:t> would consider as a method, not a constructor.</a:t>
            </a:r>
          </a:p>
          <a:p>
            <a:pPr algn="just">
              <a:lnSpc>
                <a:spcPct val="150000"/>
              </a:lnSpc>
            </a:pPr>
            <a:r>
              <a:rPr lang="en-US" dirty="0"/>
              <a:t>Compiler and JVM differentiate constructor and method definitions on the basis of the return type. </a:t>
            </a:r>
            <a:endParaRPr lang="en-US" dirty="0" smtClean="0"/>
          </a:p>
          <a:p>
            <a:pPr algn="just">
              <a:lnSpc>
                <a:spcPct val="150000"/>
              </a:lnSpc>
            </a:pPr>
            <a:r>
              <a:rPr lang="en-US" dirty="0" smtClean="0"/>
              <a:t>Suppose </a:t>
            </a:r>
            <a:r>
              <a:rPr lang="en-US" dirty="0"/>
              <a:t>you define the method and constructor with the same name as that of the class name, then JVM would differentiate between them by using return type.</a:t>
            </a:r>
          </a:p>
          <a:p>
            <a:pPr algn="just">
              <a:lnSpc>
                <a:spcPct val="150000"/>
              </a:lnSpc>
            </a:pPr>
            <a:endParaRPr lang="en-IN" dirty="0"/>
          </a:p>
        </p:txBody>
      </p:sp>
    </p:spTree>
    <p:extLst>
      <p:ext uri="{BB962C8B-B14F-4D97-AF65-F5344CB8AC3E}">
        <p14:creationId xmlns:p14="http://schemas.microsoft.com/office/powerpoint/2010/main" val="361202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866" y="907407"/>
            <a:ext cx="8761413" cy="706964"/>
          </a:xfrm>
        </p:spPr>
        <p:txBody>
          <a:bodyPr/>
          <a:lstStyle/>
          <a:p>
            <a:r>
              <a:rPr lang="en-US" b="1" dirty="0"/>
              <a:t>Types of Constructors in Java</a:t>
            </a:r>
            <a:br>
              <a:rPr lang="en-US" b="1" dirty="0"/>
            </a:br>
            <a:endParaRPr lang="en-IN" dirty="0"/>
          </a:p>
        </p:txBody>
      </p:sp>
      <p:sp>
        <p:nvSpPr>
          <p:cNvPr id="3" name="Content Placeholder 2"/>
          <p:cNvSpPr>
            <a:spLocks noGrp="1"/>
          </p:cNvSpPr>
          <p:nvPr>
            <p:ph idx="1"/>
          </p:nvPr>
        </p:nvSpPr>
        <p:spPr>
          <a:xfrm>
            <a:off x="624866" y="2650434"/>
            <a:ext cx="10997291" cy="3763618"/>
          </a:xfrm>
        </p:spPr>
        <p:txBody>
          <a:bodyPr>
            <a:normAutofit/>
          </a:bodyPr>
          <a:lstStyle/>
          <a:p>
            <a:pPr marL="0" indent="0" algn="just">
              <a:buNone/>
            </a:pPr>
            <a:r>
              <a:rPr lang="en-US" sz="2400" dirty="0"/>
              <a:t>Basically, there are three types of constructors in Java programming. They are as</a:t>
            </a:r>
            <a:r>
              <a:rPr lang="en-US" sz="2400" dirty="0" smtClean="0"/>
              <a:t>:</a:t>
            </a:r>
          </a:p>
          <a:p>
            <a:pPr marL="0" indent="0" algn="just">
              <a:buNone/>
            </a:pPr>
            <a:endParaRPr lang="en-US" sz="2400" dirty="0"/>
          </a:p>
          <a:p>
            <a:pPr algn="just">
              <a:buFont typeface="+mj-lt"/>
              <a:buAutoNum type="arabicPeriod"/>
            </a:pPr>
            <a:r>
              <a:rPr lang="en-US" sz="2000" b="1" dirty="0"/>
              <a:t>Default Constructor</a:t>
            </a:r>
          </a:p>
          <a:p>
            <a:pPr algn="just">
              <a:buFont typeface="+mj-lt"/>
              <a:buAutoNum type="arabicPeriod"/>
            </a:pPr>
            <a:r>
              <a:rPr lang="en-US" sz="2000" b="1" dirty="0"/>
              <a:t>Non-parameterized constructor</a:t>
            </a:r>
          </a:p>
          <a:p>
            <a:pPr algn="just">
              <a:buFont typeface="+mj-lt"/>
              <a:buAutoNum type="arabicPeriod"/>
            </a:pPr>
            <a:r>
              <a:rPr lang="en-US" sz="2000" b="1" dirty="0"/>
              <a:t>Parameterized Constructor</a:t>
            </a:r>
          </a:p>
          <a:p>
            <a:pPr marL="0" indent="0" algn="just">
              <a:buNone/>
            </a:pP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3555" y="3531106"/>
            <a:ext cx="5698602" cy="2882946"/>
          </a:xfrm>
          <a:prstGeom prst="rect">
            <a:avLst/>
          </a:prstGeom>
        </p:spPr>
      </p:pic>
    </p:spTree>
    <p:extLst>
      <p:ext uri="{BB962C8B-B14F-4D97-AF65-F5344CB8AC3E}">
        <p14:creationId xmlns:p14="http://schemas.microsoft.com/office/powerpoint/2010/main" val="2443566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1319" y="353120"/>
            <a:ext cx="10944282" cy="6146154"/>
          </a:xfrm>
        </p:spPr>
        <p:txBody>
          <a:bodyPr>
            <a:noAutofit/>
          </a:bodyPr>
          <a:lstStyle/>
          <a:p>
            <a:pPr marL="0" indent="0" algn="just">
              <a:buNone/>
            </a:pPr>
            <a:r>
              <a:rPr lang="en-US" sz="1400" b="1" dirty="0" smtClean="0"/>
              <a:t>Default Constructor</a:t>
            </a:r>
          </a:p>
          <a:p>
            <a:pPr marL="0" indent="0" algn="just">
              <a:buNone/>
            </a:pPr>
            <a:endParaRPr lang="en-US" sz="1400" dirty="0"/>
          </a:p>
          <a:p>
            <a:pPr lvl="1" algn="just"/>
            <a:r>
              <a:rPr lang="en-US" sz="1400" dirty="0" smtClean="0"/>
              <a:t>A </a:t>
            </a:r>
            <a:r>
              <a:rPr lang="en-US" sz="1400" dirty="0"/>
              <a:t>constructor that has no parameter is known as default constructor in Java. When a class does not declare a constructor, Java compiler automatically adds a constructor for that class.</a:t>
            </a:r>
          </a:p>
          <a:p>
            <a:pPr lvl="1" algn="just"/>
            <a:r>
              <a:rPr lang="en-US" sz="1400" dirty="0"/>
              <a:t>In other words, the compiler adds a default constructor only when we do not define any constructor explicitly. The constructor added by compiler is called default constructor. </a:t>
            </a:r>
            <a:endParaRPr lang="en-US" sz="1400" b="1" dirty="0" smtClean="0"/>
          </a:p>
          <a:p>
            <a:pPr lvl="1" algn="just"/>
            <a:endParaRPr lang="en-US" sz="1400" b="1" dirty="0"/>
          </a:p>
          <a:p>
            <a:pPr marL="0" indent="0" algn="just">
              <a:buNone/>
            </a:pPr>
            <a:r>
              <a:rPr lang="en-IN" sz="1400" b="1" dirty="0"/>
              <a:t>Non-parameterized Constructor in </a:t>
            </a:r>
            <a:r>
              <a:rPr lang="en-IN" sz="1400" b="1" dirty="0" smtClean="0"/>
              <a:t>Java</a:t>
            </a:r>
            <a:endParaRPr lang="en-IN" sz="1400" b="1" dirty="0"/>
          </a:p>
          <a:p>
            <a:pPr marL="457200" lvl="1" indent="0" algn="just">
              <a:buNone/>
            </a:pPr>
            <a:endParaRPr lang="en-US" sz="1400" dirty="0" smtClean="0"/>
          </a:p>
          <a:p>
            <a:pPr lvl="1" algn="just"/>
            <a:r>
              <a:rPr lang="en-US" sz="1400" dirty="0"/>
              <a:t>A constructor which has no parameters in the parentheses but contains statements inside its body is called a non-parametrized constructor. We also call it as a non-argument constructor in Java.</a:t>
            </a:r>
          </a:p>
          <a:p>
            <a:pPr lvl="1" algn="just"/>
            <a:r>
              <a:rPr lang="en-US" sz="1400" dirty="0"/>
              <a:t>A non-parameterized constructor has the same signature as that of default constructor, except for only one difference between them. Using non-parameterized constructor, we can initialize any values for the instance variables.</a:t>
            </a:r>
          </a:p>
          <a:p>
            <a:pPr marL="457200" lvl="1" indent="0" algn="just">
              <a:buNone/>
            </a:pPr>
            <a:endParaRPr lang="en-US" sz="1400" dirty="0" smtClean="0"/>
          </a:p>
          <a:p>
            <a:pPr marL="0" indent="0" algn="just">
              <a:buNone/>
            </a:pPr>
            <a:r>
              <a:rPr lang="en-IN" sz="1400" b="1" dirty="0"/>
              <a:t>P</a:t>
            </a:r>
            <a:r>
              <a:rPr lang="en-IN" sz="1400" b="1" dirty="0" smtClean="0"/>
              <a:t>arameterized</a:t>
            </a:r>
            <a:r>
              <a:rPr lang="en-US" sz="1400" b="1" dirty="0" smtClean="0"/>
              <a:t> Constructor</a:t>
            </a:r>
          </a:p>
          <a:p>
            <a:pPr lvl="1" algn="just"/>
            <a:r>
              <a:rPr lang="en-US" sz="1400" dirty="0"/>
              <a:t>A constructor that takes one or more parameters and contains statements inside its body is called parameterized constructor in Java. In the parameterized constructor, instance variables automatically initialize at runtime when we pass values to parameters during object creation.</a:t>
            </a:r>
          </a:p>
          <a:p>
            <a:pPr lvl="1" algn="just"/>
            <a:r>
              <a:rPr lang="en-US" sz="1400" dirty="0"/>
              <a:t>The parameterized constructor is used to provide different values to distinct objects. It allows us to initialize instance variables with unlike values. In the case of the default constructor, values remain the identical for all objects.</a:t>
            </a:r>
          </a:p>
          <a:p>
            <a:pPr marL="0" indent="0" algn="just">
              <a:buNone/>
            </a:pPr>
            <a:endParaRPr lang="en-US" sz="1400" b="1" dirty="0"/>
          </a:p>
          <a:p>
            <a:pPr algn="just"/>
            <a:endParaRPr lang="en-IN" sz="1400" dirty="0"/>
          </a:p>
        </p:txBody>
      </p:sp>
    </p:spTree>
    <p:extLst>
      <p:ext uri="{BB962C8B-B14F-4D97-AF65-F5344CB8AC3E}">
        <p14:creationId xmlns:p14="http://schemas.microsoft.com/office/powerpoint/2010/main" val="2115086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381" y="804856"/>
            <a:ext cx="8761413" cy="706964"/>
          </a:xfrm>
        </p:spPr>
        <p:txBody>
          <a:bodyPr/>
          <a:lstStyle/>
          <a:p>
            <a:r>
              <a:rPr lang="en-US" sz="2400" b="1" dirty="0"/>
              <a:t>Difference between Constructor and Method in Java</a:t>
            </a:r>
            <a:br>
              <a:rPr lang="en-US" sz="2400" b="1" dirty="0"/>
            </a:br>
            <a:endParaRPr lang="en-IN"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49880709"/>
              </p:ext>
            </p:extLst>
          </p:nvPr>
        </p:nvGraphicFramePr>
        <p:xfrm>
          <a:off x="492366" y="1856936"/>
          <a:ext cx="11240088" cy="5026182"/>
        </p:xfrm>
        <a:graphic>
          <a:graphicData uri="http://schemas.openxmlformats.org/drawingml/2006/table">
            <a:tbl>
              <a:tblPr firstRow="1" bandRow="1">
                <a:tableStyleId>{5C22544A-7EE6-4342-B048-85BDC9FD1C3A}</a:tableStyleId>
              </a:tblPr>
              <a:tblGrid>
                <a:gridCol w="675252">
                  <a:extLst>
                    <a:ext uri="{9D8B030D-6E8A-4147-A177-3AD203B41FA5}">
                      <a16:colId xmlns:a16="http://schemas.microsoft.com/office/drawing/2014/main" val="2558694540"/>
                    </a:ext>
                  </a:extLst>
                </a:gridCol>
                <a:gridCol w="5148776">
                  <a:extLst>
                    <a:ext uri="{9D8B030D-6E8A-4147-A177-3AD203B41FA5}">
                      <a16:colId xmlns:a16="http://schemas.microsoft.com/office/drawing/2014/main" val="3224430684"/>
                    </a:ext>
                  </a:extLst>
                </a:gridCol>
                <a:gridCol w="5416060">
                  <a:extLst>
                    <a:ext uri="{9D8B030D-6E8A-4147-A177-3AD203B41FA5}">
                      <a16:colId xmlns:a16="http://schemas.microsoft.com/office/drawing/2014/main" val="3820569923"/>
                    </a:ext>
                  </a:extLst>
                </a:gridCol>
              </a:tblGrid>
              <a:tr h="685297">
                <a:tc>
                  <a:txBody>
                    <a:bodyPr/>
                    <a:lstStyle/>
                    <a:p>
                      <a:r>
                        <a:rPr lang="en-IN" b="1" dirty="0">
                          <a:effectLst/>
                          <a:latin typeface="inherit"/>
                        </a:rPr>
                        <a:t>SN</a:t>
                      </a:r>
                    </a:p>
                  </a:txBody>
                  <a:tcPr anchor="ctr"/>
                </a:tc>
                <a:tc>
                  <a:txBody>
                    <a:bodyPr/>
                    <a:lstStyle/>
                    <a:p>
                      <a:r>
                        <a:rPr lang="en-IN" b="1" dirty="0">
                          <a:effectLst/>
                          <a:latin typeface="inherit"/>
                        </a:rPr>
                        <a:t>Constructor</a:t>
                      </a:r>
                    </a:p>
                  </a:txBody>
                  <a:tcPr anchor="ctr"/>
                </a:tc>
                <a:tc>
                  <a:txBody>
                    <a:bodyPr/>
                    <a:lstStyle/>
                    <a:p>
                      <a:r>
                        <a:rPr lang="en-IN" b="1">
                          <a:effectLst/>
                          <a:latin typeface="inherit"/>
                        </a:rPr>
                        <a:t>Method</a:t>
                      </a:r>
                    </a:p>
                  </a:txBody>
                  <a:tcPr anchor="ctr"/>
                </a:tc>
                <a:extLst>
                  <a:ext uri="{0D108BD9-81ED-4DB2-BD59-A6C34878D82A}">
                    <a16:rowId xmlns:a16="http://schemas.microsoft.com/office/drawing/2014/main" val="814631375"/>
                  </a:ext>
                </a:extLst>
              </a:tr>
              <a:tr h="685297">
                <a:tc>
                  <a:txBody>
                    <a:bodyPr/>
                    <a:lstStyle/>
                    <a:p>
                      <a:r>
                        <a:rPr lang="en-IN">
                          <a:effectLst/>
                          <a:latin typeface="inherit"/>
                        </a:rPr>
                        <a:t>1.</a:t>
                      </a:r>
                    </a:p>
                  </a:txBody>
                  <a:tcPr anchor="ctr"/>
                </a:tc>
                <a:tc>
                  <a:txBody>
                    <a:bodyPr/>
                    <a:lstStyle/>
                    <a:p>
                      <a:r>
                        <a:rPr lang="en-US" dirty="0">
                          <a:effectLst/>
                          <a:latin typeface="inherit"/>
                        </a:rPr>
                        <a:t>Constructor is a special type of method that is used to initialize the state of an object.</a:t>
                      </a:r>
                    </a:p>
                  </a:txBody>
                  <a:tcPr anchor="ctr"/>
                </a:tc>
                <a:tc>
                  <a:txBody>
                    <a:bodyPr/>
                    <a:lstStyle/>
                    <a:p>
                      <a:r>
                        <a:rPr lang="en-US">
                          <a:effectLst/>
                          <a:latin typeface="inherit"/>
                        </a:rPr>
                        <a:t>Method is used to expose the behaviour of an object.</a:t>
                      </a:r>
                    </a:p>
                  </a:txBody>
                  <a:tcPr anchor="ctr"/>
                </a:tc>
                <a:extLst>
                  <a:ext uri="{0D108BD9-81ED-4DB2-BD59-A6C34878D82A}">
                    <a16:rowId xmlns:a16="http://schemas.microsoft.com/office/drawing/2014/main" val="1647167582"/>
                  </a:ext>
                </a:extLst>
              </a:tr>
              <a:tr h="685297">
                <a:tc>
                  <a:txBody>
                    <a:bodyPr/>
                    <a:lstStyle/>
                    <a:p>
                      <a:r>
                        <a:rPr lang="en-IN">
                          <a:effectLst/>
                          <a:latin typeface="inherit"/>
                        </a:rPr>
                        <a:t>2.</a:t>
                      </a:r>
                    </a:p>
                  </a:txBody>
                  <a:tcPr anchor="ctr"/>
                </a:tc>
                <a:tc>
                  <a:txBody>
                    <a:bodyPr/>
                    <a:lstStyle/>
                    <a:p>
                      <a:r>
                        <a:rPr lang="en-US">
                          <a:effectLst/>
                          <a:latin typeface="inherit"/>
                        </a:rPr>
                        <a:t>It has no return type even void also.</a:t>
                      </a:r>
                    </a:p>
                  </a:txBody>
                  <a:tcPr anchor="ctr"/>
                </a:tc>
                <a:tc>
                  <a:txBody>
                    <a:bodyPr/>
                    <a:lstStyle/>
                    <a:p>
                      <a:r>
                        <a:rPr lang="en-US">
                          <a:effectLst/>
                          <a:latin typeface="inherit"/>
                        </a:rPr>
                        <a:t>It has both void and return type.</a:t>
                      </a:r>
                    </a:p>
                  </a:txBody>
                  <a:tcPr anchor="ctr"/>
                </a:tc>
                <a:extLst>
                  <a:ext uri="{0D108BD9-81ED-4DB2-BD59-A6C34878D82A}">
                    <a16:rowId xmlns:a16="http://schemas.microsoft.com/office/drawing/2014/main" val="2285811150"/>
                  </a:ext>
                </a:extLst>
              </a:tr>
              <a:tr h="685297">
                <a:tc>
                  <a:txBody>
                    <a:bodyPr/>
                    <a:lstStyle/>
                    <a:p>
                      <a:r>
                        <a:rPr lang="en-IN">
                          <a:effectLst/>
                          <a:latin typeface="inherit"/>
                        </a:rPr>
                        <a:t>3.</a:t>
                      </a:r>
                    </a:p>
                  </a:txBody>
                  <a:tcPr anchor="ctr"/>
                </a:tc>
                <a:tc>
                  <a:txBody>
                    <a:bodyPr/>
                    <a:lstStyle/>
                    <a:p>
                      <a:r>
                        <a:rPr lang="en-US">
                          <a:effectLst/>
                          <a:latin typeface="inherit"/>
                        </a:rPr>
                        <a:t>If we don’t provide any constructor in the class, Java Compiler provides a default constructor for that class.</a:t>
                      </a:r>
                    </a:p>
                  </a:txBody>
                  <a:tcPr anchor="ctr"/>
                </a:tc>
                <a:tc>
                  <a:txBody>
                    <a:bodyPr/>
                    <a:lstStyle/>
                    <a:p>
                      <a:r>
                        <a:rPr lang="en-US">
                          <a:effectLst/>
                          <a:latin typeface="inherit"/>
                        </a:rPr>
                        <a:t>Method is not provided by the compiler in any case.</a:t>
                      </a:r>
                    </a:p>
                  </a:txBody>
                  <a:tcPr anchor="ctr"/>
                </a:tc>
                <a:extLst>
                  <a:ext uri="{0D108BD9-81ED-4DB2-BD59-A6C34878D82A}">
                    <a16:rowId xmlns:a16="http://schemas.microsoft.com/office/drawing/2014/main" val="2573678343"/>
                  </a:ext>
                </a:extLst>
              </a:tr>
              <a:tr h="685297">
                <a:tc>
                  <a:txBody>
                    <a:bodyPr/>
                    <a:lstStyle/>
                    <a:p>
                      <a:r>
                        <a:rPr lang="en-IN">
                          <a:effectLst/>
                          <a:latin typeface="inherit"/>
                        </a:rPr>
                        <a:t>4.</a:t>
                      </a:r>
                    </a:p>
                  </a:txBody>
                  <a:tcPr anchor="ctr"/>
                </a:tc>
                <a:tc>
                  <a:txBody>
                    <a:bodyPr/>
                    <a:lstStyle/>
                    <a:p>
                      <a:r>
                        <a:rPr lang="en-US">
                          <a:effectLst/>
                          <a:latin typeface="inherit"/>
                        </a:rPr>
                        <a:t>Constructor’s name must be the same as the name of the class.</a:t>
                      </a:r>
                    </a:p>
                  </a:txBody>
                  <a:tcPr anchor="ctr"/>
                </a:tc>
                <a:tc>
                  <a:txBody>
                    <a:bodyPr/>
                    <a:lstStyle/>
                    <a:p>
                      <a:r>
                        <a:rPr lang="en-US">
                          <a:effectLst/>
                          <a:latin typeface="inherit"/>
                        </a:rPr>
                        <a:t>Method name may or may not be the same name as the class name.</a:t>
                      </a:r>
                    </a:p>
                  </a:txBody>
                  <a:tcPr anchor="ctr"/>
                </a:tc>
                <a:extLst>
                  <a:ext uri="{0D108BD9-81ED-4DB2-BD59-A6C34878D82A}">
                    <a16:rowId xmlns:a16="http://schemas.microsoft.com/office/drawing/2014/main" val="3348992945"/>
                  </a:ext>
                </a:extLst>
              </a:tr>
              <a:tr h="685297">
                <a:tc>
                  <a:txBody>
                    <a:bodyPr/>
                    <a:lstStyle/>
                    <a:p>
                      <a:r>
                        <a:rPr lang="en-IN">
                          <a:effectLst/>
                          <a:latin typeface="inherit"/>
                        </a:rPr>
                        <a:t>5.</a:t>
                      </a:r>
                    </a:p>
                  </a:txBody>
                  <a:tcPr anchor="ctr"/>
                </a:tc>
                <a:tc>
                  <a:txBody>
                    <a:bodyPr/>
                    <a:lstStyle/>
                    <a:p>
                      <a:r>
                        <a:rPr lang="en-US">
                          <a:effectLst/>
                          <a:latin typeface="inherit"/>
                        </a:rPr>
                        <a:t>The purpose of a constructor is to create an object of a class.</a:t>
                      </a:r>
                    </a:p>
                  </a:txBody>
                  <a:tcPr anchor="ctr"/>
                </a:tc>
                <a:tc>
                  <a:txBody>
                    <a:bodyPr/>
                    <a:lstStyle/>
                    <a:p>
                      <a:r>
                        <a:rPr lang="en-US">
                          <a:effectLst/>
                          <a:latin typeface="inherit"/>
                        </a:rPr>
                        <a:t>The purpose of a method is to execute the functionality of the application.</a:t>
                      </a:r>
                    </a:p>
                  </a:txBody>
                  <a:tcPr anchor="ctr"/>
                </a:tc>
                <a:extLst>
                  <a:ext uri="{0D108BD9-81ED-4DB2-BD59-A6C34878D82A}">
                    <a16:rowId xmlns:a16="http://schemas.microsoft.com/office/drawing/2014/main" val="3022313628"/>
                  </a:ext>
                </a:extLst>
              </a:tr>
              <a:tr h="685297">
                <a:tc>
                  <a:txBody>
                    <a:bodyPr/>
                    <a:lstStyle/>
                    <a:p>
                      <a:r>
                        <a:rPr lang="en-IN">
                          <a:effectLst/>
                          <a:latin typeface="inherit"/>
                        </a:rPr>
                        <a:t>6.</a:t>
                      </a:r>
                    </a:p>
                  </a:txBody>
                  <a:tcPr anchor="ctr"/>
                </a:tc>
                <a:tc>
                  <a:txBody>
                    <a:bodyPr/>
                    <a:lstStyle/>
                    <a:p>
                      <a:r>
                        <a:rPr lang="en-US">
                          <a:effectLst/>
                          <a:latin typeface="inherit"/>
                        </a:rPr>
                        <a:t>They are not inherited by subclasses.</a:t>
                      </a:r>
                    </a:p>
                  </a:txBody>
                  <a:tcPr anchor="ctr"/>
                </a:tc>
                <a:tc>
                  <a:txBody>
                    <a:bodyPr/>
                    <a:lstStyle/>
                    <a:p>
                      <a:r>
                        <a:rPr lang="en-US" dirty="0">
                          <a:effectLst/>
                          <a:latin typeface="inherit"/>
                        </a:rPr>
                        <a:t>They are inherited by subclasses.</a:t>
                      </a:r>
                    </a:p>
                  </a:txBody>
                  <a:tcPr anchor="ctr"/>
                </a:tc>
                <a:extLst>
                  <a:ext uri="{0D108BD9-81ED-4DB2-BD59-A6C34878D82A}">
                    <a16:rowId xmlns:a16="http://schemas.microsoft.com/office/drawing/2014/main" val="1642416350"/>
                  </a:ext>
                </a:extLst>
              </a:tr>
            </a:tbl>
          </a:graphicData>
        </a:graphic>
      </p:graphicFrame>
    </p:spTree>
    <p:extLst>
      <p:ext uri="{BB962C8B-B14F-4D97-AF65-F5344CB8AC3E}">
        <p14:creationId xmlns:p14="http://schemas.microsoft.com/office/powerpoint/2010/main" val="2047859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110" y="959601"/>
            <a:ext cx="8761413" cy="706964"/>
          </a:xfrm>
        </p:spPr>
        <p:txBody>
          <a:bodyPr/>
          <a:lstStyle/>
          <a:p>
            <a:r>
              <a:rPr lang="en-IN" b="1" dirty="0"/>
              <a:t>Constructor Chaining </a:t>
            </a:r>
            <a:br>
              <a:rPr lang="en-IN" b="1" dirty="0"/>
            </a:br>
            <a:endParaRPr lang="en-IN" dirty="0"/>
          </a:p>
        </p:txBody>
      </p:sp>
      <p:sp>
        <p:nvSpPr>
          <p:cNvPr id="3" name="Content Placeholder 2"/>
          <p:cNvSpPr>
            <a:spLocks noGrp="1"/>
          </p:cNvSpPr>
          <p:nvPr>
            <p:ph idx="1"/>
          </p:nvPr>
        </p:nvSpPr>
        <p:spPr>
          <a:xfrm>
            <a:off x="464234" y="2307102"/>
            <a:ext cx="11197883" cy="4276578"/>
          </a:xfrm>
        </p:spPr>
        <p:txBody>
          <a:bodyPr/>
          <a:lstStyle/>
          <a:p>
            <a:pPr algn="just">
              <a:lnSpc>
                <a:spcPct val="150000"/>
              </a:lnSpc>
            </a:pPr>
            <a:r>
              <a:rPr lang="en-US" b="1" dirty="0"/>
              <a:t>Constructor chaining in Java</a:t>
            </a:r>
            <a:r>
              <a:rPr lang="en-US" dirty="0"/>
              <a:t> is a technique of calling one constructor from within another constructor by using this and super keywords.</a:t>
            </a:r>
          </a:p>
          <a:p>
            <a:pPr algn="just">
              <a:lnSpc>
                <a:spcPct val="150000"/>
              </a:lnSpc>
            </a:pPr>
            <a:r>
              <a:rPr lang="en-US" dirty="0"/>
              <a:t>The keyword “</a:t>
            </a:r>
            <a:r>
              <a:rPr lang="en-US" dirty="0">
                <a:hlinkClick r:id="rId2"/>
              </a:rPr>
              <a:t>this</a:t>
            </a:r>
            <a:r>
              <a:rPr lang="en-US" dirty="0"/>
              <a:t>” is used to call a constructor from within another constructor in the same class.</a:t>
            </a:r>
          </a:p>
          <a:p>
            <a:pPr algn="just">
              <a:lnSpc>
                <a:spcPct val="150000"/>
              </a:lnSpc>
            </a:pPr>
            <a:r>
              <a:rPr lang="en-US" dirty="0"/>
              <a:t>The keyword “</a:t>
            </a:r>
            <a:r>
              <a:rPr lang="en-US" dirty="0">
                <a:hlinkClick r:id="rId3"/>
              </a:rPr>
              <a:t>super</a:t>
            </a:r>
            <a:r>
              <a:rPr lang="en-US" dirty="0"/>
              <a:t>” is used to call the parent (super) class constructor from within child (subclass) class constructor. It occurs through inheritance.</a:t>
            </a:r>
          </a:p>
          <a:p>
            <a:pPr algn="just">
              <a:lnSpc>
                <a:spcPct val="150000"/>
              </a:lnSpc>
            </a:pPr>
            <a:r>
              <a:rPr lang="en-US" dirty="0"/>
              <a:t>We cannot call the constructor directly by name because it is illegal in Java. When we implement constructor chaining technique in Java programming, it is important to understand the order in which constructors will execute.</a:t>
            </a:r>
          </a:p>
          <a:p>
            <a:pPr algn="just">
              <a:lnSpc>
                <a:spcPct val="150000"/>
              </a:lnSpc>
            </a:pPr>
            <a:endParaRPr lang="en-IN" dirty="0"/>
          </a:p>
        </p:txBody>
      </p:sp>
    </p:spTree>
    <p:extLst>
      <p:ext uri="{BB962C8B-B14F-4D97-AF65-F5344CB8AC3E}">
        <p14:creationId xmlns:p14="http://schemas.microsoft.com/office/powerpoint/2010/main" val="1528286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331" y="973668"/>
            <a:ext cx="8761413" cy="706964"/>
          </a:xfrm>
        </p:spPr>
        <p:txBody>
          <a:bodyPr/>
          <a:lstStyle/>
          <a:p>
            <a:r>
              <a:rPr lang="en-US" b="1" dirty="0"/>
              <a:t>Order of Execution of Constructor</a:t>
            </a:r>
            <a:br>
              <a:rPr lang="en-US" b="1" dirty="0"/>
            </a:br>
            <a:endParaRPr lang="en-IN" dirty="0"/>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2610722" y="2108187"/>
            <a:ext cx="6688022" cy="4749813"/>
          </a:xfrm>
        </p:spPr>
      </p:pic>
    </p:spTree>
    <p:extLst>
      <p:ext uri="{BB962C8B-B14F-4D97-AF65-F5344CB8AC3E}">
        <p14:creationId xmlns:p14="http://schemas.microsoft.com/office/powerpoint/2010/main" val="10963337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354</TotalTime>
  <Words>349</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inherit</vt:lpstr>
      <vt:lpstr>Wingdings 3</vt:lpstr>
      <vt:lpstr>Ion Boardroom</vt:lpstr>
      <vt:lpstr>Constructor in Java </vt:lpstr>
      <vt:lpstr>What is constructor?</vt:lpstr>
      <vt:lpstr>Syntax:</vt:lpstr>
      <vt:lpstr>Characteristics Of a Constructor</vt:lpstr>
      <vt:lpstr>Types of Constructors in Java </vt:lpstr>
      <vt:lpstr>PowerPoint Presentation</vt:lpstr>
      <vt:lpstr>Difference between Constructor and Method in Java </vt:lpstr>
      <vt:lpstr>Constructor Chaining  </vt:lpstr>
      <vt:lpstr>Order of Execution of Constructor </vt:lpstr>
      <vt:lpstr>Constructor Overloading </vt:lpstr>
      <vt:lpstr>Example</vt:lpstr>
      <vt:lpstr>Copy Constructor </vt:lpstr>
      <vt:lpstr>Example of  Copy Constructor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Constructor in Java </dc:title>
  <dc:creator>KITS</dc:creator>
  <cp:lastModifiedBy>KITS</cp:lastModifiedBy>
  <cp:revision>42</cp:revision>
  <dcterms:created xsi:type="dcterms:W3CDTF">2024-07-24T04:55:43Z</dcterms:created>
  <dcterms:modified xsi:type="dcterms:W3CDTF">2024-07-24T10:50:25Z</dcterms:modified>
</cp:coreProperties>
</file>