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4" r:id="rId1"/>
  </p:sldMasterIdLst>
  <p:sldIdLst>
    <p:sldId id="256" r:id="rId2"/>
    <p:sldId id="260" r:id="rId3"/>
    <p:sldId id="257" r:id="rId4"/>
    <p:sldId id="261" r:id="rId5"/>
    <p:sldId id="262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923F103-BC34-4FE4-A40E-EDDEECFDA5D0}" type="datetimeFigureOut">
              <a:rPr lang="en-US" smtClean="0"/>
              <a:pPr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519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92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9618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6789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0438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739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2784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6D93-FCAC-47E0-A2EE-787E62CA814C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96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A879A6-0FD0-4734-A311-86BFCA472E6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22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8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766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98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16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7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2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6667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02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smtClean="0"/>
              <a:t>7/23/2024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973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3650" y="-113381"/>
            <a:ext cx="8825658" cy="2677648"/>
          </a:xfrm>
        </p:spPr>
        <p:txBody>
          <a:bodyPr/>
          <a:lstStyle/>
          <a:p>
            <a:r>
              <a:rPr lang="en-US" b="1" dirty="0" smtClean="0"/>
              <a:t>Fundamentals Of OOPS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0903" y="3008243"/>
            <a:ext cx="9039709" cy="2630557"/>
          </a:xfrm>
        </p:spPr>
        <p:txBody>
          <a:bodyPr/>
          <a:lstStyle/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Classes &amp; Objects</a:t>
            </a:r>
          </a:p>
          <a:p>
            <a:r>
              <a:rPr lang="en-US" dirty="0" smtClean="0">
                <a:solidFill>
                  <a:schemeClr val="bg2">
                    <a:lumMod val="90000"/>
                  </a:schemeClr>
                </a:solidFill>
              </a:rPr>
              <a:t>Constructors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240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4622" y="735128"/>
            <a:ext cx="8761413" cy="706964"/>
          </a:xfrm>
        </p:spPr>
        <p:txBody>
          <a:bodyPr/>
          <a:lstStyle/>
          <a:p>
            <a:r>
              <a:rPr lang="en-US" b="1" dirty="0" smtClean="0"/>
              <a:t>Inner Class In Java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2385391"/>
            <a:ext cx="10919791" cy="422744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1" dirty="0"/>
              <a:t>Java inner class</a:t>
            </a:r>
            <a:r>
              <a:rPr lang="en-US" dirty="0"/>
              <a:t> or nested class is a class that is declared inside the class or interface.</a:t>
            </a:r>
          </a:p>
          <a:p>
            <a:pPr algn="just"/>
            <a:r>
              <a:rPr lang="en-US" dirty="0"/>
              <a:t>We use inner classes to logically group classes and interfaces in one place to be more readable and maintainable.</a:t>
            </a:r>
          </a:p>
          <a:p>
            <a:pPr algn="just"/>
            <a:r>
              <a:rPr lang="en-US" dirty="0"/>
              <a:t>Additionally, it can access all the members of the outer class, including private data members and methods</a:t>
            </a:r>
            <a:r>
              <a:rPr lang="en-US" dirty="0" smtClean="0"/>
              <a:t>.</a:t>
            </a: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Syntax:</a:t>
            </a:r>
            <a:endParaRPr lang="en-US" sz="2000" dirty="0" smtClean="0"/>
          </a:p>
          <a:p>
            <a:pPr marL="800100" lvl="2" indent="0" algn="just">
              <a:buNone/>
            </a:pPr>
            <a:r>
              <a:rPr lang="en-IN" sz="2000" b="1" dirty="0"/>
              <a:t>class</a:t>
            </a:r>
            <a:r>
              <a:rPr lang="en-IN" sz="2000" dirty="0"/>
              <a:t> </a:t>
            </a:r>
            <a:r>
              <a:rPr lang="en-IN" sz="2000" dirty="0" err="1"/>
              <a:t>Java_Outer_class</a:t>
            </a:r>
            <a:r>
              <a:rPr lang="en-IN" sz="2000" dirty="0"/>
              <a:t>{  </a:t>
            </a:r>
          </a:p>
          <a:p>
            <a:pPr marL="800100" lvl="2" indent="0" algn="just">
              <a:buNone/>
            </a:pPr>
            <a:r>
              <a:rPr lang="en-IN" sz="2000" dirty="0"/>
              <a:t> //code  </a:t>
            </a:r>
          </a:p>
          <a:p>
            <a:pPr marL="800100" lvl="2" indent="0" algn="just">
              <a:buNone/>
            </a:pPr>
            <a:r>
              <a:rPr lang="en-IN" sz="2000" dirty="0"/>
              <a:t> </a:t>
            </a:r>
            <a:r>
              <a:rPr lang="en-IN" sz="2000" b="1" dirty="0"/>
              <a:t>class</a:t>
            </a:r>
            <a:r>
              <a:rPr lang="en-IN" sz="2000" dirty="0"/>
              <a:t> </a:t>
            </a:r>
            <a:r>
              <a:rPr lang="en-IN" sz="2000" dirty="0" err="1"/>
              <a:t>Java_Inner_class</a:t>
            </a:r>
            <a:r>
              <a:rPr lang="en-IN" sz="2000" dirty="0"/>
              <a:t>{  </a:t>
            </a:r>
          </a:p>
          <a:p>
            <a:pPr marL="800100" lvl="2" indent="0" algn="just">
              <a:buNone/>
            </a:pPr>
            <a:r>
              <a:rPr lang="en-IN" sz="2000" dirty="0"/>
              <a:t>  //code  </a:t>
            </a:r>
          </a:p>
          <a:p>
            <a:pPr marL="800100" lvl="2" indent="0" algn="just">
              <a:buNone/>
            </a:pPr>
            <a:r>
              <a:rPr lang="en-IN" sz="2000" dirty="0"/>
              <a:t> }  </a:t>
            </a:r>
          </a:p>
          <a:p>
            <a:pPr marL="800100" lvl="2" indent="0" algn="just">
              <a:buNone/>
            </a:pPr>
            <a:r>
              <a:rPr lang="en-IN" sz="2000" dirty="0"/>
              <a:t>}  </a:t>
            </a:r>
            <a:endParaRPr lang="en-IN" sz="2000" dirty="0" smtClean="0"/>
          </a:p>
          <a:p>
            <a:pPr marL="800100" lvl="2" indent="0" algn="just">
              <a:buNone/>
            </a:pPr>
            <a:endParaRPr lang="en-IN" sz="2000" dirty="0" smtClean="0"/>
          </a:p>
          <a:p>
            <a:pPr marL="0" indent="0">
              <a:buNone/>
            </a:pPr>
            <a:r>
              <a:rPr lang="en-US" b="1" dirty="0"/>
              <a:t>Need of Java Inner class</a:t>
            </a:r>
          </a:p>
          <a:p>
            <a:pPr marL="0" indent="0">
              <a:buNone/>
            </a:pPr>
            <a:r>
              <a:rPr lang="en-US" dirty="0" smtClean="0"/>
              <a:t>	Sometimes </a:t>
            </a:r>
            <a:r>
              <a:rPr lang="en-US" dirty="0"/>
              <a:t>users need to program a class in such a way so that no other class can access it. Therefore, it would be better if you include it within other classes.</a:t>
            </a:r>
          </a:p>
          <a:p>
            <a:pPr marL="800100" lvl="2" indent="0" algn="just">
              <a:buNone/>
            </a:pPr>
            <a:endParaRPr lang="en-IN" sz="2000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50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Objects 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948" y="2438400"/>
            <a:ext cx="6952862" cy="4102841"/>
          </a:xfrm>
        </p:spPr>
      </p:pic>
    </p:spTree>
    <p:extLst>
      <p:ext uri="{BB962C8B-B14F-4D97-AF65-F5344CB8AC3E}">
        <p14:creationId xmlns:p14="http://schemas.microsoft.com/office/powerpoint/2010/main" val="3521637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605" y="655616"/>
            <a:ext cx="8761413" cy="706964"/>
          </a:xfrm>
        </p:spPr>
        <p:txBody>
          <a:bodyPr/>
          <a:lstStyle/>
          <a:p>
            <a:r>
              <a:rPr lang="en-US" b="1" dirty="0" smtClean="0"/>
              <a:t>Object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05" y="2610678"/>
            <a:ext cx="10931030" cy="379012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An object is a basic unit of an object-oriented programming language. It is any real-world thing that has properties and actions.</a:t>
            </a:r>
          </a:p>
          <a:p>
            <a:pPr algn="just"/>
            <a:r>
              <a:rPr lang="en-US" dirty="0"/>
              <a:t>In other words, an entity that has state and behavior is known as </a:t>
            </a:r>
            <a:r>
              <a:rPr lang="en-US" b="1" dirty="0"/>
              <a:t>object in Java</a:t>
            </a:r>
            <a:r>
              <a:rPr lang="en-US" dirty="0"/>
              <a:t>. Here, the state represents properties, and behavior represents actions or functionality.</a:t>
            </a:r>
          </a:p>
          <a:p>
            <a:pPr algn="just"/>
            <a:r>
              <a:rPr lang="en-US" dirty="0"/>
              <a:t>For example, book, pen, pencil, TV, fridge, washing machine, mobile phone, etc. Objects consist of states or attributes (called data members) and behaviors (called methods) in Java.</a:t>
            </a:r>
          </a:p>
          <a:p>
            <a:pPr algn="just"/>
            <a:r>
              <a:rPr lang="en-US" dirty="0"/>
              <a:t>An object is an instance of a class. Each instance of an object holds its own relevant data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We create an object using </a:t>
            </a:r>
            <a:r>
              <a:rPr lang="en-US" b="1" dirty="0" smtClean="0"/>
              <a:t>new</a:t>
            </a:r>
            <a:r>
              <a:rPr lang="en-US" dirty="0" smtClean="0"/>
              <a:t> keyword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Syntax</a:t>
            </a:r>
            <a:r>
              <a:rPr lang="en-US" dirty="0" smtClean="0"/>
              <a:t> :</a:t>
            </a: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	</a:t>
            </a:r>
            <a:r>
              <a:rPr lang="en-US" dirty="0" err="1" smtClean="0"/>
              <a:t>Class_Name</a:t>
            </a:r>
            <a:r>
              <a:rPr lang="en-US" dirty="0" smtClean="0"/>
              <a:t> </a:t>
            </a:r>
            <a:r>
              <a:rPr lang="en-US" dirty="0" err="1" smtClean="0"/>
              <a:t>ref_variable_name</a:t>
            </a:r>
            <a:r>
              <a:rPr lang="en-US" dirty="0" smtClean="0"/>
              <a:t>=new </a:t>
            </a:r>
            <a:r>
              <a:rPr lang="en-US" dirty="0" err="1" smtClean="0"/>
              <a:t>Class_Name</a:t>
            </a:r>
            <a:r>
              <a:rPr lang="en-US" dirty="0" smtClean="0"/>
              <a:t>();</a:t>
            </a:r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20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873" y="823542"/>
            <a:ext cx="8761413" cy="706964"/>
          </a:xfrm>
        </p:spPr>
        <p:txBody>
          <a:bodyPr/>
          <a:lstStyle/>
          <a:p>
            <a:r>
              <a:rPr lang="en-US" b="1" dirty="0" smtClean="0"/>
              <a:t>Characteristics Of An Object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872" y="2456597"/>
            <a:ext cx="10377405" cy="397149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An object in Java has three characteristics: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1. </a:t>
            </a:r>
            <a:r>
              <a:rPr lang="en-US" b="1" dirty="0"/>
              <a:t>State:</a:t>
            </a:r>
            <a:r>
              <a:rPr lang="en-US" dirty="0"/>
              <a:t> State represents properties or attributes of an object. It is represented by instance variable. The properties of an object are important because the outcome of functions depends on the properties.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2. </a:t>
            </a:r>
            <a:r>
              <a:rPr lang="en-US" b="1" dirty="0"/>
              <a:t>Behavior:</a:t>
            </a:r>
            <a:r>
              <a:rPr lang="en-US" dirty="0"/>
              <a:t> Behavior represents functionality or actions. It is represented by methods in Java.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3. </a:t>
            </a:r>
            <a:r>
              <a:rPr lang="en-US" b="1" dirty="0"/>
              <a:t>Identity:</a:t>
            </a:r>
            <a:r>
              <a:rPr lang="en-US" dirty="0"/>
              <a:t> Identity represents the unique name of an object. It differentiates one object from the other. The unique name of an object is used to identify the object.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8716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593" t="33252" r="24320" b="20407"/>
          <a:stretch/>
        </p:blipFill>
        <p:spPr>
          <a:xfrm>
            <a:off x="2320119" y="2360145"/>
            <a:ext cx="7352849" cy="3824799"/>
          </a:xfrm>
        </p:spPr>
      </p:pic>
    </p:spTree>
    <p:extLst>
      <p:ext uri="{BB962C8B-B14F-4D97-AF65-F5344CB8AC3E}">
        <p14:creationId xmlns:p14="http://schemas.microsoft.com/office/powerpoint/2010/main" val="16913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3761" r="1963" b="23289"/>
          <a:stretch/>
        </p:blipFill>
        <p:spPr>
          <a:xfrm>
            <a:off x="2305877" y="2663686"/>
            <a:ext cx="7172870" cy="3856383"/>
          </a:xfrm>
        </p:spPr>
      </p:pic>
    </p:spTree>
    <p:extLst>
      <p:ext uri="{BB962C8B-B14F-4D97-AF65-F5344CB8AC3E}">
        <p14:creationId xmlns:p14="http://schemas.microsoft.com/office/powerpoint/2010/main" val="166767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5110" y="695372"/>
            <a:ext cx="8761413" cy="706964"/>
          </a:xfrm>
        </p:spPr>
        <p:txBody>
          <a:bodyPr/>
          <a:lstStyle/>
          <a:p>
            <a:r>
              <a:rPr lang="en-US" b="1" dirty="0" smtClean="0"/>
              <a:t>What is Class?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110" y="2266123"/>
            <a:ext cx="10838264" cy="4121426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sz="2000" dirty="0" smtClean="0"/>
              <a:t>Class is a blue print of an object</a:t>
            </a:r>
            <a:r>
              <a:rPr lang="en-IN" sz="2000" dirty="0" smtClean="0"/>
              <a:t>.</a:t>
            </a:r>
          </a:p>
          <a:p>
            <a:pPr algn="just">
              <a:lnSpc>
                <a:spcPct val="120000"/>
              </a:lnSpc>
            </a:pPr>
            <a:r>
              <a:rPr lang="en-US" sz="2000" dirty="0"/>
              <a:t>A </a:t>
            </a:r>
            <a:r>
              <a:rPr lang="en-US" sz="2000" b="1" dirty="0"/>
              <a:t>class in Java</a:t>
            </a:r>
            <a:r>
              <a:rPr lang="en-US" sz="2000" dirty="0"/>
              <a:t> is a fundamental building block of object-oriented programming (OOP) language. In other words, a class is the basic unit of OOP.</a:t>
            </a:r>
          </a:p>
          <a:p>
            <a:pPr algn="just">
              <a:lnSpc>
                <a:spcPct val="120000"/>
              </a:lnSpc>
            </a:pPr>
            <a:r>
              <a:rPr lang="en-US" sz="2000" dirty="0"/>
              <a:t>According to OOPs concept in Java, a class is the blueprint/template of an object. It contains the similar types of objects having the same states (properties) and behavior.</a:t>
            </a:r>
          </a:p>
          <a:p>
            <a:pPr algn="just">
              <a:lnSpc>
                <a:spcPct val="120000"/>
              </a:lnSpc>
            </a:pPr>
            <a:r>
              <a:rPr lang="en-US" sz="2000" dirty="0"/>
              <a:t>In other words, a class can also be defined as “a class is a group of objects which are common to all objects of one type</a:t>
            </a:r>
            <a:r>
              <a:rPr lang="en-US" sz="2000" dirty="0" smtClean="0"/>
              <a:t>”.</a:t>
            </a:r>
          </a:p>
          <a:p>
            <a:pPr algn="just">
              <a:lnSpc>
                <a:spcPct val="120000"/>
              </a:lnSpc>
            </a:pPr>
            <a:r>
              <a:rPr lang="en-US" b="1" dirty="0"/>
              <a:t>Syntax to Declare Class in Java</a:t>
            </a:r>
          </a:p>
          <a:p>
            <a:pPr lvl="1" algn="just">
              <a:lnSpc>
                <a:spcPct val="120000"/>
              </a:lnSpc>
            </a:pPr>
            <a:r>
              <a:rPr lang="en-US" sz="1800" dirty="0" err="1" smtClean="0"/>
              <a:t>access_modifier</a:t>
            </a:r>
            <a:r>
              <a:rPr lang="en-US" sz="1800" dirty="0" smtClean="0"/>
              <a:t> </a:t>
            </a:r>
            <a:r>
              <a:rPr lang="en-US" sz="1800" dirty="0" err="1" smtClean="0"/>
              <a:t>Class_Name</a:t>
            </a:r>
            <a:endParaRPr lang="en-US" sz="1800" dirty="0" smtClean="0"/>
          </a:p>
          <a:p>
            <a:pPr lvl="1" algn="just">
              <a:lnSpc>
                <a:spcPct val="120000"/>
              </a:lnSpc>
            </a:pPr>
            <a:r>
              <a:rPr lang="en-US" sz="1800" dirty="0" smtClean="0"/>
              <a:t>{</a:t>
            </a:r>
          </a:p>
          <a:p>
            <a:pPr marL="457200" lvl="1" indent="0" algn="just">
              <a:lnSpc>
                <a:spcPct val="120000"/>
              </a:lnSpc>
              <a:buNone/>
            </a:pPr>
            <a:r>
              <a:rPr lang="en-US" sz="1800" dirty="0" smtClean="0"/>
              <a:t>		// class body</a:t>
            </a:r>
            <a:endParaRPr lang="en-US" sz="1800" dirty="0"/>
          </a:p>
          <a:p>
            <a:pPr lvl="1" algn="just">
              <a:lnSpc>
                <a:spcPct val="120000"/>
              </a:lnSpc>
            </a:pPr>
            <a:r>
              <a:rPr lang="en-US" sz="1800" dirty="0" smtClean="0"/>
              <a:t>}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2000" dirty="0"/>
          </a:p>
          <a:p>
            <a:pPr algn="just">
              <a:lnSpc>
                <a:spcPct val="120000"/>
              </a:lnSpc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45120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874" y="854398"/>
            <a:ext cx="8761413" cy="706964"/>
          </a:xfrm>
        </p:spPr>
        <p:txBody>
          <a:bodyPr/>
          <a:lstStyle/>
          <a:p>
            <a:r>
              <a:rPr lang="en-US" b="1" dirty="0" smtClean="0"/>
              <a:t>Components Of Class</a:t>
            </a:r>
            <a:endParaRPr lang="en-IN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184" y="2419135"/>
            <a:ext cx="6016486" cy="4272889"/>
          </a:xfrm>
        </p:spPr>
      </p:pic>
    </p:spTree>
    <p:extLst>
      <p:ext uri="{BB962C8B-B14F-4D97-AF65-F5344CB8AC3E}">
        <p14:creationId xmlns:p14="http://schemas.microsoft.com/office/powerpoint/2010/main" val="76220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070" y="2411896"/>
            <a:ext cx="11158330" cy="4280452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1. </a:t>
            </a:r>
            <a:r>
              <a:rPr lang="en-US" b="1" dirty="0"/>
              <a:t>Modifiers:</a:t>
            </a:r>
            <a:r>
              <a:rPr lang="en-US" dirty="0"/>
              <a:t> A class can be either a public or default access modifier. But the members of class can be public, private, default, and protected. All these are the access modifiers.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2. </a:t>
            </a:r>
            <a:r>
              <a:rPr lang="en-US" b="1" dirty="0"/>
              <a:t>Class name:</a:t>
            </a:r>
            <a:r>
              <a:rPr lang="en-US" dirty="0"/>
              <a:t> By convention, a class name should begin with a capital letter and subsequent characters lowercased (for example Student). If a name consists of multiple words, the first letter of each word should be uppercased ( for example </a:t>
            </a:r>
            <a:r>
              <a:rPr lang="en-US" dirty="0" err="1"/>
              <a:t>CollegerStudent</a:t>
            </a:r>
            <a:r>
              <a:rPr lang="en-US" dirty="0" smtClean="0"/>
              <a:t>).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/>
              <a:t>3. </a:t>
            </a:r>
            <a:r>
              <a:rPr lang="en-US" b="1" dirty="0"/>
              <a:t>Body:</a:t>
            </a:r>
            <a:r>
              <a:rPr lang="en-US" dirty="0"/>
              <a:t> Every class’s body is enclosed in a pair of left and right braces</a:t>
            </a:r>
            <a:r>
              <a:rPr lang="en-US" dirty="0" smtClean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b="1" dirty="0" smtClean="0"/>
              <a:t>Note: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dirty="0" smtClean="0"/>
              <a:t>A </a:t>
            </a:r>
            <a:r>
              <a:rPr lang="en-US" dirty="0"/>
              <a:t>class name can also start with an underscore ”_”. The following class name can be valid such as _, _Student. Keywords cannot be a valid class name. For example, class, true, null, </a:t>
            </a:r>
            <a:r>
              <a:rPr lang="en-US" dirty="0" err="1"/>
              <a:t>etc</a:t>
            </a:r>
            <a:r>
              <a:rPr lang="en-US" dirty="0"/>
              <a:t> are not accepted as a class name.</a:t>
            </a: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618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140</TotalTime>
  <Words>87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Fundamentals Of OOPS</vt:lpstr>
      <vt:lpstr>Objects </vt:lpstr>
      <vt:lpstr>Object</vt:lpstr>
      <vt:lpstr>Characteristics Of An Object</vt:lpstr>
      <vt:lpstr>PowerPoint Presentation</vt:lpstr>
      <vt:lpstr>Class</vt:lpstr>
      <vt:lpstr>What is Class?</vt:lpstr>
      <vt:lpstr>Components Of Class</vt:lpstr>
      <vt:lpstr>PowerPoint Presentation</vt:lpstr>
      <vt:lpstr>Inner Class In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KITS</dc:creator>
  <cp:lastModifiedBy>KITS</cp:lastModifiedBy>
  <cp:revision>26</cp:revision>
  <dcterms:created xsi:type="dcterms:W3CDTF">2024-07-23T11:32:32Z</dcterms:created>
  <dcterms:modified xsi:type="dcterms:W3CDTF">2024-07-23T13:52:39Z</dcterms:modified>
</cp:coreProperties>
</file>