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4" r:id="rId7"/>
    <p:sldId id="267" r:id="rId8"/>
    <p:sldId id="261" r:id="rId9"/>
    <p:sldId id="262" r:id="rId10"/>
    <p:sldId id="265" r:id="rId11"/>
    <p:sldId id="268" r:id="rId12"/>
    <p:sldId id="269" r:id="rId13"/>
    <p:sldId id="270" r:id="rId14"/>
    <p:sldId id="271" r:id="rId15"/>
    <p:sldId id="272" r:id="rId16"/>
    <p:sldId id="273" r:id="rId17"/>
    <p:sldId id="274"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90" y="1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1E700B27-DE4C-4B9E-BB11-B9027034A00F}" type="datetimeFigureOut">
              <a:rPr lang="en-US" dirty="0"/>
              <a:pPr/>
              <a:t>7/23/2024</a:t>
            </a:fld>
            <a:endParaRPr lang="en-US" dirty="0"/>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en-US" dirty="0"/>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40F4739-9812-4A9F-890D-2AD6BA5F6EE8}" type="datetimeFigureOut">
              <a:rPr lang="en-US" dirty="0"/>
              <a:t>7/23/2024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18845AC5-A3F8-44AA-BA8F-596CDCC976D3}" type="datetimeFigureOut">
              <a:rPr lang="en-US" dirty="0"/>
              <a:t>7/23/2024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C873B183-A821-4095-A363-9EC968635539}" type="datetimeFigureOut">
              <a:rPr lang="en-US" dirty="0"/>
              <a:t>7/23/2024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74D01B4-0AA5-45E6-B2E6-5FA4078AEBCF}" type="datetimeFigureOut">
              <a:rPr lang="en-US" dirty="0"/>
              <a:t>7/23/2024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147335C-0450-40D7-8612-B3203BED4F28}" type="datetimeFigureOut">
              <a:rPr lang="en-US" dirty="0"/>
              <a:t>7/23/2024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246A105-2A1C-4284-B4EA-07CF89B1A393}" type="datetimeFigureOut">
              <a:rPr lang="en-US" dirty="0"/>
              <a:t>7/23/2024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0DBE609-F3F2-45E6-BD6A-E03A8C86C1AE}" type="datetimeFigureOut">
              <a:rPr lang="en-US" dirty="0"/>
              <a:t>7/23/2024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A24AD68-089C-4467-A8F3-EA2BBCA6B44E}" type="datetimeFigureOut">
              <a:rPr lang="en-US" dirty="0"/>
              <a:t>7/23/2024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5C51FCE-E4BB-4680-8E50-3C0E348D2609}" type="datetimeFigureOut">
              <a:rPr lang="en-US" dirty="0"/>
              <a:t>7/23/2024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AAA073D-A903-47F8-8D16-77642FB0DF1F}" type="datetimeFigureOut">
              <a:rPr lang="en-US" dirty="0"/>
              <a:t>7/23/2024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B91FA40-626B-4CA1-85D0-7A9016E395BA}" type="datetimeFigureOut">
              <a:rPr lang="en-US" dirty="0"/>
              <a:t>7/23/2024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3F425EA-B9DC-48A7-991E-9A82573B1B21}" type="datetimeFigureOut">
              <a:rPr lang="en-US" dirty="0"/>
              <a:t>7/23/2024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6CB97F8-6CEB-469B-AFCC-889F2A2B1D5A}" type="datetimeFigureOut">
              <a:rPr lang="en-US" dirty="0"/>
              <a:t>7/23/2024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A9179F-009E-4FA5-B091-7EBB82A185BD}" type="datetimeFigureOut">
              <a:rPr lang="en-US" dirty="0"/>
              <a:t>7/23/2024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E665CEB-0076-4E37-B880-BCEA9784DE0A}" type="datetimeFigureOut">
              <a:rPr lang="en-US" dirty="0"/>
              <a:t>7/23/2024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6149E5E-3896-4118-99A7-7B85668F1C5E}" type="datetimeFigureOut">
              <a:rPr lang="en-US" dirty="0"/>
              <a:t>7/23/2024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7E0D914D-B099-4142-A885-11F276715148}" type="datetimeFigureOut">
              <a:rPr lang="en-US" dirty="0"/>
              <a:t>7/23/2024</a:t>
            </a:fld>
            <a:endParaRPr lang="en-US" dirty="0"/>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lang="en-US" dirty="0"/>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scientecheasy.com/2020/07/inheritance-in-java.html/"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scientecheasy.com/2020/06/java-static-method.html/"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scientecheasy.com/2019/07/java-nested-interface.html/" TargetMode="External"/><Relationship Id="rId2" Type="http://schemas.openxmlformats.org/officeDocument/2006/relationships/hyperlink" Target="https://www.scientecheasy.com/2020/07/final-keyword-in-java.html/"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scientecheasy.com/2020/07/oops-concepts-in-java.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javatpoint.com/java-constructor"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1183" t="13656" r="35797" b="26802"/>
          <a:stretch/>
        </p:blipFill>
        <p:spPr>
          <a:xfrm>
            <a:off x="4656405" y="1345791"/>
            <a:ext cx="6977576" cy="4405550"/>
          </a:xfrm>
          <a:prstGeom prst="rect">
            <a:avLst/>
          </a:prstGeom>
        </p:spPr>
      </p:pic>
      <p:sp>
        <p:nvSpPr>
          <p:cNvPr id="5" name="Title 4"/>
          <p:cNvSpPr>
            <a:spLocks noGrp="1"/>
          </p:cNvSpPr>
          <p:nvPr>
            <p:ph type="ctrTitle"/>
          </p:nvPr>
        </p:nvSpPr>
        <p:spPr>
          <a:xfrm>
            <a:off x="662586" y="453813"/>
            <a:ext cx="5217710" cy="2677648"/>
          </a:xfrm>
        </p:spPr>
        <p:txBody>
          <a:bodyPr/>
          <a:lstStyle/>
          <a:p>
            <a:r>
              <a:rPr lang="en-US" b="1" dirty="0" smtClean="0"/>
              <a:t>Abstraction</a:t>
            </a:r>
            <a:endParaRPr lang="en-IN" b="1" dirty="0"/>
          </a:p>
        </p:txBody>
      </p:sp>
    </p:spTree>
    <p:extLst>
      <p:ext uri="{BB962C8B-B14F-4D97-AF65-F5344CB8AC3E}">
        <p14:creationId xmlns:p14="http://schemas.microsoft.com/office/powerpoint/2010/main" val="28256742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2708" y="790788"/>
            <a:ext cx="8761413" cy="706964"/>
          </a:xfrm>
        </p:spPr>
        <p:txBody>
          <a:bodyPr/>
          <a:lstStyle/>
          <a:p>
            <a:r>
              <a:rPr lang="en-US" b="1" dirty="0" smtClean="0"/>
              <a:t>What is Interface?</a:t>
            </a:r>
            <a:endParaRPr lang="en-IN" b="1" dirty="0"/>
          </a:p>
        </p:txBody>
      </p:sp>
      <p:sp>
        <p:nvSpPr>
          <p:cNvPr id="3" name="Content Placeholder 2"/>
          <p:cNvSpPr>
            <a:spLocks noGrp="1"/>
          </p:cNvSpPr>
          <p:nvPr>
            <p:ph idx="1"/>
          </p:nvPr>
        </p:nvSpPr>
        <p:spPr>
          <a:xfrm>
            <a:off x="562708" y="2419643"/>
            <a:ext cx="10578903" cy="4107765"/>
          </a:xfrm>
        </p:spPr>
        <p:txBody>
          <a:bodyPr>
            <a:normAutofit fontScale="62500" lnSpcReduction="20000"/>
          </a:bodyPr>
          <a:lstStyle/>
          <a:p>
            <a:pPr algn="just">
              <a:lnSpc>
                <a:spcPct val="150000"/>
              </a:lnSpc>
            </a:pPr>
            <a:r>
              <a:rPr lang="en-US" dirty="0"/>
              <a:t>The interface in Java is a mechanism to achieve abstraction. </a:t>
            </a:r>
          </a:p>
          <a:p>
            <a:pPr algn="just">
              <a:lnSpc>
                <a:spcPct val="150000"/>
              </a:lnSpc>
            </a:pPr>
            <a:r>
              <a:rPr lang="en-US" dirty="0"/>
              <a:t>There can be only abstract methods and constant variables in the Java interface, not the method body. </a:t>
            </a:r>
          </a:p>
          <a:p>
            <a:pPr algn="just">
              <a:lnSpc>
                <a:spcPct val="150000"/>
              </a:lnSpc>
            </a:pPr>
            <a:r>
              <a:rPr lang="en-US" dirty="0"/>
              <a:t>It is used to achieve abstraction and multiple inheritance in Java. </a:t>
            </a:r>
          </a:p>
          <a:p>
            <a:pPr algn="just">
              <a:lnSpc>
                <a:spcPct val="150000"/>
              </a:lnSpc>
            </a:pPr>
            <a:r>
              <a:rPr lang="en-US" dirty="0"/>
              <a:t>a class extends another class, an interface extends another interface, but a </a:t>
            </a:r>
            <a:r>
              <a:rPr lang="en-US" b="1" dirty="0"/>
              <a:t>class implements an interface</a:t>
            </a:r>
            <a:r>
              <a:rPr lang="en-US" dirty="0"/>
              <a:t>.</a:t>
            </a:r>
          </a:p>
          <a:p>
            <a:pPr algn="just">
              <a:lnSpc>
                <a:spcPct val="150000"/>
              </a:lnSpc>
            </a:pPr>
            <a:r>
              <a:rPr lang="en-US" dirty="0"/>
              <a:t>When a class implements an interface, it must provide an implementation for all the methods defined in the interface.</a:t>
            </a:r>
          </a:p>
          <a:p>
            <a:pPr algn="just">
              <a:lnSpc>
                <a:spcPct val="150000"/>
              </a:lnSpc>
            </a:pPr>
            <a:r>
              <a:rPr lang="en-US" dirty="0"/>
              <a:t>Java Interface also represents the IS-A relationship</a:t>
            </a:r>
            <a:r>
              <a:rPr lang="en-US" dirty="0" smtClean="0"/>
              <a:t>.</a:t>
            </a:r>
          </a:p>
          <a:p>
            <a:pPr marL="0" indent="0" algn="just">
              <a:lnSpc>
                <a:spcPct val="150000"/>
              </a:lnSpc>
              <a:buNone/>
            </a:pPr>
            <a:r>
              <a:rPr lang="en-US" b="1" dirty="0" smtClean="0"/>
              <a:t>Syntax:</a:t>
            </a:r>
          </a:p>
          <a:p>
            <a:pPr marL="0" indent="0" algn="just">
              <a:lnSpc>
                <a:spcPct val="150000"/>
              </a:lnSpc>
              <a:buNone/>
            </a:pPr>
            <a:r>
              <a:rPr lang="en-US" b="1" dirty="0" smtClean="0"/>
              <a:t>interface </a:t>
            </a:r>
            <a:r>
              <a:rPr lang="en-US" b="1" dirty="0"/>
              <a:t>interfaceName2 extends interfaceName1</a:t>
            </a:r>
          </a:p>
          <a:p>
            <a:pPr marL="0" indent="0" algn="just">
              <a:lnSpc>
                <a:spcPct val="150000"/>
              </a:lnSpc>
              <a:buNone/>
            </a:pPr>
            <a:r>
              <a:rPr lang="en-US" b="1" dirty="0"/>
              <a:t>{</a:t>
            </a:r>
          </a:p>
          <a:p>
            <a:pPr marL="0" indent="0" algn="just">
              <a:lnSpc>
                <a:spcPct val="150000"/>
              </a:lnSpc>
              <a:buNone/>
            </a:pPr>
            <a:r>
              <a:rPr lang="en-US" b="1" dirty="0"/>
              <a:t>    // body of interfaceName2.</a:t>
            </a:r>
          </a:p>
          <a:p>
            <a:pPr marL="0" indent="0" algn="just">
              <a:lnSpc>
                <a:spcPct val="150000"/>
              </a:lnSpc>
              <a:buNone/>
            </a:pPr>
            <a:r>
              <a:rPr lang="en-US" b="1" dirty="0"/>
              <a:t>}</a:t>
            </a:r>
          </a:p>
          <a:p>
            <a:pPr>
              <a:lnSpc>
                <a:spcPct val="150000"/>
              </a:lnSpc>
            </a:pPr>
            <a:endParaRPr lang="en-IN" dirty="0"/>
          </a:p>
        </p:txBody>
      </p:sp>
    </p:spTree>
    <p:extLst>
      <p:ext uri="{BB962C8B-B14F-4D97-AF65-F5344CB8AC3E}">
        <p14:creationId xmlns:p14="http://schemas.microsoft.com/office/powerpoint/2010/main" val="22025033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6313" y="804855"/>
            <a:ext cx="8761413" cy="706964"/>
          </a:xfrm>
        </p:spPr>
        <p:txBody>
          <a:bodyPr/>
          <a:lstStyle/>
          <a:p>
            <a:r>
              <a:rPr lang="en-US" b="1" dirty="0"/>
              <a:t>Why do we use an Interface?</a:t>
            </a:r>
            <a:endParaRPr lang="en-IN" dirty="0"/>
          </a:p>
        </p:txBody>
      </p:sp>
      <p:sp>
        <p:nvSpPr>
          <p:cNvPr id="3" name="Content Placeholder 2"/>
          <p:cNvSpPr>
            <a:spLocks noGrp="1"/>
          </p:cNvSpPr>
          <p:nvPr>
            <p:ph idx="1"/>
          </p:nvPr>
        </p:nvSpPr>
        <p:spPr>
          <a:xfrm>
            <a:off x="787790" y="2293034"/>
            <a:ext cx="10621107" cy="4417255"/>
          </a:xfrm>
        </p:spPr>
        <p:txBody>
          <a:bodyPr>
            <a:normAutofit fontScale="92500" lnSpcReduction="10000"/>
          </a:bodyPr>
          <a:lstStyle/>
          <a:p>
            <a:pPr algn="just" fontAlgn="base"/>
            <a:r>
              <a:rPr lang="en-US" dirty="0"/>
              <a:t>It is used to achieve total abstraction.</a:t>
            </a:r>
          </a:p>
          <a:p>
            <a:pPr algn="just" fontAlgn="base"/>
            <a:r>
              <a:rPr lang="en-US" dirty="0"/>
              <a:t>Since java does not support multiple inheritances in the case of class, by using an interface it can achieve multiple inheritances.</a:t>
            </a:r>
          </a:p>
          <a:p>
            <a:pPr algn="just" fontAlgn="base"/>
            <a:r>
              <a:rPr lang="en-US" dirty="0"/>
              <a:t>Any class can extend only 1 class but can any class implement infinite number of interface.</a:t>
            </a:r>
          </a:p>
          <a:p>
            <a:pPr algn="just" fontAlgn="base"/>
            <a:r>
              <a:rPr lang="en-US" dirty="0"/>
              <a:t>Abstract classes may contain non-final variables, whereas variables in the interface are final, public and static</a:t>
            </a:r>
            <a:r>
              <a:rPr lang="en-US" dirty="0" smtClean="0"/>
              <a:t>.</a:t>
            </a:r>
          </a:p>
          <a:p>
            <a:pPr algn="just" fontAlgn="base"/>
            <a:r>
              <a:rPr lang="en-US" dirty="0"/>
              <a:t>Every interface in Java is abstract by default. So, it is not compulsory to write abstract keyword with an interface. </a:t>
            </a:r>
            <a:endParaRPr lang="en-US" dirty="0" smtClean="0"/>
          </a:p>
          <a:p>
            <a:pPr algn="just" fontAlgn="base"/>
            <a:r>
              <a:rPr lang="en-US" dirty="0" smtClean="0"/>
              <a:t>Once </a:t>
            </a:r>
            <a:r>
              <a:rPr lang="en-US" dirty="0"/>
              <a:t>an interface is defined, we can create any number of separate classes and can provide their own implementation for all the abstract methods defined by an interface.</a:t>
            </a:r>
            <a:endParaRPr lang="en-US" dirty="0"/>
          </a:p>
          <a:p>
            <a:pPr algn="just" fontAlgn="base">
              <a:buNone/>
            </a:pPr>
            <a:endParaRPr lang="en-US" dirty="0"/>
          </a:p>
          <a:p>
            <a:pPr algn="just" fontAlgn="base">
              <a:buNone/>
            </a:pPr>
            <a:r>
              <a:rPr lang="en-US" b="1" dirty="0"/>
              <a:t>Note:</a:t>
            </a:r>
          </a:p>
          <a:p>
            <a:pPr algn="just" fontAlgn="base">
              <a:buNone/>
            </a:pPr>
            <a:r>
              <a:rPr lang="en-US" dirty="0"/>
              <a:t>	Since Java 8, we can have method body in interface. But we need to make it default method. Let's see an example:</a:t>
            </a:r>
          </a:p>
          <a:p>
            <a:endParaRPr lang="en-IN" dirty="0"/>
          </a:p>
        </p:txBody>
      </p:sp>
    </p:spTree>
    <p:extLst>
      <p:ext uri="{BB962C8B-B14F-4D97-AF65-F5344CB8AC3E}">
        <p14:creationId xmlns:p14="http://schemas.microsoft.com/office/powerpoint/2010/main" val="39437411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4448" y="1058075"/>
            <a:ext cx="8761413" cy="706964"/>
          </a:xfrm>
        </p:spPr>
        <p:txBody>
          <a:bodyPr/>
          <a:lstStyle/>
          <a:p>
            <a:r>
              <a:rPr lang="en-US" b="1" dirty="0"/>
              <a:t>Why do We Use Interface?</a:t>
            </a:r>
            <a:br>
              <a:rPr lang="en-US" b="1" dirty="0"/>
            </a:br>
            <a:endParaRPr lang="en-IN" dirty="0"/>
          </a:p>
        </p:txBody>
      </p:sp>
      <p:sp>
        <p:nvSpPr>
          <p:cNvPr id="3" name="Content Placeholder 2"/>
          <p:cNvSpPr>
            <a:spLocks noGrp="1"/>
          </p:cNvSpPr>
          <p:nvPr>
            <p:ph idx="1"/>
          </p:nvPr>
        </p:nvSpPr>
        <p:spPr>
          <a:xfrm>
            <a:off x="634448" y="2264898"/>
            <a:ext cx="10957330" cy="4473527"/>
          </a:xfrm>
        </p:spPr>
        <p:txBody>
          <a:bodyPr>
            <a:normAutofit/>
          </a:bodyPr>
          <a:lstStyle/>
          <a:p>
            <a:pPr algn="just">
              <a:lnSpc>
                <a:spcPct val="150000"/>
              </a:lnSpc>
            </a:pPr>
            <a:r>
              <a:rPr lang="en-US" dirty="0"/>
              <a:t>There are mainly five reasons or purposes of using an interface in Java. They are as follows:</a:t>
            </a:r>
          </a:p>
          <a:p>
            <a:pPr marL="457200" lvl="1" indent="0" algn="just">
              <a:lnSpc>
                <a:spcPct val="150000"/>
              </a:lnSpc>
              <a:buNone/>
            </a:pPr>
            <a:r>
              <a:rPr lang="en-US" dirty="0"/>
              <a:t>1. In industry, architect-level people create interfaces, and then they are given to developers for writing classes by implementing interfaces provided.</a:t>
            </a:r>
          </a:p>
          <a:p>
            <a:pPr marL="457200" lvl="1" indent="0" algn="just">
              <a:lnSpc>
                <a:spcPct val="150000"/>
              </a:lnSpc>
              <a:buNone/>
            </a:pPr>
            <a:r>
              <a:rPr lang="en-US" dirty="0"/>
              <a:t>2. Using interfaces is the best way to expose our project’s API to some other projects. In other words, we can provide interface methods to the third-party vendors for their implementation. For example, HDFC bank can expose methods or interfaces to various shopping carts.</a:t>
            </a:r>
          </a:p>
          <a:p>
            <a:pPr marL="457200" lvl="1" indent="0" algn="just">
              <a:lnSpc>
                <a:spcPct val="150000"/>
              </a:lnSpc>
              <a:buNone/>
            </a:pPr>
            <a:r>
              <a:rPr lang="en-US" dirty="0"/>
              <a:t>3. Programmers use interface to customize features of software differently for different objects.</a:t>
            </a:r>
          </a:p>
          <a:p>
            <a:pPr marL="457200" lvl="1" indent="0" algn="just">
              <a:lnSpc>
                <a:spcPct val="150000"/>
              </a:lnSpc>
              <a:buNone/>
            </a:pPr>
            <a:r>
              <a:rPr lang="en-US" dirty="0"/>
              <a:t>4. It is used to achieve full abstraction in java.</a:t>
            </a:r>
          </a:p>
          <a:p>
            <a:pPr marL="457200" lvl="1" indent="0" algn="just">
              <a:lnSpc>
                <a:spcPct val="150000"/>
              </a:lnSpc>
              <a:buNone/>
            </a:pPr>
            <a:r>
              <a:rPr lang="en-US" dirty="0"/>
              <a:t>5. By using interfaces, we can achieve the functionality of multiple </a:t>
            </a:r>
            <a:r>
              <a:rPr lang="en-US" dirty="0">
                <a:hlinkClick r:id="rId2"/>
              </a:rPr>
              <a:t>inheritance</a:t>
            </a:r>
            <a:r>
              <a:rPr lang="en-US" dirty="0"/>
              <a:t>.</a:t>
            </a:r>
          </a:p>
          <a:p>
            <a:pPr algn="just">
              <a:lnSpc>
                <a:spcPct val="150000"/>
              </a:lnSpc>
            </a:pPr>
            <a:endParaRPr lang="en-IN" dirty="0"/>
          </a:p>
        </p:txBody>
      </p:sp>
    </p:spTree>
    <p:extLst>
      <p:ext uri="{BB962C8B-B14F-4D97-AF65-F5344CB8AC3E}">
        <p14:creationId xmlns:p14="http://schemas.microsoft.com/office/powerpoint/2010/main" val="26685048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5249" y="889262"/>
            <a:ext cx="8761413" cy="706964"/>
          </a:xfrm>
        </p:spPr>
        <p:txBody>
          <a:bodyPr/>
          <a:lstStyle/>
          <a:p>
            <a:r>
              <a:rPr lang="en-US" b="1" dirty="0"/>
              <a:t>Note:</a:t>
            </a:r>
            <a:r>
              <a:rPr lang="en-US" dirty="0"/>
              <a:t/>
            </a:r>
            <a:br>
              <a:rPr lang="en-US" dirty="0"/>
            </a:br>
            <a:endParaRPr lang="en-IN" dirty="0"/>
          </a:p>
        </p:txBody>
      </p:sp>
      <p:sp>
        <p:nvSpPr>
          <p:cNvPr id="3" name="Content Placeholder 2"/>
          <p:cNvSpPr>
            <a:spLocks noGrp="1"/>
          </p:cNvSpPr>
          <p:nvPr>
            <p:ph idx="1"/>
          </p:nvPr>
        </p:nvSpPr>
        <p:spPr>
          <a:xfrm>
            <a:off x="675249" y="2419643"/>
            <a:ext cx="10733649" cy="3923714"/>
          </a:xfrm>
        </p:spPr>
        <p:txBody>
          <a:bodyPr/>
          <a:lstStyle/>
          <a:p>
            <a:pPr algn="just">
              <a:lnSpc>
                <a:spcPct val="150000"/>
              </a:lnSpc>
            </a:pPr>
            <a:r>
              <a:rPr lang="en-US" dirty="0" smtClean="0"/>
              <a:t>a</a:t>
            </a:r>
            <a:r>
              <a:rPr lang="en-US" dirty="0"/>
              <a:t>) Earlier to Java 8, an interface could not define any implementation whatsoever. An interface can only declare abstract methods.</a:t>
            </a:r>
          </a:p>
          <a:p>
            <a:pPr algn="just">
              <a:lnSpc>
                <a:spcPct val="150000"/>
              </a:lnSpc>
            </a:pPr>
            <a:r>
              <a:rPr lang="en-US" dirty="0"/>
              <a:t>b) Java 8 changed this rule. From Java 8 onwards, it is also possible to add a default implementation to an interface method.</a:t>
            </a:r>
          </a:p>
          <a:p>
            <a:pPr algn="just">
              <a:lnSpc>
                <a:spcPct val="150000"/>
              </a:lnSpc>
            </a:pPr>
            <a:r>
              <a:rPr lang="en-US" dirty="0"/>
              <a:t>c) To support lambda functions, Java 8 has added a new feature to interface. We can also declare default methods and static methods inside interfaces.</a:t>
            </a:r>
          </a:p>
          <a:p>
            <a:pPr algn="just">
              <a:lnSpc>
                <a:spcPct val="150000"/>
              </a:lnSpc>
            </a:pPr>
            <a:r>
              <a:rPr lang="en-US" dirty="0"/>
              <a:t>d) From Java 9 onwards, an interface can also declare private methods</a:t>
            </a:r>
            <a:r>
              <a:rPr lang="en-US" dirty="0" smtClean="0"/>
              <a:t>.</a:t>
            </a:r>
            <a:endParaRPr lang="en-US" dirty="0"/>
          </a:p>
        </p:txBody>
      </p:sp>
    </p:spTree>
    <p:extLst>
      <p:ext uri="{BB962C8B-B14F-4D97-AF65-F5344CB8AC3E}">
        <p14:creationId xmlns:p14="http://schemas.microsoft.com/office/powerpoint/2010/main" val="37742682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2245" y="931465"/>
            <a:ext cx="8761413" cy="706964"/>
          </a:xfrm>
        </p:spPr>
        <p:txBody>
          <a:bodyPr/>
          <a:lstStyle/>
          <a:p>
            <a:r>
              <a:rPr lang="en-IN" b="1" dirty="0"/>
              <a:t>Features of Interface</a:t>
            </a:r>
            <a:br>
              <a:rPr lang="en-IN" b="1" dirty="0"/>
            </a:br>
            <a:endParaRPr lang="en-IN" dirty="0"/>
          </a:p>
        </p:txBody>
      </p:sp>
      <p:sp>
        <p:nvSpPr>
          <p:cNvPr id="3" name="Content Placeholder 2"/>
          <p:cNvSpPr>
            <a:spLocks noGrp="1"/>
          </p:cNvSpPr>
          <p:nvPr>
            <p:ph idx="1"/>
          </p:nvPr>
        </p:nvSpPr>
        <p:spPr>
          <a:xfrm>
            <a:off x="592245" y="2152357"/>
            <a:ext cx="10718180" cy="4417255"/>
          </a:xfrm>
        </p:spPr>
        <p:txBody>
          <a:bodyPr>
            <a:normAutofit fontScale="85000" lnSpcReduction="10000"/>
          </a:bodyPr>
          <a:lstStyle/>
          <a:p>
            <a:pPr marL="0" indent="0" algn="just">
              <a:lnSpc>
                <a:spcPct val="150000"/>
              </a:lnSpc>
              <a:buNone/>
            </a:pPr>
            <a:r>
              <a:rPr lang="en-US" dirty="0"/>
              <a:t>1. Interface provides pure abstraction in Java. It also represents the Is-A relationship.</a:t>
            </a:r>
          </a:p>
          <a:p>
            <a:pPr marL="0" indent="0" algn="just">
              <a:lnSpc>
                <a:spcPct val="150000"/>
              </a:lnSpc>
              <a:buNone/>
            </a:pPr>
            <a:r>
              <a:rPr lang="en-US" dirty="0"/>
              <a:t>2. An interface can contain three types of methods: abstract, default, and </a:t>
            </a:r>
            <a:r>
              <a:rPr lang="en-US" dirty="0">
                <a:hlinkClick r:id="rId2"/>
              </a:rPr>
              <a:t>static methods</a:t>
            </a:r>
            <a:r>
              <a:rPr lang="en-US" dirty="0"/>
              <a:t>.</a:t>
            </a:r>
          </a:p>
          <a:p>
            <a:pPr marL="0" indent="0" algn="just">
              <a:lnSpc>
                <a:spcPct val="150000"/>
              </a:lnSpc>
              <a:buNone/>
            </a:pPr>
            <a:r>
              <a:rPr lang="en-US" dirty="0"/>
              <a:t>3. All the (non-default) methods declared in Java interface are by default abstract and public. So, there is no need to write abstract or public modifiers before them.</a:t>
            </a:r>
          </a:p>
          <a:p>
            <a:pPr marL="0" indent="0" algn="just">
              <a:lnSpc>
                <a:spcPct val="150000"/>
              </a:lnSpc>
              <a:buNone/>
            </a:pPr>
            <a:r>
              <a:rPr lang="en-US" dirty="0"/>
              <a:t>4. The fields (data members) declared in an interface are by default public, static, and final. Therefore, they are just public constants. So, we cannot change their value by implementing class once they are initialized.</a:t>
            </a:r>
          </a:p>
          <a:p>
            <a:pPr marL="0" indent="0" algn="just">
              <a:lnSpc>
                <a:spcPct val="150000"/>
              </a:lnSpc>
              <a:buNone/>
            </a:pPr>
            <a:r>
              <a:rPr lang="en-US" dirty="0"/>
              <a:t>5. Java Interface cannot have constructors.</a:t>
            </a:r>
          </a:p>
          <a:p>
            <a:pPr marL="0" indent="0" algn="just">
              <a:lnSpc>
                <a:spcPct val="150000"/>
              </a:lnSpc>
              <a:buNone/>
            </a:pPr>
            <a:r>
              <a:rPr lang="en-US" dirty="0"/>
              <a:t>6. The interface is the only mechanism that allows achieving multiple inheritance in Java.</a:t>
            </a:r>
          </a:p>
          <a:p>
            <a:pPr marL="0" indent="0" algn="just">
              <a:lnSpc>
                <a:spcPct val="150000"/>
              </a:lnSpc>
              <a:buNone/>
            </a:pPr>
            <a:r>
              <a:rPr lang="en-US" dirty="0"/>
              <a:t>7. A Java class can implement any number of interfaces by using keyword implements.</a:t>
            </a:r>
          </a:p>
          <a:p>
            <a:pPr marL="0" indent="0" algn="just">
              <a:lnSpc>
                <a:spcPct val="150000"/>
              </a:lnSpc>
              <a:buNone/>
            </a:pPr>
            <a:r>
              <a:rPr lang="en-US" dirty="0"/>
              <a:t>8. Interface can extend an interface and can also extend multiple interfaces</a:t>
            </a:r>
            <a:r>
              <a:rPr lang="en-US" dirty="0" smtClean="0"/>
              <a:t>.</a:t>
            </a:r>
            <a:endParaRPr lang="en-US" dirty="0"/>
          </a:p>
        </p:txBody>
      </p:sp>
    </p:spTree>
    <p:extLst>
      <p:ext uri="{BB962C8B-B14F-4D97-AF65-F5344CB8AC3E}">
        <p14:creationId xmlns:p14="http://schemas.microsoft.com/office/powerpoint/2010/main" val="31298910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37623" y="108962"/>
            <a:ext cx="8761413" cy="706964"/>
          </a:xfrm>
        </p:spPr>
        <p:txBody>
          <a:bodyPr/>
          <a:lstStyle/>
          <a:p>
            <a:r>
              <a:rPr lang="en-US" sz="3200" b="1" dirty="0" smtClean="0">
                <a:solidFill>
                  <a:schemeClr val="accent1"/>
                </a:solidFill>
              </a:rPr>
              <a:t>Rules for Interface</a:t>
            </a:r>
            <a:endParaRPr lang="en-IN" sz="3200" b="1" dirty="0">
              <a:solidFill>
                <a:schemeClr val="accent1"/>
              </a:solidFill>
            </a:endParaRPr>
          </a:p>
        </p:txBody>
      </p:sp>
      <p:sp>
        <p:nvSpPr>
          <p:cNvPr id="3" name="Content Placeholder 2"/>
          <p:cNvSpPr>
            <a:spLocks noGrp="1"/>
          </p:cNvSpPr>
          <p:nvPr>
            <p:ph idx="1"/>
          </p:nvPr>
        </p:nvSpPr>
        <p:spPr>
          <a:xfrm>
            <a:off x="647113" y="815926"/>
            <a:ext cx="11310425" cy="6042074"/>
          </a:xfrm>
          <a:noFill/>
        </p:spPr>
        <p:txBody>
          <a:bodyPr>
            <a:noAutofit/>
          </a:bodyPr>
          <a:lstStyle/>
          <a:p>
            <a:pPr marL="0" indent="0" algn="just">
              <a:lnSpc>
                <a:spcPct val="170000"/>
              </a:lnSpc>
              <a:buNone/>
            </a:pPr>
            <a:r>
              <a:rPr lang="en-US" sz="1200" dirty="0" smtClean="0"/>
              <a:t>1</a:t>
            </a:r>
            <a:r>
              <a:rPr lang="en-US" sz="1200" dirty="0"/>
              <a:t>. An interface cannot be instantiated directly. But we can create a reference to an interface that can point to an object of any of its derived types implementing it.</a:t>
            </a:r>
          </a:p>
          <a:p>
            <a:pPr marL="0" indent="0" algn="just">
              <a:lnSpc>
                <a:spcPct val="170000"/>
              </a:lnSpc>
              <a:buNone/>
            </a:pPr>
            <a:r>
              <a:rPr lang="en-US" sz="1200" dirty="0"/>
              <a:t>2. An interface may not be declared with </a:t>
            </a:r>
            <a:r>
              <a:rPr lang="en-US" sz="1200" dirty="0">
                <a:hlinkClick r:id="rId2"/>
              </a:rPr>
              <a:t>final keyword</a:t>
            </a:r>
            <a:r>
              <a:rPr lang="en-US" sz="1200" dirty="0"/>
              <a:t>.</a:t>
            </a:r>
          </a:p>
          <a:p>
            <a:pPr marL="0" indent="0" algn="just">
              <a:lnSpc>
                <a:spcPct val="170000"/>
              </a:lnSpc>
              <a:buNone/>
            </a:pPr>
            <a:r>
              <a:rPr lang="en-US" sz="1200" dirty="0"/>
              <a:t>3. It cannot have instance variables. If we declare a variable in an interface, it must be initialized at the time of declaration.</a:t>
            </a:r>
          </a:p>
          <a:p>
            <a:pPr marL="0" indent="0" algn="just">
              <a:lnSpc>
                <a:spcPct val="170000"/>
              </a:lnSpc>
              <a:buNone/>
            </a:pPr>
            <a:r>
              <a:rPr lang="en-US" sz="1200" dirty="0"/>
              <a:t>4. A class that implements an interface, must provide its own implementations of all the methods defined in the interface.</a:t>
            </a:r>
          </a:p>
          <a:p>
            <a:pPr marL="0" indent="0" algn="just">
              <a:lnSpc>
                <a:spcPct val="170000"/>
              </a:lnSpc>
              <a:buNone/>
            </a:pPr>
            <a:r>
              <a:rPr lang="en-US" sz="1200" dirty="0"/>
              <a:t>5. We cannot reduce the visibility of an interface method while overriding. That is, when we implement an interface method, it must be declared as public.</a:t>
            </a:r>
          </a:p>
          <a:p>
            <a:pPr marL="0" indent="0" algn="just">
              <a:lnSpc>
                <a:spcPct val="170000"/>
              </a:lnSpc>
              <a:buNone/>
            </a:pPr>
            <a:r>
              <a:rPr lang="en-US" sz="1200" dirty="0"/>
              <a:t>6. It can also be declared with an empty body (i.e. without any members). For example, </a:t>
            </a:r>
            <a:r>
              <a:rPr lang="en-US" sz="1200" dirty="0" err="1"/>
              <a:t>java.util</a:t>
            </a:r>
            <a:r>
              <a:rPr lang="en-US" sz="1200" dirty="0"/>
              <a:t> package defines </a:t>
            </a:r>
            <a:r>
              <a:rPr lang="en-US" sz="1200" dirty="0" err="1"/>
              <a:t>EventListener</a:t>
            </a:r>
            <a:r>
              <a:rPr lang="en-US" sz="1200" dirty="0"/>
              <a:t> interface without a body.</a:t>
            </a:r>
          </a:p>
          <a:p>
            <a:pPr marL="0" indent="0" algn="just">
              <a:lnSpc>
                <a:spcPct val="170000"/>
              </a:lnSpc>
              <a:buNone/>
            </a:pPr>
            <a:r>
              <a:rPr lang="en-US" sz="1200" dirty="0"/>
              <a:t>7. An interface can be declared within another interface or class. Such interfaces are called </a:t>
            </a:r>
            <a:r>
              <a:rPr lang="en-US" sz="1200" dirty="0">
                <a:hlinkClick r:id="rId3"/>
              </a:rPr>
              <a:t>nested interfaces in Java</a:t>
            </a:r>
            <a:r>
              <a:rPr lang="en-US" sz="1200" dirty="0"/>
              <a:t>.</a:t>
            </a:r>
          </a:p>
          <a:p>
            <a:pPr marL="0" indent="0" algn="just">
              <a:lnSpc>
                <a:spcPct val="170000"/>
              </a:lnSpc>
              <a:buNone/>
            </a:pPr>
            <a:r>
              <a:rPr lang="en-US" sz="1200" dirty="0"/>
              <a:t>8. A top-level interface can be public or default with the abstract modifier in its definition. Therefore, an interface declared with private, protected, or final will generate a compile-time error.</a:t>
            </a:r>
          </a:p>
          <a:p>
            <a:pPr marL="0" indent="0" algn="just">
              <a:lnSpc>
                <a:spcPct val="170000"/>
              </a:lnSpc>
              <a:buNone/>
            </a:pPr>
            <a:r>
              <a:rPr lang="en-US" sz="1200" dirty="0"/>
              <a:t>9. All non-default methods defined in an interface are abstract and public by default. Therefore, a method defined with private, protected, or final in an interface will generate compile-time error.</a:t>
            </a:r>
          </a:p>
          <a:p>
            <a:pPr marL="0" indent="0" algn="just">
              <a:lnSpc>
                <a:spcPct val="170000"/>
              </a:lnSpc>
              <a:buNone/>
            </a:pPr>
            <a:endParaRPr lang="en-IN" sz="1200" dirty="0"/>
          </a:p>
        </p:txBody>
      </p:sp>
    </p:spTree>
    <p:extLst>
      <p:ext uri="{BB962C8B-B14F-4D97-AF65-F5344CB8AC3E}">
        <p14:creationId xmlns:p14="http://schemas.microsoft.com/office/powerpoint/2010/main" val="27900281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21907" y="191269"/>
            <a:ext cx="8761413" cy="706964"/>
          </a:xfrm>
        </p:spPr>
        <p:txBody>
          <a:bodyPr/>
          <a:lstStyle/>
          <a:p>
            <a:r>
              <a:rPr lang="en-US" b="1" dirty="0" smtClean="0">
                <a:solidFill>
                  <a:schemeClr val="accent1"/>
                </a:solidFill>
              </a:rPr>
              <a:t>Example</a:t>
            </a:r>
            <a:endParaRPr lang="en-IN" b="1" dirty="0">
              <a:solidFill>
                <a:schemeClr val="accent1"/>
              </a:solidFill>
            </a:endParaRPr>
          </a:p>
        </p:txBody>
      </p:sp>
      <p:pic>
        <p:nvPicPr>
          <p:cNvPr id="5" name="Content Placeholder 4"/>
          <p:cNvPicPr>
            <a:picLocks noGrp="1" noChangeAspect="1"/>
          </p:cNvPicPr>
          <p:nvPr>
            <p:ph idx="1"/>
          </p:nvPr>
        </p:nvPicPr>
        <p:blipFill rotWithShape="1">
          <a:blip r:embed="rId2">
            <a:extLst>
              <a:ext uri="{28A0092B-C50C-407E-A947-70E740481C1C}">
                <a14:useLocalDpi xmlns:a14="http://schemas.microsoft.com/office/drawing/2010/main" val="0"/>
              </a:ext>
            </a:extLst>
          </a:blip>
          <a:srcRect l="18849" t="13147" r="33922" b="11908"/>
          <a:stretch/>
        </p:blipFill>
        <p:spPr>
          <a:xfrm>
            <a:off x="3502855" y="433998"/>
            <a:ext cx="7666893" cy="6840073"/>
          </a:xfrm>
        </p:spPr>
      </p:pic>
    </p:spTree>
    <p:extLst>
      <p:ext uri="{BB962C8B-B14F-4D97-AF65-F5344CB8AC3E}">
        <p14:creationId xmlns:p14="http://schemas.microsoft.com/office/powerpoint/2010/main" val="31059331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95298" y="467231"/>
            <a:ext cx="8761413" cy="706964"/>
          </a:xfrm>
        </p:spPr>
        <p:txBody>
          <a:bodyPr/>
          <a:lstStyle/>
          <a:p>
            <a:r>
              <a:rPr lang="en-IN" sz="2400" b="1" dirty="0" smtClean="0">
                <a:solidFill>
                  <a:schemeClr val="accent1"/>
                </a:solidFill>
              </a:rPr>
              <a:t>Multiple </a:t>
            </a:r>
            <a:r>
              <a:rPr lang="en-IN" sz="2400" b="1" dirty="0">
                <a:solidFill>
                  <a:schemeClr val="accent1"/>
                </a:solidFill>
              </a:rPr>
              <a:t>Inheritance by Interface</a:t>
            </a:r>
            <a:br>
              <a:rPr lang="en-IN" sz="2400" b="1" dirty="0">
                <a:solidFill>
                  <a:schemeClr val="accent1"/>
                </a:solidFill>
              </a:rPr>
            </a:br>
            <a:endParaRPr lang="en-IN" sz="2400" dirty="0">
              <a:solidFill>
                <a:schemeClr val="accent1"/>
              </a:solidFill>
            </a:endParaRPr>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18617" t="12737" r="40174" b="20967"/>
          <a:stretch/>
        </p:blipFill>
        <p:spPr>
          <a:xfrm>
            <a:off x="5373859" y="653690"/>
            <a:ext cx="6161648" cy="5573176"/>
          </a:xfrm>
        </p:spPr>
      </p:pic>
    </p:spTree>
    <p:extLst>
      <p:ext uri="{BB962C8B-B14F-4D97-AF65-F5344CB8AC3E}">
        <p14:creationId xmlns:p14="http://schemas.microsoft.com/office/powerpoint/2010/main" val="16674910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1057" y="748585"/>
            <a:ext cx="8761413" cy="706964"/>
          </a:xfrm>
        </p:spPr>
        <p:txBody>
          <a:bodyPr/>
          <a:lstStyle/>
          <a:p>
            <a:r>
              <a:rPr lang="en-US" b="1" dirty="0" smtClean="0"/>
              <a:t>Abstraction</a:t>
            </a:r>
            <a:endParaRPr lang="en-IN" dirty="0"/>
          </a:p>
        </p:txBody>
      </p:sp>
      <p:sp>
        <p:nvSpPr>
          <p:cNvPr id="3" name="Content Placeholder 2"/>
          <p:cNvSpPr>
            <a:spLocks noGrp="1"/>
          </p:cNvSpPr>
          <p:nvPr>
            <p:ph idx="1"/>
          </p:nvPr>
        </p:nvSpPr>
        <p:spPr>
          <a:xfrm>
            <a:off x="590843" y="2293033"/>
            <a:ext cx="10803988" cy="4276579"/>
          </a:xfrm>
        </p:spPr>
        <p:txBody>
          <a:bodyPr>
            <a:normAutofit fontScale="92500"/>
          </a:bodyPr>
          <a:lstStyle/>
          <a:p>
            <a:pPr algn="just">
              <a:lnSpc>
                <a:spcPct val="150000"/>
              </a:lnSpc>
            </a:pPr>
            <a:r>
              <a:rPr lang="en-US" dirty="0" smtClean="0"/>
              <a:t>Abstraction</a:t>
            </a:r>
            <a:r>
              <a:rPr lang="en-US" dirty="0"/>
              <a:t> is another </a:t>
            </a:r>
            <a:r>
              <a:rPr lang="en-US" dirty="0">
                <a:hlinkClick r:id="rId2"/>
              </a:rPr>
              <a:t>OOPs</a:t>
            </a:r>
            <a:r>
              <a:rPr lang="en-US" dirty="0"/>
              <a:t> principle that provides a powerful way to manage complexity. The process of hiding complex internal implementation details from users and providing only necessary functionality is called abstraction.</a:t>
            </a:r>
          </a:p>
          <a:p>
            <a:pPr algn="just">
              <a:lnSpc>
                <a:spcPct val="150000"/>
              </a:lnSpc>
            </a:pPr>
            <a:r>
              <a:rPr lang="en-US" dirty="0"/>
              <a:t>In other words, abstraction is a technique in Java by which we can hide the data that is not required to a user. It hides all unwanted data so that users can work only with the required data.</a:t>
            </a:r>
          </a:p>
          <a:p>
            <a:pPr algn="just">
              <a:lnSpc>
                <a:spcPct val="150000"/>
              </a:lnSpc>
            </a:pPr>
            <a:r>
              <a:rPr lang="en-US" dirty="0"/>
              <a:t>It removes all non-essential things and shows only important things to users. That is, every user will get the required data and will not get confused with unnecessary data.</a:t>
            </a:r>
          </a:p>
          <a:p>
            <a:pPr algn="just">
              <a:lnSpc>
                <a:spcPct val="150000"/>
              </a:lnSpc>
            </a:pPr>
            <a:r>
              <a:rPr lang="en-US" dirty="0"/>
              <a:t>The main purpose of abstraction is to represent the essential features without including the background details.</a:t>
            </a:r>
          </a:p>
          <a:p>
            <a:pPr algn="just">
              <a:lnSpc>
                <a:spcPct val="150000"/>
              </a:lnSpc>
            </a:pPr>
            <a:endParaRPr lang="en-IN" dirty="0"/>
          </a:p>
        </p:txBody>
      </p:sp>
    </p:spTree>
    <p:extLst>
      <p:ext uri="{BB962C8B-B14F-4D97-AF65-F5344CB8AC3E}">
        <p14:creationId xmlns:p14="http://schemas.microsoft.com/office/powerpoint/2010/main" val="11490751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3046" y="861126"/>
            <a:ext cx="8761413" cy="706964"/>
          </a:xfrm>
        </p:spPr>
        <p:txBody>
          <a:bodyPr/>
          <a:lstStyle/>
          <a:p>
            <a:r>
              <a:rPr lang="en-US" b="1" dirty="0"/>
              <a:t>Ways to achieve Abstraction</a:t>
            </a:r>
            <a:br>
              <a:rPr lang="en-US" b="1" dirty="0"/>
            </a:br>
            <a:endParaRPr lang="en-IN" dirty="0"/>
          </a:p>
        </p:txBody>
      </p:sp>
      <p:sp>
        <p:nvSpPr>
          <p:cNvPr id="3" name="Content Placeholder 2"/>
          <p:cNvSpPr>
            <a:spLocks noGrp="1"/>
          </p:cNvSpPr>
          <p:nvPr>
            <p:ph idx="1"/>
          </p:nvPr>
        </p:nvSpPr>
        <p:spPr>
          <a:xfrm>
            <a:off x="633046" y="2433711"/>
            <a:ext cx="9283321" cy="3586089"/>
          </a:xfrm>
        </p:spPr>
        <p:txBody>
          <a:bodyPr>
            <a:normAutofit lnSpcReduction="10000"/>
          </a:bodyPr>
          <a:lstStyle/>
          <a:p>
            <a:pPr marL="0" indent="0" algn="just">
              <a:buNone/>
            </a:pPr>
            <a:r>
              <a:rPr lang="en-US" sz="2400" b="1" dirty="0"/>
              <a:t>There are two ways to achieve abstraction in </a:t>
            </a:r>
            <a:r>
              <a:rPr lang="en-US" sz="2400" b="1" dirty="0" smtClean="0"/>
              <a:t>java</a:t>
            </a:r>
          </a:p>
          <a:p>
            <a:pPr marL="0" indent="0" algn="just">
              <a:buNone/>
            </a:pPr>
            <a:endParaRPr lang="en-US" sz="2400" b="1" dirty="0"/>
          </a:p>
          <a:p>
            <a:pPr marL="365125" indent="428625" algn="just"/>
            <a:r>
              <a:rPr lang="en-US" sz="2400" b="1" dirty="0"/>
              <a:t>Abstract class (0 to 100%)</a:t>
            </a:r>
          </a:p>
          <a:p>
            <a:pPr marL="365125" indent="428625" algn="just">
              <a:buNone/>
            </a:pPr>
            <a:endParaRPr lang="en-US" sz="2400" b="1" dirty="0"/>
          </a:p>
          <a:p>
            <a:pPr marL="365125" indent="428625" algn="just"/>
            <a:r>
              <a:rPr lang="en-US" sz="2400" b="1" dirty="0"/>
              <a:t>Interface (100</a:t>
            </a:r>
            <a:r>
              <a:rPr lang="en-US" sz="2400" b="1" dirty="0" smtClean="0"/>
              <a:t>%)</a:t>
            </a:r>
          </a:p>
          <a:p>
            <a:pPr marL="365125" indent="0" algn="just">
              <a:buNone/>
            </a:pPr>
            <a:endParaRPr lang="en-US" sz="2400" b="1" dirty="0" smtClean="0"/>
          </a:p>
          <a:p>
            <a:pPr marL="365125" indent="0" algn="just">
              <a:buNone/>
            </a:pPr>
            <a:r>
              <a:rPr lang="en-US" dirty="0" smtClean="0"/>
              <a:t>Java </a:t>
            </a:r>
            <a:r>
              <a:rPr lang="en-US" dirty="0"/>
              <a:t>allows us to implement multiple levels of abstraction for a Java project. Abstract class and interface are the most common ways to achieve abstraction in Java.</a:t>
            </a:r>
            <a:endParaRPr lang="en-US" sz="2400" b="1" dirty="0"/>
          </a:p>
          <a:p>
            <a:pPr algn="just">
              <a:buNone/>
            </a:pPr>
            <a:endParaRPr lang="en-US" sz="2400" b="1" dirty="0"/>
          </a:p>
          <a:p>
            <a:endParaRPr lang="en-IN" sz="2400" dirty="0"/>
          </a:p>
        </p:txBody>
      </p:sp>
    </p:spTree>
    <p:extLst>
      <p:ext uri="{BB962C8B-B14F-4D97-AF65-F5344CB8AC3E}">
        <p14:creationId xmlns:p14="http://schemas.microsoft.com/office/powerpoint/2010/main" val="1560422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
            </a:r>
            <a:br>
              <a:rPr lang="en-US" b="1" dirty="0"/>
            </a:br>
            <a:r>
              <a:rPr lang="en-US" b="1" dirty="0"/>
              <a:t>Abstract class in Java</a:t>
            </a:r>
            <a:br>
              <a:rPr lang="en-US" b="1" dirty="0"/>
            </a:br>
            <a:endParaRPr lang="en-IN"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43166" t="438" r="1"/>
          <a:stretch/>
        </p:blipFill>
        <p:spPr>
          <a:xfrm>
            <a:off x="2940148" y="2560319"/>
            <a:ext cx="6344529" cy="3942561"/>
          </a:xfrm>
        </p:spPr>
      </p:pic>
    </p:spTree>
    <p:extLst>
      <p:ext uri="{BB962C8B-B14F-4D97-AF65-F5344CB8AC3E}">
        <p14:creationId xmlns:p14="http://schemas.microsoft.com/office/powerpoint/2010/main" val="21623574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61058" y="861127"/>
            <a:ext cx="8761413" cy="706964"/>
          </a:xfrm>
        </p:spPr>
        <p:txBody>
          <a:bodyPr/>
          <a:lstStyle/>
          <a:p>
            <a:r>
              <a:rPr lang="en-US" b="1" dirty="0" smtClean="0"/>
              <a:t>What is Abstraction?</a:t>
            </a:r>
            <a:endParaRPr lang="en-IN" b="1" dirty="0"/>
          </a:p>
        </p:txBody>
      </p:sp>
      <p:sp>
        <p:nvSpPr>
          <p:cNvPr id="3" name="Content Placeholder 2"/>
          <p:cNvSpPr>
            <a:spLocks noGrp="1"/>
          </p:cNvSpPr>
          <p:nvPr>
            <p:ph idx="1"/>
          </p:nvPr>
        </p:nvSpPr>
        <p:spPr>
          <a:xfrm>
            <a:off x="604911" y="2391507"/>
            <a:ext cx="11043138" cy="3981157"/>
          </a:xfrm>
        </p:spPr>
        <p:txBody>
          <a:bodyPr>
            <a:normAutofit/>
          </a:bodyPr>
          <a:lstStyle/>
          <a:p>
            <a:pPr algn="just"/>
            <a:r>
              <a:rPr lang="en-US" dirty="0"/>
              <a:t>An </a:t>
            </a:r>
            <a:r>
              <a:rPr lang="en-US" b="1" dirty="0"/>
              <a:t>abstract class in Java</a:t>
            </a:r>
            <a:r>
              <a:rPr lang="en-US" dirty="0"/>
              <a:t> is a class, which is declared with an abstract keyword. It is just like a normal class but has two differences.</a:t>
            </a:r>
          </a:p>
          <a:p>
            <a:pPr algn="just"/>
            <a:r>
              <a:rPr lang="en-US" dirty="0" smtClean="0"/>
              <a:t>1. We </a:t>
            </a:r>
            <a:r>
              <a:rPr lang="en-US" dirty="0"/>
              <a:t>cannot create an object of this class. Only objects of its non-abstract (or concrete) sub-classes can be created.</a:t>
            </a:r>
          </a:p>
          <a:p>
            <a:pPr algn="just"/>
            <a:r>
              <a:rPr lang="en-US" dirty="0"/>
              <a:t>2. It can have zero or more abstract methods which are not allowed in a non-abstract class (concrete class). </a:t>
            </a:r>
            <a:r>
              <a:rPr lang="en-US" dirty="0" err="1"/>
              <a:t>Classloader</a:t>
            </a:r>
            <a:r>
              <a:rPr lang="en-US" dirty="0"/>
              <a:t> class is a good example of an abstract class that does not have any abstract methods</a:t>
            </a:r>
            <a:r>
              <a:rPr lang="en-US" dirty="0" smtClean="0"/>
              <a:t>.</a:t>
            </a:r>
          </a:p>
          <a:p>
            <a:pPr algn="just"/>
            <a:r>
              <a:rPr lang="en-US" dirty="0"/>
              <a:t>The abstract keyword is a non-access modifier, used for classes and methods</a:t>
            </a:r>
            <a:r>
              <a:rPr lang="en-US" dirty="0" smtClean="0"/>
              <a:t>.</a:t>
            </a:r>
          </a:p>
          <a:p>
            <a:pPr algn="just"/>
            <a:r>
              <a:rPr lang="en-US" b="1" dirty="0"/>
              <a:t>Abstract class: </a:t>
            </a:r>
            <a:r>
              <a:rPr lang="en-US" dirty="0"/>
              <a:t>is a restricted class that cannot be used to create objects (to access it, it must be inherited from another class). </a:t>
            </a:r>
          </a:p>
          <a:p>
            <a:pPr algn="just"/>
            <a:r>
              <a:rPr lang="en-US" b="1" dirty="0"/>
              <a:t>Abstract method: </a:t>
            </a:r>
            <a:r>
              <a:rPr lang="en-US" dirty="0"/>
              <a:t>can only be used in an abstract class, and it does not have a body.</a:t>
            </a:r>
          </a:p>
          <a:p>
            <a:pPr algn="just"/>
            <a:endParaRPr lang="en-US" dirty="0"/>
          </a:p>
          <a:p>
            <a:pPr algn="just"/>
            <a:endParaRPr lang="en-US" dirty="0"/>
          </a:p>
          <a:p>
            <a:pPr algn="just"/>
            <a:endParaRPr lang="en-IN" dirty="0"/>
          </a:p>
        </p:txBody>
      </p:sp>
    </p:spTree>
    <p:extLst>
      <p:ext uri="{BB962C8B-B14F-4D97-AF65-F5344CB8AC3E}">
        <p14:creationId xmlns:p14="http://schemas.microsoft.com/office/powerpoint/2010/main" val="28095199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4448" y="818924"/>
            <a:ext cx="8761413" cy="706964"/>
          </a:xfrm>
        </p:spPr>
        <p:txBody>
          <a:bodyPr/>
          <a:lstStyle/>
          <a:p>
            <a:r>
              <a:rPr lang="en-US" b="1" dirty="0"/>
              <a:t>Rules for creating abstract class</a:t>
            </a:r>
            <a:endParaRPr lang="en-IN" dirty="0"/>
          </a:p>
        </p:txBody>
      </p:sp>
      <p:sp>
        <p:nvSpPr>
          <p:cNvPr id="3" name="Content Placeholder 2"/>
          <p:cNvSpPr>
            <a:spLocks noGrp="1"/>
          </p:cNvSpPr>
          <p:nvPr>
            <p:ph idx="1"/>
          </p:nvPr>
        </p:nvSpPr>
        <p:spPr>
          <a:xfrm>
            <a:off x="634448" y="2363372"/>
            <a:ext cx="10999534" cy="4220308"/>
          </a:xfrm>
        </p:spPr>
        <p:txBody>
          <a:bodyPr>
            <a:normAutofit/>
          </a:bodyPr>
          <a:lstStyle/>
          <a:p>
            <a:pPr algn="just">
              <a:lnSpc>
                <a:spcPct val="150000"/>
              </a:lnSpc>
            </a:pPr>
            <a:r>
              <a:rPr lang="en-US" sz="2000" dirty="0"/>
              <a:t>An abstract class must be declared with an abstract keyword.</a:t>
            </a:r>
          </a:p>
          <a:p>
            <a:pPr algn="just">
              <a:lnSpc>
                <a:spcPct val="150000"/>
              </a:lnSpc>
            </a:pPr>
            <a:r>
              <a:rPr lang="en-US" sz="2000" dirty="0"/>
              <a:t>Object for abstract can’t be created but we can create reference variables.</a:t>
            </a:r>
          </a:p>
          <a:p>
            <a:pPr algn="just">
              <a:lnSpc>
                <a:spcPct val="150000"/>
              </a:lnSpc>
            </a:pPr>
            <a:r>
              <a:rPr lang="en-US" sz="2000" dirty="0"/>
              <a:t>It can have abstract and non-abstract methods.</a:t>
            </a:r>
          </a:p>
          <a:p>
            <a:pPr algn="just">
              <a:lnSpc>
                <a:spcPct val="150000"/>
              </a:lnSpc>
            </a:pPr>
            <a:r>
              <a:rPr lang="en-US" sz="2000" dirty="0"/>
              <a:t>It cannot be instantiated.</a:t>
            </a:r>
          </a:p>
          <a:p>
            <a:pPr algn="just">
              <a:lnSpc>
                <a:spcPct val="150000"/>
              </a:lnSpc>
            </a:pPr>
            <a:r>
              <a:rPr lang="en-US" sz="2000" dirty="0"/>
              <a:t>It can have </a:t>
            </a:r>
            <a:r>
              <a:rPr lang="en-US" sz="2000" dirty="0">
                <a:hlinkClick r:id="rId2"/>
              </a:rPr>
              <a:t>constructors</a:t>
            </a:r>
            <a:r>
              <a:rPr lang="en-US" sz="2000" dirty="0"/>
              <a:t> and static methods also.</a:t>
            </a:r>
          </a:p>
          <a:p>
            <a:pPr algn="just">
              <a:lnSpc>
                <a:spcPct val="150000"/>
              </a:lnSpc>
            </a:pPr>
            <a:r>
              <a:rPr lang="en-US" sz="2000" dirty="0"/>
              <a:t>It can have final methods which will force the subclass not to change the body of the method.</a:t>
            </a:r>
          </a:p>
          <a:p>
            <a:pPr marL="0" indent="0">
              <a:lnSpc>
                <a:spcPct val="150000"/>
              </a:lnSpc>
              <a:buNone/>
            </a:pPr>
            <a:endParaRPr lang="en-IN" sz="2000" dirty="0"/>
          </a:p>
        </p:txBody>
      </p:sp>
    </p:spTree>
    <p:extLst>
      <p:ext uri="{BB962C8B-B14F-4D97-AF65-F5344CB8AC3E}">
        <p14:creationId xmlns:p14="http://schemas.microsoft.com/office/powerpoint/2010/main" val="13875826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7839" y="734518"/>
            <a:ext cx="8761413" cy="706964"/>
          </a:xfrm>
        </p:spPr>
        <p:txBody>
          <a:bodyPr/>
          <a:lstStyle/>
          <a:p>
            <a:r>
              <a:rPr lang="en-US" b="1" dirty="0"/>
              <a:t>Important rules for abstract methods</a:t>
            </a:r>
            <a:endParaRPr lang="en-IN" dirty="0"/>
          </a:p>
        </p:txBody>
      </p:sp>
      <p:sp>
        <p:nvSpPr>
          <p:cNvPr id="3" name="Content Placeholder 2"/>
          <p:cNvSpPr>
            <a:spLocks noGrp="1"/>
          </p:cNvSpPr>
          <p:nvPr>
            <p:ph idx="1"/>
          </p:nvPr>
        </p:nvSpPr>
        <p:spPr>
          <a:xfrm>
            <a:off x="507839" y="2096086"/>
            <a:ext cx="11210548" cy="4304714"/>
          </a:xfrm>
        </p:spPr>
        <p:txBody>
          <a:bodyPr>
            <a:noAutofit/>
          </a:bodyPr>
          <a:lstStyle/>
          <a:p>
            <a:pPr algn="just">
              <a:lnSpc>
                <a:spcPct val="150000"/>
              </a:lnSpc>
            </a:pPr>
            <a:r>
              <a:rPr lang="en-US" sz="2000" dirty="0"/>
              <a:t>Any class that contains one or more abstract methods must also be declared abstract</a:t>
            </a:r>
          </a:p>
          <a:p>
            <a:pPr algn="just">
              <a:lnSpc>
                <a:spcPct val="150000"/>
              </a:lnSpc>
            </a:pPr>
            <a:r>
              <a:rPr lang="en-US" sz="2000" dirty="0"/>
              <a:t>The following are various illegal combinations of other modifiers for methods with respect to abstract modifier: </a:t>
            </a:r>
          </a:p>
          <a:p>
            <a:pPr marL="365125" indent="384175" algn="just">
              <a:lnSpc>
                <a:spcPct val="150000"/>
              </a:lnSpc>
            </a:pPr>
            <a:r>
              <a:rPr lang="en-US" sz="2000" dirty="0"/>
              <a:t>final</a:t>
            </a:r>
          </a:p>
          <a:p>
            <a:pPr marL="365125" indent="384175" algn="just">
              <a:lnSpc>
                <a:spcPct val="150000"/>
              </a:lnSpc>
            </a:pPr>
            <a:r>
              <a:rPr lang="en-US" sz="2000" dirty="0"/>
              <a:t>abstract native</a:t>
            </a:r>
          </a:p>
          <a:p>
            <a:pPr marL="365125" indent="384175" algn="just">
              <a:lnSpc>
                <a:spcPct val="150000"/>
              </a:lnSpc>
            </a:pPr>
            <a:r>
              <a:rPr lang="en-US" sz="2000" dirty="0"/>
              <a:t>abstract synchronized</a:t>
            </a:r>
          </a:p>
          <a:p>
            <a:pPr marL="365125" indent="384175" algn="just">
              <a:lnSpc>
                <a:spcPct val="150000"/>
              </a:lnSpc>
            </a:pPr>
            <a:r>
              <a:rPr lang="en-US" sz="2000" dirty="0"/>
              <a:t>abstract static</a:t>
            </a:r>
          </a:p>
          <a:p>
            <a:pPr marL="365125" indent="384175" algn="just">
              <a:lnSpc>
                <a:spcPct val="150000"/>
              </a:lnSpc>
            </a:pPr>
            <a:r>
              <a:rPr lang="en-US" sz="2000" dirty="0"/>
              <a:t>abstract private</a:t>
            </a:r>
          </a:p>
          <a:p>
            <a:pPr>
              <a:lnSpc>
                <a:spcPct val="150000"/>
              </a:lnSpc>
            </a:pPr>
            <a:endParaRPr lang="en-IN" sz="2000" dirty="0"/>
          </a:p>
        </p:txBody>
      </p:sp>
    </p:spTree>
    <p:extLst>
      <p:ext uri="{BB962C8B-B14F-4D97-AF65-F5344CB8AC3E}">
        <p14:creationId xmlns:p14="http://schemas.microsoft.com/office/powerpoint/2010/main" val="24921833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7840" y="523502"/>
            <a:ext cx="8761413" cy="706964"/>
          </a:xfrm>
        </p:spPr>
        <p:txBody>
          <a:bodyPr/>
          <a:lstStyle/>
          <a:p>
            <a:r>
              <a:rPr lang="en-US" b="1" dirty="0" smtClean="0"/>
              <a:t>Example</a:t>
            </a:r>
            <a:endParaRPr lang="en-IN" b="1" dirty="0"/>
          </a:p>
        </p:txBody>
      </p:sp>
      <p:pic>
        <p:nvPicPr>
          <p:cNvPr id="5" name="Content Placeholder 4"/>
          <p:cNvPicPr>
            <a:picLocks noGrp="1" noChangeAspect="1"/>
          </p:cNvPicPr>
          <p:nvPr>
            <p:ph idx="1"/>
          </p:nvPr>
        </p:nvPicPr>
        <p:blipFill rotWithShape="1">
          <a:blip r:embed="rId2">
            <a:extLst>
              <a:ext uri="{28A0092B-C50C-407E-A947-70E740481C1C}">
                <a14:useLocalDpi xmlns:a14="http://schemas.microsoft.com/office/drawing/2010/main" val="0"/>
              </a:ext>
            </a:extLst>
          </a:blip>
          <a:srcRect l="18386" t="12325" r="7530" b="12319"/>
          <a:stretch/>
        </p:blipFill>
        <p:spPr>
          <a:xfrm>
            <a:off x="1654454" y="1413346"/>
            <a:ext cx="9149534" cy="5232391"/>
          </a:xfrm>
        </p:spPr>
      </p:pic>
    </p:spTree>
    <p:extLst>
      <p:ext uri="{BB962C8B-B14F-4D97-AF65-F5344CB8AC3E}">
        <p14:creationId xmlns:p14="http://schemas.microsoft.com/office/powerpoint/2010/main" val="7030649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Interface</a:t>
            </a:r>
            <a:endParaRPr lang="en-IN" b="1"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r="58426"/>
          <a:stretch/>
        </p:blipFill>
        <p:spPr>
          <a:xfrm>
            <a:off x="2955312" y="2378208"/>
            <a:ext cx="5160693" cy="4321044"/>
          </a:xfrm>
        </p:spPr>
      </p:pic>
    </p:spTree>
    <p:extLst>
      <p:ext uri="{BB962C8B-B14F-4D97-AF65-F5344CB8AC3E}">
        <p14:creationId xmlns:p14="http://schemas.microsoft.com/office/powerpoint/2010/main" val="117007992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docProps/app.xml><?xml version="1.0" encoding="utf-8"?>
<Properties xmlns="http://schemas.openxmlformats.org/officeDocument/2006/extended-properties" xmlns:vt="http://schemas.openxmlformats.org/officeDocument/2006/docPropsVTypes">
  <Template/>
  <TotalTime>84</TotalTime>
  <Words>591</Words>
  <Application>Microsoft Office PowerPoint</Application>
  <PresentationFormat>Widescreen</PresentationFormat>
  <Paragraphs>95</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Century Gothic</vt:lpstr>
      <vt:lpstr>Wingdings 3</vt:lpstr>
      <vt:lpstr>Ion Boardroom</vt:lpstr>
      <vt:lpstr>Abstraction</vt:lpstr>
      <vt:lpstr>Abstraction</vt:lpstr>
      <vt:lpstr>Ways to achieve Abstraction </vt:lpstr>
      <vt:lpstr> Abstract class in Java </vt:lpstr>
      <vt:lpstr>What is Abstraction?</vt:lpstr>
      <vt:lpstr>Rules for creating abstract class</vt:lpstr>
      <vt:lpstr>Important rules for abstract methods</vt:lpstr>
      <vt:lpstr>Example</vt:lpstr>
      <vt:lpstr>Interface</vt:lpstr>
      <vt:lpstr>What is Interface?</vt:lpstr>
      <vt:lpstr>Why do we use an Interface?</vt:lpstr>
      <vt:lpstr>Why do We Use Interface? </vt:lpstr>
      <vt:lpstr>Note: </vt:lpstr>
      <vt:lpstr>Features of Interface </vt:lpstr>
      <vt:lpstr>Rules for Interface</vt:lpstr>
      <vt:lpstr>Example</vt:lpstr>
      <vt:lpstr>Multiple Inheritance by Interface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KITS</dc:creator>
  <cp:lastModifiedBy>KITS</cp:lastModifiedBy>
  <cp:revision>52</cp:revision>
  <dcterms:created xsi:type="dcterms:W3CDTF">2024-07-23T09:00:03Z</dcterms:created>
  <dcterms:modified xsi:type="dcterms:W3CDTF">2024-07-23T10:24:09Z</dcterms:modified>
</cp:coreProperties>
</file>