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9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13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71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0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7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8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18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8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6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3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2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3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1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7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ksha.com/online-courses/articles/inheritance-in-java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holarhat.com/tutorial/java/multiple-inheritance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bstraction-in-java-2/" TargetMode="External"/><Relationship Id="rId2" Type="http://schemas.openxmlformats.org/officeDocument/2006/relationships/hyperlink" Target="https://www.geeksforgeeks.org/overriding-in-jav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g-fact-91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34759"/>
            <a:ext cx="8825658" cy="1014528"/>
          </a:xfrm>
        </p:spPr>
        <p:txBody>
          <a:bodyPr/>
          <a:lstStyle/>
          <a:p>
            <a:r>
              <a:rPr lang="en-US" b="1" dirty="0" smtClean="0"/>
              <a:t>Inheritance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301" y="1934817"/>
            <a:ext cx="3972775" cy="39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043" y="5963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 Hierarchical Inheritance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269" y="2816087"/>
            <a:ext cx="6324600" cy="354495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When two or more classes inherits a single class, it is known as </a:t>
            </a:r>
            <a:r>
              <a:rPr lang="en-US" sz="2400" i="1" dirty="0" smtClean="0"/>
              <a:t>hierarchical inheritance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one class serves as a </a:t>
            </a:r>
            <a:r>
              <a:rPr lang="en-US" sz="2400" b="1" dirty="0" err="1" smtClean="0"/>
              <a:t>superclass</a:t>
            </a:r>
            <a:r>
              <a:rPr lang="en-US" sz="2400" dirty="0" smtClean="0"/>
              <a:t> (base class) for more than one </a:t>
            </a:r>
            <a:r>
              <a:rPr lang="en-US" sz="2400" b="1" dirty="0" smtClean="0"/>
              <a:t>subclass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In the below image, class A serves as a base class for the derived classes B, C, and D.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574156" y="3273287"/>
            <a:ext cx="1630017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323444" y="5287618"/>
            <a:ext cx="1630017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44139" y="5327374"/>
            <a:ext cx="1630017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 1</a:t>
            </a:r>
            <a:endParaRPr lang="en-IN" dirty="0"/>
          </a:p>
        </p:txBody>
      </p:sp>
      <p:cxnSp>
        <p:nvCxnSpPr>
          <p:cNvPr id="12" name="Elbow Connector 11"/>
          <p:cNvCxnSpPr>
            <a:stCxn id="7" idx="0"/>
          </p:cNvCxnSpPr>
          <p:nvPr/>
        </p:nvCxnSpPr>
        <p:spPr>
          <a:xfrm rot="5400000" flipH="1" flipV="1">
            <a:off x="7668039" y="4119771"/>
            <a:ext cx="1298713" cy="1116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0"/>
          </p:cNvCxnSpPr>
          <p:nvPr/>
        </p:nvCxnSpPr>
        <p:spPr>
          <a:xfrm rot="16200000" flipV="1">
            <a:off x="9889436" y="4038600"/>
            <a:ext cx="1258957" cy="1239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857" y="615859"/>
            <a:ext cx="8761413" cy="706964"/>
          </a:xfrm>
        </p:spPr>
        <p:txBody>
          <a:bodyPr/>
          <a:lstStyle/>
          <a:p>
            <a:r>
              <a:rPr lang="en-US" b="1" dirty="0" smtClean="0"/>
              <a:t>4. Multiple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95" y="2451652"/>
            <a:ext cx="6200654" cy="424069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Multiple inheritance in Java</a:t>
            </a:r>
            <a:r>
              <a:rPr lang="en-US" dirty="0"/>
              <a:t> refers to a scenario where a class can inherit properties and methods from more than one superclass.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Java does not support multiple </a:t>
            </a:r>
            <a:r>
              <a:rPr lang="en-US" dirty="0">
                <a:hlinkClick r:id="rId2"/>
              </a:rPr>
              <a:t>inheritance</a:t>
            </a:r>
            <a:r>
              <a:rPr lang="en-US" dirty="0"/>
              <a:t> directly through classes due to the complexity and ambiguity it can </a:t>
            </a:r>
            <a:r>
              <a:rPr lang="en-US" dirty="0" smtClean="0"/>
              <a:t>cause. </a:t>
            </a:r>
          </a:p>
          <a:p>
            <a:pPr algn="just"/>
            <a:r>
              <a:rPr lang="en-US" dirty="0" smtClean="0"/>
              <a:t>One </a:t>
            </a:r>
            <a:r>
              <a:rPr lang="en-US" dirty="0"/>
              <a:t>example of this complexity is the 'Diamond Problem,' where a class inherits from two classes that have a common ancestor, leading to ambiguity regarding which inherited method should be called.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464287" y="2769704"/>
            <a:ext cx="1166191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1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104244" y="4859316"/>
            <a:ext cx="1166191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515600" y="2769704"/>
            <a:ext cx="1166191" cy="569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2</a:t>
            </a:r>
            <a:endParaRPr lang="en-IN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7945965" y="3440965"/>
            <a:ext cx="1519768" cy="1316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" idx="2"/>
          </p:cNvCxnSpPr>
          <p:nvPr/>
        </p:nvCxnSpPr>
        <p:spPr>
          <a:xfrm rot="5400000" flipH="1" flipV="1">
            <a:off x="9752403" y="3513023"/>
            <a:ext cx="1519768" cy="1172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83" y="814642"/>
            <a:ext cx="8761413" cy="706964"/>
          </a:xfrm>
        </p:spPr>
        <p:txBody>
          <a:bodyPr/>
          <a:lstStyle/>
          <a:p>
            <a:r>
              <a:rPr lang="en-US" b="1" dirty="0" smtClean="0"/>
              <a:t>Hybrid Inheritance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2570922"/>
            <a:ext cx="6109252" cy="385638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Hybrid Inheritance in Java is a combination of all inheritances.</a:t>
            </a:r>
          </a:p>
          <a:p>
            <a:pPr algn="just"/>
            <a:r>
              <a:rPr lang="en-US" dirty="0"/>
              <a:t>Single and hierarchical inheritances or </a:t>
            </a:r>
            <a:r>
              <a:rPr lang="en-US" dirty="0">
                <a:hlinkClick r:id="rId2"/>
              </a:rPr>
              <a:t>multiple inheritance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For example, if we have a class Son and a class Daughter that extends the class Mother, and then there is another class Grandmother that extends the class, Mother, then this type of Inheritance is known as Hybrid Inheritance.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short, A hybrid inheritance combines more than two inheritance types, such as multiple and single.</a:t>
            </a:r>
          </a:p>
          <a:p>
            <a:pPr algn="just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37983" y="2570922"/>
            <a:ext cx="1338469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 Parent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401338" y="4101548"/>
            <a:ext cx="1205947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988714" y="5422533"/>
            <a:ext cx="1338469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827027" y="3931664"/>
            <a:ext cx="1166191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2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6" idx="0"/>
          </p:cNvCxnSpPr>
          <p:nvPr/>
        </p:nvCxnSpPr>
        <p:spPr>
          <a:xfrm flipV="1">
            <a:off x="8004312" y="3193774"/>
            <a:ext cx="1484245" cy="90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H="1" flipV="1">
            <a:off x="10071652" y="3193774"/>
            <a:ext cx="1338471" cy="73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1"/>
            <a:endCxn id="6" idx="2"/>
          </p:cNvCxnSpPr>
          <p:nvPr/>
        </p:nvCxnSpPr>
        <p:spPr>
          <a:xfrm flipH="1" flipV="1">
            <a:off x="8004312" y="4724400"/>
            <a:ext cx="984402" cy="100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2"/>
          </p:cNvCxnSpPr>
          <p:nvPr/>
        </p:nvCxnSpPr>
        <p:spPr>
          <a:xfrm flipV="1">
            <a:off x="10327183" y="4554516"/>
            <a:ext cx="1082940" cy="117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Pros of Inheritance in Java: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2266122"/>
            <a:ext cx="11118574" cy="3843130"/>
          </a:xfrm>
        </p:spPr>
        <p:txBody>
          <a:bodyPr/>
          <a:lstStyle/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Code </a:t>
            </a:r>
            <a:r>
              <a:rPr lang="en-US" b="1" dirty="0"/>
              <a:t>Reuse</a:t>
            </a:r>
            <a:r>
              <a:rPr lang="en-US" dirty="0"/>
              <a:t>: Subclasses can inherit fields and methods from their superclass, reducing redundant code and promoting modular design.</a:t>
            </a:r>
          </a:p>
          <a:p>
            <a:pPr algn="just"/>
            <a:r>
              <a:rPr lang="en-US" b="1" dirty="0"/>
              <a:t>Method Overriding</a:t>
            </a:r>
            <a:r>
              <a:rPr lang="en-US" dirty="0"/>
              <a:t>: Subclasses can provide their own implementation of methods defined in the superclass, allowing for customization of behavior.</a:t>
            </a:r>
          </a:p>
          <a:p>
            <a:pPr algn="just"/>
            <a:r>
              <a:rPr lang="en-US" b="1" dirty="0"/>
              <a:t>Polymorphism</a:t>
            </a:r>
            <a:r>
              <a:rPr lang="en-US" dirty="0"/>
              <a:t>: In Java, inheritance enables polymorphic behavior, where a variable of the superclass type can refer to an object of any subclass.</a:t>
            </a:r>
          </a:p>
          <a:p>
            <a:pPr algn="just"/>
            <a:r>
              <a:rPr lang="en-US" b="1" dirty="0"/>
              <a:t>Easy Maintenance</a:t>
            </a:r>
            <a:r>
              <a:rPr lang="en-US" dirty="0"/>
              <a:t>: Changes made to a superclass are automatically propagated to subclasses, ensuring consistency and reducing maintenance effort.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 of Inheritance in </a:t>
            </a:r>
            <a:r>
              <a:rPr lang="en-US" b="1" dirty="0" smtClean="0"/>
              <a:t>Java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0087" y="2591271"/>
            <a:ext cx="103234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Coupling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Subclasses are tightly coupled to their superclass, which can lead to dependencies that make the code harder to maintain.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Inheritance Hierarchy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Over time, inheritance hierarchies can become complex and difficult to manage, especially when multiple levels of inheritance are involved.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Inflexibility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Subclasses inherit all aspects of their superclass, including methods and fields that may not be relevant or appropriate for the subclass. This can lead to a bloated subclass.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Fragility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Changes to the superclass can potentially impact all subclasses, leading to unintended consequences if not carefully managed.</a:t>
            </a:r>
          </a:p>
        </p:txBody>
      </p:sp>
    </p:spTree>
    <p:extLst>
      <p:ext uri="{BB962C8B-B14F-4D97-AF65-F5344CB8AC3E}">
        <p14:creationId xmlns:p14="http://schemas.microsoft.com/office/powerpoint/2010/main" val="29075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61622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Inheritance in 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39" y="2319130"/>
            <a:ext cx="10840278" cy="42009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b="1" dirty="0"/>
              <a:t>Inheritance in Java</a:t>
            </a:r>
            <a:r>
              <a:rPr lang="en-US" sz="2600" dirty="0"/>
              <a:t> is a mechanism in which one object acquires all the properties and behaviors of a parent object. </a:t>
            </a:r>
          </a:p>
          <a:p>
            <a:pPr algn="just"/>
            <a:r>
              <a:rPr lang="en-US" sz="2600" dirty="0"/>
              <a:t>It is an important part of </a:t>
            </a:r>
            <a:r>
              <a:rPr lang="en-US" sz="2600" dirty="0">
                <a:hlinkClick r:id="rId2"/>
              </a:rPr>
              <a:t>OOPs</a:t>
            </a:r>
            <a:r>
              <a:rPr lang="en-US" sz="2600" dirty="0"/>
              <a:t> (Object Oriented programming system).</a:t>
            </a:r>
          </a:p>
          <a:p>
            <a:pPr algn="just"/>
            <a:r>
              <a:rPr lang="en-US" sz="2600" dirty="0"/>
              <a:t>In Java, inheritance means creating new classes based on existing ones. </a:t>
            </a:r>
          </a:p>
          <a:p>
            <a:pPr algn="just"/>
            <a:r>
              <a:rPr lang="en-US" sz="2600" dirty="0"/>
              <a:t>A class that inherits from another class can reuse the methods and fields of that class. </a:t>
            </a:r>
          </a:p>
          <a:p>
            <a:pPr algn="just"/>
            <a:r>
              <a:rPr lang="en-US" sz="2600" dirty="0"/>
              <a:t>In addition, you can add new fields and methods to your current class as well. </a:t>
            </a:r>
          </a:p>
        </p:txBody>
      </p:sp>
    </p:spTree>
    <p:extLst>
      <p:ext uri="{BB962C8B-B14F-4D97-AF65-F5344CB8AC3E}">
        <p14:creationId xmlns:p14="http://schemas.microsoft.com/office/powerpoint/2010/main" val="271563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5" y="596348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Why do we need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687" y="2398642"/>
            <a:ext cx="9071113" cy="4175893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sz="2600" b="1" dirty="0"/>
              <a:t>Code Reusability: </a:t>
            </a:r>
            <a:r>
              <a:rPr lang="en-US" sz="2600" dirty="0"/>
              <a:t>The code written in the </a:t>
            </a:r>
            <a:r>
              <a:rPr lang="en-US" sz="2600" dirty="0" err="1"/>
              <a:t>Superclass</a:t>
            </a:r>
            <a:r>
              <a:rPr lang="en-US" sz="2600" dirty="0"/>
              <a:t> is common to all subclasses. </a:t>
            </a:r>
          </a:p>
          <a:p>
            <a:pPr algn="just" fontAlgn="base"/>
            <a:r>
              <a:rPr lang="en-US" sz="2600" dirty="0"/>
              <a:t>Child classes can directly use the parent class code.</a:t>
            </a:r>
          </a:p>
          <a:p>
            <a:pPr algn="just" fontAlgn="base"/>
            <a:r>
              <a:rPr lang="en-US" sz="2600" b="1" dirty="0"/>
              <a:t>Method Overriding: </a:t>
            </a:r>
            <a:r>
              <a:rPr lang="en-US" sz="2600" u="sng" dirty="0">
                <a:hlinkClick r:id="rId2"/>
              </a:rPr>
              <a:t>Method Overriding</a:t>
            </a:r>
            <a:r>
              <a:rPr lang="en-US" sz="2600" dirty="0"/>
              <a:t> is achievable only through Inheritance. </a:t>
            </a:r>
          </a:p>
          <a:p>
            <a:pPr algn="just" fontAlgn="base"/>
            <a:r>
              <a:rPr lang="en-US" sz="2600" dirty="0"/>
              <a:t>It is one of the ways by which java achieves Run Time Polymorphism.</a:t>
            </a:r>
          </a:p>
          <a:p>
            <a:pPr algn="just" fontAlgn="base"/>
            <a:r>
              <a:rPr lang="en-US" sz="2600" b="1" dirty="0"/>
              <a:t>Abstraction: </a:t>
            </a:r>
            <a:r>
              <a:rPr lang="en-US" sz="2600" dirty="0"/>
              <a:t>The concept of abstract where we do not have to provide all details is achieved through inheritance. </a:t>
            </a:r>
          </a:p>
          <a:p>
            <a:pPr algn="just" fontAlgn="base"/>
            <a:r>
              <a:rPr lang="en-US" sz="2600" u="sng" dirty="0">
                <a:hlinkClick r:id="rId3"/>
              </a:rPr>
              <a:t>Abstraction </a:t>
            </a:r>
            <a:r>
              <a:rPr lang="en-US" sz="2600" dirty="0"/>
              <a:t>only shows the functionality to the user.</a:t>
            </a:r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51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3058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Terminologies used in Inheritance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452" y="2557670"/>
            <a:ext cx="8978348" cy="4016866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400" b="1" dirty="0"/>
              <a:t>Class:</a:t>
            </a:r>
            <a:r>
              <a:rPr lang="en-US" sz="2400" dirty="0"/>
              <a:t> A class is a group of objects which have common properties. </a:t>
            </a:r>
          </a:p>
          <a:p>
            <a:pPr algn="just"/>
            <a:r>
              <a:rPr lang="en-US" sz="2400" dirty="0"/>
              <a:t>It is a template or blueprint from which objects are created.</a:t>
            </a:r>
          </a:p>
          <a:p>
            <a:pPr algn="just">
              <a:buNone/>
            </a:pPr>
            <a:r>
              <a:rPr lang="en-US" sz="2400" b="1" dirty="0"/>
              <a:t>Sub Class/Child Class:</a:t>
            </a:r>
            <a:r>
              <a:rPr lang="en-US" sz="2400" dirty="0"/>
              <a:t> Subclass is a class which inherits the other class. </a:t>
            </a:r>
          </a:p>
          <a:p>
            <a:pPr algn="just"/>
            <a:r>
              <a:rPr lang="en-US" sz="2400" dirty="0"/>
              <a:t>It is also called a derived class, extended class, or child class.</a:t>
            </a:r>
          </a:p>
          <a:p>
            <a:pPr algn="just">
              <a:buNone/>
            </a:pPr>
            <a:r>
              <a:rPr lang="en-US" sz="2400" b="1" dirty="0"/>
              <a:t>Super Class/Parent Class:</a:t>
            </a:r>
            <a:r>
              <a:rPr lang="en-US" sz="2400" dirty="0"/>
              <a:t> </a:t>
            </a:r>
            <a:r>
              <a:rPr lang="en-US" sz="2400" dirty="0" err="1"/>
              <a:t>Superclass</a:t>
            </a:r>
            <a:r>
              <a:rPr lang="en-US" sz="2400" dirty="0"/>
              <a:t> is the class from where a subclass inherits the features. It is also called a base class or a parent class.</a:t>
            </a:r>
          </a:p>
          <a:p>
            <a:pPr algn="just">
              <a:buNone/>
            </a:pPr>
            <a:r>
              <a:rPr lang="en-US" sz="2400" b="1" dirty="0"/>
              <a:t>Reusability:</a:t>
            </a:r>
            <a:r>
              <a:rPr lang="en-US" sz="2400" dirty="0"/>
              <a:t> As the name specifies, reusability is a mechanism which facilitates you to reuse the fields and methods of the existing class when you create a new class.</a:t>
            </a:r>
          </a:p>
          <a:p>
            <a:pPr algn="just"/>
            <a:r>
              <a:rPr lang="en-US" sz="2400" dirty="0"/>
              <a:t> You can use the same fields and methods already defined in the previous class.</a:t>
            </a:r>
          </a:p>
        </p:txBody>
      </p:sp>
    </p:spTree>
    <p:extLst>
      <p:ext uri="{BB962C8B-B14F-4D97-AF65-F5344CB8AC3E}">
        <p14:creationId xmlns:p14="http://schemas.microsoft.com/office/powerpoint/2010/main" val="29767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56" y="685800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syntax of Java 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22" y="2451652"/>
            <a:ext cx="8554278" cy="41228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class</a:t>
            </a:r>
            <a:r>
              <a:rPr lang="en-US" sz="2400" dirty="0"/>
              <a:t> Subclass-name/derived-class-name  </a:t>
            </a:r>
            <a:r>
              <a:rPr lang="en-US" sz="2400" b="1" dirty="0"/>
              <a:t>extends</a:t>
            </a:r>
            <a:r>
              <a:rPr lang="en-US" sz="2400" dirty="0"/>
              <a:t>  </a:t>
            </a:r>
            <a:r>
              <a:rPr lang="en-US" sz="2400" dirty="0" err="1"/>
              <a:t>Superclass</a:t>
            </a:r>
            <a:r>
              <a:rPr lang="en-US" sz="2400" dirty="0"/>
              <a:t>-name /Base class-name</a:t>
            </a:r>
          </a:p>
          <a:p>
            <a:pPr>
              <a:buNone/>
            </a:pPr>
            <a:r>
              <a:rPr lang="en-US" sz="2400" dirty="0"/>
              <a:t>{  </a:t>
            </a:r>
          </a:p>
          <a:p>
            <a:pPr>
              <a:buNone/>
            </a:pPr>
            <a:r>
              <a:rPr lang="en-US" sz="2400" dirty="0"/>
              <a:t>   //methods and fields  </a:t>
            </a:r>
          </a:p>
          <a:p>
            <a:pPr>
              <a:buNone/>
            </a:pPr>
            <a:r>
              <a:rPr lang="en-US" sz="2400" dirty="0"/>
              <a:t>}  </a:t>
            </a:r>
          </a:p>
          <a:p>
            <a:r>
              <a:rPr lang="en-US" sz="2400" b="1" dirty="0"/>
              <a:t>subclass</a:t>
            </a:r>
            <a:r>
              <a:rPr lang="en-US" sz="2400" dirty="0"/>
              <a:t> (child) - the class that inherits from another class</a:t>
            </a:r>
          </a:p>
          <a:p>
            <a:r>
              <a:rPr lang="en-US" sz="2400" b="1" dirty="0" err="1"/>
              <a:t>superclass</a:t>
            </a:r>
            <a:r>
              <a:rPr lang="en-US" sz="2400" dirty="0"/>
              <a:t> (parent) - the class being inherited from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59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57200"/>
            <a:ext cx="8229600" cy="1066800"/>
          </a:xfrm>
        </p:spPr>
        <p:txBody>
          <a:bodyPr/>
          <a:lstStyle/>
          <a:p>
            <a:r>
              <a:rPr lang="en-US" b="1" dirty="0" smtClean="0"/>
              <a:t>Example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565" y="2252870"/>
            <a:ext cx="8289235" cy="432166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200" b="1" dirty="0"/>
              <a:t>class</a:t>
            </a:r>
            <a:r>
              <a:rPr lang="en-US" sz="2200" dirty="0"/>
              <a:t> Employee{  </a:t>
            </a:r>
          </a:p>
          <a:p>
            <a:pPr algn="just">
              <a:buNone/>
            </a:pPr>
            <a:r>
              <a:rPr lang="en-US" sz="2200" dirty="0"/>
              <a:t>		 </a:t>
            </a:r>
            <a:r>
              <a:rPr lang="en-US" sz="2200" b="1" dirty="0"/>
              <a:t>float</a:t>
            </a:r>
            <a:r>
              <a:rPr lang="en-US" sz="2200" dirty="0"/>
              <a:t> salary=40000;  </a:t>
            </a:r>
          </a:p>
          <a:p>
            <a:pPr algn="just">
              <a:buNone/>
            </a:pPr>
            <a:r>
              <a:rPr lang="en-US" sz="2200" dirty="0"/>
              <a:t>}  </a:t>
            </a:r>
          </a:p>
          <a:p>
            <a:pPr algn="just">
              <a:buNone/>
            </a:pPr>
            <a:r>
              <a:rPr lang="en-US" sz="2200" b="1" dirty="0"/>
              <a:t>class</a:t>
            </a:r>
            <a:r>
              <a:rPr lang="en-US" sz="2200" dirty="0"/>
              <a:t> Programmer </a:t>
            </a:r>
            <a:r>
              <a:rPr lang="en-US" sz="2200" b="1" dirty="0"/>
              <a:t>extends</a:t>
            </a:r>
            <a:r>
              <a:rPr lang="en-US" sz="2200" dirty="0"/>
              <a:t> Employee</a:t>
            </a:r>
          </a:p>
          <a:p>
            <a:pPr algn="just">
              <a:buNone/>
            </a:pPr>
            <a:r>
              <a:rPr lang="en-US" sz="2200" dirty="0"/>
              <a:t>{  </a:t>
            </a:r>
          </a:p>
          <a:p>
            <a:pPr algn="just">
              <a:buNone/>
            </a:pPr>
            <a:r>
              <a:rPr lang="en-US" sz="2200" dirty="0"/>
              <a:t> </a:t>
            </a:r>
            <a:r>
              <a:rPr lang="en-US" sz="2200" b="1" dirty="0" err="1"/>
              <a:t>int</a:t>
            </a:r>
            <a:r>
              <a:rPr lang="en-US" sz="2200" dirty="0"/>
              <a:t> bonus=10000;  </a:t>
            </a:r>
          </a:p>
          <a:p>
            <a:pPr algn="just">
              <a:buNone/>
            </a:pPr>
            <a:r>
              <a:rPr lang="en-US" sz="2200" dirty="0"/>
              <a:t> </a:t>
            </a: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</a:t>
            </a:r>
            <a:r>
              <a:rPr lang="en-US" sz="2200" b="1" dirty="0"/>
              <a:t>void</a:t>
            </a:r>
            <a:r>
              <a:rPr lang="en-US" sz="2200" dirty="0"/>
              <a:t> main(String </a:t>
            </a:r>
            <a:r>
              <a:rPr lang="en-US" sz="2200" dirty="0" err="1"/>
              <a:t>args</a:t>
            </a:r>
            <a:r>
              <a:rPr lang="en-US" sz="2200" dirty="0"/>
              <a:t>[])</a:t>
            </a:r>
          </a:p>
          <a:p>
            <a:pPr algn="just">
              <a:buNone/>
            </a:pPr>
            <a:r>
              <a:rPr lang="en-US" sz="2200" dirty="0"/>
              <a:t>{  </a:t>
            </a:r>
          </a:p>
          <a:p>
            <a:pPr algn="just">
              <a:buNone/>
            </a:pPr>
            <a:r>
              <a:rPr lang="en-US" sz="2200" dirty="0"/>
              <a:t>   Programmer p=</a:t>
            </a:r>
            <a:r>
              <a:rPr lang="en-US" sz="2200" b="1" dirty="0"/>
              <a:t>new</a:t>
            </a:r>
            <a:r>
              <a:rPr lang="en-US" sz="2200" dirty="0"/>
              <a:t> Programmer();  </a:t>
            </a:r>
          </a:p>
          <a:p>
            <a:pPr algn="just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("Programmer salary is:"+</a:t>
            </a:r>
            <a:r>
              <a:rPr lang="en-US" sz="2200" dirty="0" err="1"/>
              <a:t>p.salary</a:t>
            </a:r>
            <a:r>
              <a:rPr lang="en-US" sz="2200" dirty="0"/>
              <a:t>);  </a:t>
            </a:r>
          </a:p>
          <a:p>
            <a:pPr algn="just">
              <a:buNone/>
            </a:pPr>
            <a:r>
              <a:rPr lang="en-US" sz="2200" dirty="0"/>
              <a:t>   </a:t>
            </a:r>
            <a:r>
              <a:rPr lang="en-US" sz="2200" dirty="0" err="1"/>
              <a:t>System.out.println</a:t>
            </a:r>
            <a:r>
              <a:rPr lang="en-US" sz="2200" dirty="0"/>
              <a:t>("Bonus of Programmer is:"+</a:t>
            </a:r>
            <a:r>
              <a:rPr lang="en-US" sz="2200" dirty="0" err="1"/>
              <a:t>p.bonus</a:t>
            </a:r>
            <a:r>
              <a:rPr lang="en-US" sz="2200" dirty="0"/>
              <a:t>);  </a:t>
            </a:r>
          </a:p>
          <a:p>
            <a:pPr algn="just">
              <a:buNone/>
            </a:pPr>
            <a:r>
              <a:rPr lang="en-US" sz="2200" dirty="0"/>
              <a:t>}  </a:t>
            </a:r>
          </a:p>
          <a:p>
            <a:pPr algn="just">
              <a:buNone/>
            </a:pPr>
            <a:r>
              <a:rPr lang="en-US" sz="2200" dirty="0"/>
              <a:t>}  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inheritance in java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270" y="2706756"/>
            <a:ext cx="8229600" cy="52029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/>
              <a:t>1. Single Inheritance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2. Multilevel Inheritance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3. Hierarchical Inheritance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4. Multiple Inheritance (Through Interfaces)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5. Hybrid Inheritance(Through Interfaces)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0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69" y="734037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1. Single Inheritance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165" y="2266122"/>
            <a:ext cx="10045148" cy="430841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Single inheritance is when a class inherits from only one superclass. In Java, this is the most commonly used type of inheritance.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075583" y="3485322"/>
            <a:ext cx="1630017" cy="72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075582" y="5380382"/>
            <a:ext cx="1630017" cy="728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 B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0"/>
            <a:endCxn id="4" idx="2"/>
          </p:cNvCxnSpPr>
          <p:nvPr/>
        </p:nvCxnSpPr>
        <p:spPr>
          <a:xfrm flipV="1">
            <a:off x="5890591" y="4214191"/>
            <a:ext cx="1" cy="1166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496" y="917713"/>
            <a:ext cx="83058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 </a:t>
            </a:r>
            <a:r>
              <a:rPr lang="en-US" sz="3800" b="1" dirty="0"/>
              <a:t>Multilevel Inheritance 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38" y="2342321"/>
            <a:ext cx="6539949" cy="5583936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When there is a chain of inheritance, it is known as </a:t>
            </a:r>
            <a:r>
              <a:rPr lang="en-US" sz="2000" i="1" dirty="0"/>
              <a:t>multilevel inheritance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In Multilevel Inheritance, a derived class will be inheriting a base class, and as well as the derived class also acts as the base class for other classes.</a:t>
            </a:r>
          </a:p>
          <a:p>
            <a:pPr algn="just"/>
            <a:r>
              <a:rPr lang="en-US" sz="2000" dirty="0"/>
              <a:t>In the below image, class A serves as a base class for the derived class B, which in turn serves as a base class for the derived class C. </a:t>
            </a:r>
          </a:p>
          <a:p>
            <a:pPr algn="just"/>
            <a:r>
              <a:rPr lang="en-US" sz="2000" dirty="0"/>
              <a:t>In Java, a class cannot directly access the</a:t>
            </a:r>
            <a:r>
              <a:rPr lang="en-US" sz="2000" u="sng" dirty="0">
                <a:hlinkClick r:id="rId2"/>
              </a:rPr>
              <a:t> grandparent’s members</a:t>
            </a:r>
            <a:r>
              <a:rPr lang="en-US" sz="20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9475304" y="2438400"/>
            <a:ext cx="1603513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Grand Parent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475303" y="3921715"/>
            <a:ext cx="1603513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501806" y="5392706"/>
            <a:ext cx="1603513" cy="7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Child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0018643" y="3915553"/>
            <a:ext cx="119270" cy="19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0"/>
            <a:endCxn id="5" idx="2"/>
          </p:cNvCxnSpPr>
          <p:nvPr/>
        </p:nvCxnSpPr>
        <p:spPr>
          <a:xfrm flipV="1">
            <a:off x="10277060" y="3193774"/>
            <a:ext cx="1" cy="72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277058" y="4637332"/>
            <a:ext cx="1" cy="72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4506</TotalTime>
  <Words>375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Inheritance</vt:lpstr>
      <vt:lpstr>Inheritance in Java </vt:lpstr>
      <vt:lpstr>Why do we need it?</vt:lpstr>
      <vt:lpstr>Terminologies used in Inheritance </vt:lpstr>
      <vt:lpstr>The syntax of Java Inheritance</vt:lpstr>
      <vt:lpstr>Example </vt:lpstr>
      <vt:lpstr>Types of inheritance in java </vt:lpstr>
      <vt:lpstr>1. Single Inheritance </vt:lpstr>
      <vt:lpstr>2. Multilevel Inheritance  </vt:lpstr>
      <vt:lpstr>3. Hierarchical Inheritance </vt:lpstr>
      <vt:lpstr>4. Multiple Inheritance</vt:lpstr>
      <vt:lpstr>Hybrid Inheritance</vt:lpstr>
      <vt:lpstr>Pros of Inheritance in Java: </vt:lpstr>
      <vt:lpstr>Cons of Inheritance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</dc:creator>
  <cp:lastModifiedBy>KITS</cp:lastModifiedBy>
  <cp:revision>47</cp:revision>
  <dcterms:created xsi:type="dcterms:W3CDTF">2024-07-19T11:10:55Z</dcterms:created>
  <dcterms:modified xsi:type="dcterms:W3CDTF">2024-07-23T09:12:04Z</dcterms:modified>
</cp:coreProperties>
</file>