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59" r:id="rId3"/>
    <p:sldId id="260" r:id="rId4"/>
    <p:sldId id="261" r:id="rId5"/>
    <p:sldId id="268" r:id="rId6"/>
    <p:sldId id="262" r:id="rId7"/>
    <p:sldId id="269" r:id="rId8"/>
    <p:sldId id="270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B2A88B-6F9D-4DE1-A144-CAA4BE27C219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2BBD2-F676-40C3-8CB9-9F780F1697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398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5174d83190_2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25174d83190_2_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25174d83190_2_8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73716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>
          <a:extLst>
            <a:ext uri="{FF2B5EF4-FFF2-40B4-BE49-F238E27FC236}">
              <a16:creationId xmlns:a16="http://schemas.microsoft.com/office/drawing/2014/main" id="{8C4EFFC6-2BD6-B5E4-CA24-29A033C0F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5174eb1f46_0_20:notes">
            <a:extLst>
              <a:ext uri="{FF2B5EF4-FFF2-40B4-BE49-F238E27FC236}">
                <a16:creationId xmlns:a16="http://schemas.microsoft.com/office/drawing/2014/main" id="{9F810834-4D4F-C0B8-AA57-A37F9CC471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g25174eb1f46_0_20:notes">
            <a:extLst>
              <a:ext uri="{FF2B5EF4-FFF2-40B4-BE49-F238E27FC236}">
                <a16:creationId xmlns:a16="http://schemas.microsoft.com/office/drawing/2014/main" id="{50D6847E-1AD9-05B6-1FFA-B628EC2574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25174eb1f46_0_20:notes">
            <a:extLst>
              <a:ext uri="{FF2B5EF4-FFF2-40B4-BE49-F238E27FC236}">
                <a16:creationId xmlns:a16="http://schemas.microsoft.com/office/drawing/2014/main" id="{BBBD806F-76A6-F76F-DAE6-A5C08E58FE7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7418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>
          <a:extLst>
            <a:ext uri="{FF2B5EF4-FFF2-40B4-BE49-F238E27FC236}">
              <a16:creationId xmlns:a16="http://schemas.microsoft.com/office/drawing/2014/main" id="{C497F59C-B421-150B-A1F2-64FD03F77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5174eb1f46_0_20:notes">
            <a:extLst>
              <a:ext uri="{FF2B5EF4-FFF2-40B4-BE49-F238E27FC236}">
                <a16:creationId xmlns:a16="http://schemas.microsoft.com/office/drawing/2014/main" id="{6A0558E0-18DB-7DA3-E01A-BFC5C62581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g25174eb1f46_0_20:notes">
            <a:extLst>
              <a:ext uri="{FF2B5EF4-FFF2-40B4-BE49-F238E27FC236}">
                <a16:creationId xmlns:a16="http://schemas.microsoft.com/office/drawing/2014/main" id="{21294B65-C1F1-84AD-6957-544CFC8A36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25174eb1f46_0_20:notes">
            <a:extLst>
              <a:ext uri="{FF2B5EF4-FFF2-40B4-BE49-F238E27FC236}">
                <a16:creationId xmlns:a16="http://schemas.microsoft.com/office/drawing/2014/main" id="{4788F7AD-EC07-67E0-E1E0-199DF831C83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5160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>
          <a:extLst>
            <a:ext uri="{FF2B5EF4-FFF2-40B4-BE49-F238E27FC236}">
              <a16:creationId xmlns:a16="http://schemas.microsoft.com/office/drawing/2014/main" id="{D72E9C07-6449-FAE9-C202-F99EBA556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5174eb1f46_0_20:notes">
            <a:extLst>
              <a:ext uri="{FF2B5EF4-FFF2-40B4-BE49-F238E27FC236}">
                <a16:creationId xmlns:a16="http://schemas.microsoft.com/office/drawing/2014/main" id="{29B54284-02D2-1469-0C13-0C17B9BFF1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g25174eb1f46_0_20:notes">
            <a:extLst>
              <a:ext uri="{FF2B5EF4-FFF2-40B4-BE49-F238E27FC236}">
                <a16:creationId xmlns:a16="http://schemas.microsoft.com/office/drawing/2014/main" id="{6B71B471-D901-69C7-87D5-7CD69785B0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25174eb1f46_0_20:notes">
            <a:extLst>
              <a:ext uri="{FF2B5EF4-FFF2-40B4-BE49-F238E27FC236}">
                <a16:creationId xmlns:a16="http://schemas.microsoft.com/office/drawing/2014/main" id="{3177C67B-8B74-0C64-ACA8-D21005390BB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55199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>
          <a:extLst>
            <a:ext uri="{FF2B5EF4-FFF2-40B4-BE49-F238E27FC236}">
              <a16:creationId xmlns:a16="http://schemas.microsoft.com/office/drawing/2014/main" id="{5110A57B-086D-9323-6409-54D684687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5174eb1f46_0_20:notes">
            <a:extLst>
              <a:ext uri="{FF2B5EF4-FFF2-40B4-BE49-F238E27FC236}">
                <a16:creationId xmlns:a16="http://schemas.microsoft.com/office/drawing/2014/main" id="{93021A51-F91B-BE04-8CFF-9888BCAFAB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g25174eb1f46_0_20:notes">
            <a:extLst>
              <a:ext uri="{FF2B5EF4-FFF2-40B4-BE49-F238E27FC236}">
                <a16:creationId xmlns:a16="http://schemas.microsoft.com/office/drawing/2014/main" id="{4F9E9B05-079A-EDF8-062F-E4D9367CAE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25174eb1f46_0_20:notes">
            <a:extLst>
              <a:ext uri="{FF2B5EF4-FFF2-40B4-BE49-F238E27FC236}">
                <a16:creationId xmlns:a16="http://schemas.microsoft.com/office/drawing/2014/main" id="{2B52208C-CBC1-4565-E597-59A0B9FBF54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4718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5174d83190_2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25174d83190_2_1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25174d83190_2_10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9177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5174eb1f4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g25174eb1f46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25174eb1f46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9891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>
          <a:extLst>
            <a:ext uri="{FF2B5EF4-FFF2-40B4-BE49-F238E27FC236}">
              <a16:creationId xmlns:a16="http://schemas.microsoft.com/office/drawing/2014/main" id="{3D0A131E-2F87-C3B7-C7ED-3B4D5C6758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5174eb1f46_0_20:notes">
            <a:extLst>
              <a:ext uri="{FF2B5EF4-FFF2-40B4-BE49-F238E27FC236}">
                <a16:creationId xmlns:a16="http://schemas.microsoft.com/office/drawing/2014/main" id="{9AC8BD4F-29A0-273F-B4AA-A920CA1A1D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g25174eb1f46_0_20:notes">
            <a:extLst>
              <a:ext uri="{FF2B5EF4-FFF2-40B4-BE49-F238E27FC236}">
                <a16:creationId xmlns:a16="http://schemas.microsoft.com/office/drawing/2014/main" id="{BB0E6385-460E-01A6-B547-4B5B635865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25174eb1f46_0_20:notes">
            <a:extLst>
              <a:ext uri="{FF2B5EF4-FFF2-40B4-BE49-F238E27FC236}">
                <a16:creationId xmlns:a16="http://schemas.microsoft.com/office/drawing/2014/main" id="{E69CAE7E-6E59-699C-7DAF-4620C206CF8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3797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>
          <a:extLst>
            <a:ext uri="{FF2B5EF4-FFF2-40B4-BE49-F238E27FC236}">
              <a16:creationId xmlns:a16="http://schemas.microsoft.com/office/drawing/2014/main" id="{30D2E1BB-33BC-1E1A-722B-5659C0388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5174eb1f46_0_20:notes">
            <a:extLst>
              <a:ext uri="{FF2B5EF4-FFF2-40B4-BE49-F238E27FC236}">
                <a16:creationId xmlns:a16="http://schemas.microsoft.com/office/drawing/2014/main" id="{5582D310-FB3B-BB8F-64C6-0A34C06BAD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g25174eb1f46_0_20:notes">
            <a:extLst>
              <a:ext uri="{FF2B5EF4-FFF2-40B4-BE49-F238E27FC236}">
                <a16:creationId xmlns:a16="http://schemas.microsoft.com/office/drawing/2014/main" id="{1F9E8A9A-D572-26DF-63FA-A77982DDE9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25174eb1f46_0_20:notes">
            <a:extLst>
              <a:ext uri="{FF2B5EF4-FFF2-40B4-BE49-F238E27FC236}">
                <a16:creationId xmlns:a16="http://schemas.microsoft.com/office/drawing/2014/main" id="{FD6C3AAC-B254-190A-BB34-F1FF4414323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5606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>
          <a:extLst>
            <a:ext uri="{FF2B5EF4-FFF2-40B4-BE49-F238E27FC236}">
              <a16:creationId xmlns:a16="http://schemas.microsoft.com/office/drawing/2014/main" id="{24A3B238-1486-CCDC-7E68-41CEBAF4C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5174eb1f46_0_20:notes">
            <a:extLst>
              <a:ext uri="{FF2B5EF4-FFF2-40B4-BE49-F238E27FC236}">
                <a16:creationId xmlns:a16="http://schemas.microsoft.com/office/drawing/2014/main" id="{2A01AE54-9BA1-9841-5094-D1BAEACDBB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g25174eb1f46_0_20:notes">
            <a:extLst>
              <a:ext uri="{FF2B5EF4-FFF2-40B4-BE49-F238E27FC236}">
                <a16:creationId xmlns:a16="http://schemas.microsoft.com/office/drawing/2014/main" id="{BBE04DAB-8C33-4932-AFA4-ECFAF6FD7D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25174eb1f46_0_20:notes">
            <a:extLst>
              <a:ext uri="{FF2B5EF4-FFF2-40B4-BE49-F238E27FC236}">
                <a16:creationId xmlns:a16="http://schemas.microsoft.com/office/drawing/2014/main" id="{F3EF0614-61B1-3079-2BDF-D1124252D57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2901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>
          <a:extLst>
            <a:ext uri="{FF2B5EF4-FFF2-40B4-BE49-F238E27FC236}">
              <a16:creationId xmlns:a16="http://schemas.microsoft.com/office/drawing/2014/main" id="{9388C861-3A83-5C88-1BD8-F4A20DC60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5174eb1f46_0_20:notes">
            <a:extLst>
              <a:ext uri="{FF2B5EF4-FFF2-40B4-BE49-F238E27FC236}">
                <a16:creationId xmlns:a16="http://schemas.microsoft.com/office/drawing/2014/main" id="{93E2C819-6BB8-FE6E-AC86-ACD748C604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g25174eb1f46_0_20:notes">
            <a:extLst>
              <a:ext uri="{FF2B5EF4-FFF2-40B4-BE49-F238E27FC236}">
                <a16:creationId xmlns:a16="http://schemas.microsoft.com/office/drawing/2014/main" id="{2C2BDA29-2B6A-18FA-6D38-9DC5331431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25174eb1f46_0_20:notes">
            <a:extLst>
              <a:ext uri="{FF2B5EF4-FFF2-40B4-BE49-F238E27FC236}">
                <a16:creationId xmlns:a16="http://schemas.microsoft.com/office/drawing/2014/main" id="{1D2E2457-7C2D-4D5F-F729-90196648648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2813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>
          <a:extLst>
            <a:ext uri="{FF2B5EF4-FFF2-40B4-BE49-F238E27FC236}">
              <a16:creationId xmlns:a16="http://schemas.microsoft.com/office/drawing/2014/main" id="{9EC2E097-76F0-3614-8E68-A45B185D8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5174eb1f46_0_20:notes">
            <a:extLst>
              <a:ext uri="{FF2B5EF4-FFF2-40B4-BE49-F238E27FC236}">
                <a16:creationId xmlns:a16="http://schemas.microsoft.com/office/drawing/2014/main" id="{8CBD478C-22C6-90A5-5C8D-7476D38923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g25174eb1f46_0_20:notes">
            <a:extLst>
              <a:ext uri="{FF2B5EF4-FFF2-40B4-BE49-F238E27FC236}">
                <a16:creationId xmlns:a16="http://schemas.microsoft.com/office/drawing/2014/main" id="{1E85B2CF-8C62-CC44-1117-2330A7E890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25174eb1f46_0_20:notes">
            <a:extLst>
              <a:ext uri="{FF2B5EF4-FFF2-40B4-BE49-F238E27FC236}">
                <a16:creationId xmlns:a16="http://schemas.microsoft.com/office/drawing/2014/main" id="{2C1ED8F1-8E8B-02CC-67A5-7BED989D4FF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9290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>
          <a:extLst>
            <a:ext uri="{FF2B5EF4-FFF2-40B4-BE49-F238E27FC236}">
              <a16:creationId xmlns:a16="http://schemas.microsoft.com/office/drawing/2014/main" id="{04F6738C-479B-C3D8-3933-CD512871A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5174eb1f46_0_20:notes">
            <a:extLst>
              <a:ext uri="{FF2B5EF4-FFF2-40B4-BE49-F238E27FC236}">
                <a16:creationId xmlns:a16="http://schemas.microsoft.com/office/drawing/2014/main" id="{81BD98DF-C14D-E867-4A0C-5981B17C81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g25174eb1f46_0_20:notes">
            <a:extLst>
              <a:ext uri="{FF2B5EF4-FFF2-40B4-BE49-F238E27FC236}">
                <a16:creationId xmlns:a16="http://schemas.microsoft.com/office/drawing/2014/main" id="{A694FFC7-DC8B-00A9-3F51-DE0E1B0A01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25174eb1f46_0_20:notes">
            <a:extLst>
              <a:ext uri="{FF2B5EF4-FFF2-40B4-BE49-F238E27FC236}">
                <a16:creationId xmlns:a16="http://schemas.microsoft.com/office/drawing/2014/main" id="{3369CA46-13B7-AB4E-658F-60012F8A05F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2220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5390D-B0B4-5102-B4D0-FAD0092F0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E60EC-AA45-E757-2B05-D5E9F102F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8B7BF-87FC-2EF3-3FEC-0EB24B3F5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5E5E-D13F-474C-A051-3F369F13E5B0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2274C-1E1B-93F7-D15B-609BABE2F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8AEA0-5ABC-C85D-0F3C-6F3FEF7D3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479E-D663-40C8-91F3-30CB2536A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CF81-7E55-60F0-8840-33B259EA7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237DAA-5643-6BF3-317E-F715D53B7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47357-793F-7946-B714-723391FB4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5E5E-D13F-474C-A051-3F369F13E5B0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25493-0C92-5CE7-AFB1-E2B732D52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3438A-2E6E-8B04-AD6C-A35D70CE5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479E-D663-40C8-91F3-30CB2536A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324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A24FD0-F4A6-0182-D359-CF4E33102A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62BFA-EA3D-FB08-3FD0-63A96636A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DC7BA-3843-A892-04AD-8DEBF4866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5E5E-D13F-474C-A051-3F369F13E5B0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2D5E2-7211-58E3-9B2B-081EFFB60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6F551-D7BD-DD55-B861-8FEA6F65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479E-D663-40C8-91F3-30CB2536A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276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13406-49EC-45B6-4AA8-EBE0EC33C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A0693-B006-F8E8-11DB-DDC961071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2EE36-31D0-3F62-3ACE-2965C56FB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5E5E-D13F-474C-A051-3F369F13E5B0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34182-5A3F-F632-36C4-0C5DF8A0D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1FCC7-0F05-AE9F-B2F8-C3F270F71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479E-D663-40C8-91F3-30CB2536A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036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5C38C-54BC-6B47-A3DA-6FB79DB74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7A433-9231-94F6-DF36-FE9091069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BCD36-AEB6-09FD-3D39-20E3B21D6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5E5E-D13F-474C-A051-3F369F13E5B0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76276-5796-9412-CEDC-8AD81866E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EAEB9-FC28-A2A7-EA63-812364D07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479E-D663-40C8-91F3-30CB2536A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053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974F4-02AB-7019-AFBC-694779929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48F2E-FD47-472D-E424-478F307000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D4B970-E79E-12D9-D5FE-A8CD8CCB4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84A11-3F1B-1581-66CD-08FEAB4B5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5E5E-D13F-474C-A051-3F369F13E5B0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FAA68-57D4-4D0C-0CE4-11BE2EB83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84E29-3B30-861E-6D80-2163AADBB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479E-D663-40C8-91F3-30CB2536A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36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E592C-8BFE-8C2C-47BE-32CFF5507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F0DAF-7475-EE4E-A54C-E7CAF052C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52951-C286-6762-AC09-33ACD346E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5DEF6A-4F7C-8663-62C4-6C75AF6194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B636BB-056B-DDE9-0C66-E21FC69DC9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2F182F-376E-7946-0328-43288AA6C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5E5E-D13F-474C-A051-3F369F13E5B0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79C8F5-95DC-D5A8-D9CA-447574AB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F0F129-2899-95FF-F22E-37A00E090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479E-D663-40C8-91F3-30CB2536A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964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8D0C-1415-3665-167E-A450D645C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FE491B-DD4C-2377-C0AB-446E3B523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5E5E-D13F-474C-A051-3F369F13E5B0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D04EF3-FA09-371D-C411-6CB66AB06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DA9C45-B886-8FFC-603B-DABFCB75E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479E-D663-40C8-91F3-30CB2536A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405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C20721-AB5A-4AF9-2E2D-DBB41D9E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5E5E-D13F-474C-A051-3F369F13E5B0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3B219-3E3E-8F99-FA9B-7BC9FDA24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AB333-D44F-3B50-81B2-8640CE338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479E-D663-40C8-91F3-30CB2536A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935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B00B0-9B94-5826-3335-75EF83304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66D38-6618-BCC9-EB1F-80C5338A8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365C1-5BCD-0E44-6C7D-33E898217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CE2A7-C637-C089-7B57-E8B180232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5E5E-D13F-474C-A051-3F369F13E5B0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50EA7-EE91-F4C0-4A62-64E867DFE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38544-7179-3278-82A9-348101B5D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479E-D663-40C8-91F3-30CB2536A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881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43166-BFBC-1A2A-B788-2AF01E1C8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66BF8C-31FE-1787-F83C-04EA57CD28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A5446C-7B37-9AA4-FD9F-8108AB9B5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01548-5EDC-A7D9-2A2F-AABF82CBF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5E5E-D13F-474C-A051-3F369F13E5B0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BC8E1-899F-5A9D-038A-1A3B7D8EE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071DC-A330-E04A-C95F-AB5B0C66E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479E-D663-40C8-91F3-30CB2536A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132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665824-A544-B639-5572-950B75B58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2BF19-A8A4-73EB-ADFD-43240C393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58326-0708-2BA6-3FF9-FBF566D18D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5E5E-D13F-474C-A051-3F369F13E5B0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C7050-FCBC-CE1F-17B4-6FB8D023B1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56C05-2C82-2C8F-CA11-4A62BA7912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3479E-D663-40C8-91F3-30CB2536A7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830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/>
          <p:nvPr/>
        </p:nvSpPr>
        <p:spPr>
          <a:xfrm>
            <a:off x="0" y="6054833"/>
            <a:ext cx="12192001" cy="803561"/>
          </a:xfrm>
          <a:prstGeom prst="rect">
            <a:avLst/>
          </a:prstGeom>
          <a:solidFill>
            <a:srgbClr val="B51B1B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2400" b="1" dirty="0">
                <a:solidFill>
                  <a:schemeClr val="lt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Department of Computer Science and Engineering, </a:t>
            </a:r>
            <a:endParaRPr sz="2400" b="1" dirty="0">
              <a:solidFill>
                <a:schemeClr val="lt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algn="ctr"/>
            <a:r>
              <a:rPr lang="en" sz="1867" b="1" dirty="0">
                <a:solidFill>
                  <a:schemeClr val="lt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KLE Technological University’s Dr. M. S. Sheshgiri College of Engineering and Technology, Belagavi</a:t>
            </a:r>
            <a:endParaRPr sz="1867" b="1" dirty="0">
              <a:solidFill>
                <a:schemeClr val="lt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graphicFrame>
        <p:nvGraphicFramePr>
          <p:cNvPr id="143" name="Google Shape;143;p26"/>
          <p:cNvGraphicFramePr/>
          <p:nvPr>
            <p:extLst>
              <p:ext uri="{D42A27DB-BD31-4B8C-83A1-F6EECF244321}">
                <p14:modId xmlns:p14="http://schemas.microsoft.com/office/powerpoint/2010/main" val="2754684376"/>
              </p:ext>
            </p:extLst>
          </p:nvPr>
        </p:nvGraphicFramePr>
        <p:xfrm>
          <a:off x="2837815" y="2909255"/>
          <a:ext cx="7188047" cy="23775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909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2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53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7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 No.</a:t>
                      </a:r>
                      <a:endParaRPr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67" marR="91467" marT="45733" marB="45733" anchor="ctr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B2</a:t>
                      </a:r>
                    </a:p>
                  </a:txBody>
                  <a:tcPr marL="91467" marR="91467" marT="45733" marB="45733" anchor="ctr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u="none" strike="noStrike" cap="none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 No. </a:t>
                      </a:r>
                      <a:endParaRPr sz="2000" b="1" u="none" strike="noStrike" cap="none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67" marR="91467" marT="45733" marB="45733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sz="2000" b="1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67" marR="91467" marT="45733" marB="45733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SRN</a:t>
                      </a:r>
                      <a:r>
                        <a:rPr lang="en" sz="2000" b="1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endParaRPr sz="2000" b="1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67" marR="91467" marT="45733" marB="4573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u="none" strike="noStrike" cap="none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sz="2000" u="none" strike="noStrike" cap="none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67" marR="91467" marT="45733" marB="45733" anchor="ctr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Sandesh Arun Chavan</a:t>
                      </a:r>
                    </a:p>
                  </a:txBody>
                  <a:tcPr marL="91467" marR="91467" marT="45733" marB="45733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2000" b="0" i="0" u="none" strike="noStrike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02FE22BCS102</a:t>
                      </a:r>
                    </a:p>
                  </a:txBody>
                  <a:tcPr marL="91467" marR="91467" marT="45733" marB="4573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u="none" strike="noStrike" cap="none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sz="2000" u="none" strike="noStrike" cap="none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67" marR="91467" marT="45733" marB="45733" anchor="ctr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20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Sanika Uttarkar</a:t>
                      </a:r>
                    </a:p>
                  </a:txBody>
                  <a:tcPr marL="91467" marR="91467" marT="45733" marB="45733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2000" b="0" i="0" u="none" strike="noStrike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02FE22BCS105</a:t>
                      </a:r>
                    </a:p>
                  </a:txBody>
                  <a:tcPr marL="91467" marR="91467" marT="45733" marB="45733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u="none" strike="noStrike" cap="none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sz="2000" u="none" strike="noStrike" cap="none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67" marR="91467" marT="45733" marB="45733" anchor="ctr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Shreyas Patil</a:t>
                      </a:r>
                    </a:p>
                  </a:txBody>
                  <a:tcPr marL="91467" marR="91467" marT="45733" marB="45733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2000" b="0" i="0" u="none" strike="noStrike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02FE22BCS130</a:t>
                      </a:r>
                    </a:p>
                  </a:txBody>
                  <a:tcPr marL="91467" marR="91467" marT="45733" marB="45733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sz="20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67" marR="91467" marT="45733" marB="45733" anchor="ctr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Abhay Patil</a:t>
                      </a:r>
                    </a:p>
                  </a:txBody>
                  <a:tcPr marL="91467" marR="91467" marT="45733" marB="45733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2000" b="0" i="0" u="none" strike="noStrike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02FE22BCS002</a:t>
                      </a:r>
                    </a:p>
                  </a:txBody>
                  <a:tcPr marL="91467" marR="91467" marT="45733" marB="45733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7FA37C3-7E44-D067-49E9-A88444D5BE8F}"/>
              </a:ext>
            </a:extLst>
          </p:cNvPr>
          <p:cNvSpPr txBox="1"/>
          <p:nvPr/>
        </p:nvSpPr>
        <p:spPr>
          <a:xfrm>
            <a:off x="3577388" y="5303612"/>
            <a:ext cx="5708904" cy="10464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Dr. Manisha Tapale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FA7BBF-DDCF-604D-158D-378302EB727D}"/>
              </a:ext>
            </a:extLst>
          </p:cNvPr>
          <p:cNvSpPr txBox="1"/>
          <p:nvPr/>
        </p:nvSpPr>
        <p:spPr>
          <a:xfrm>
            <a:off x="2568823" y="1571149"/>
            <a:ext cx="77260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CloneSpy </a:t>
            </a:r>
          </a:p>
          <a:p>
            <a:pPr algn="ctr"/>
            <a:r>
              <a:rPr lang="en-I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Duplicate Download Detection System</a:t>
            </a:r>
          </a:p>
        </p:txBody>
      </p:sp>
      <p:pic>
        <p:nvPicPr>
          <p:cNvPr id="5" name="Google Shape;134;p25">
            <a:extLst>
              <a:ext uri="{FF2B5EF4-FFF2-40B4-BE49-F238E27FC236}">
                <a16:creationId xmlns:a16="http://schemas.microsoft.com/office/drawing/2014/main" id="{814085A7-0A1F-A7D4-8062-20E746295B0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999" y="257433"/>
            <a:ext cx="9815681" cy="10914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3778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>
          <a:extLst>
            <a:ext uri="{FF2B5EF4-FFF2-40B4-BE49-F238E27FC236}">
              <a16:creationId xmlns:a16="http://schemas.microsoft.com/office/drawing/2014/main" id="{A4865397-A244-3CBA-78AA-51446D9F2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>
            <a:extLst>
              <a:ext uri="{FF2B5EF4-FFF2-40B4-BE49-F238E27FC236}">
                <a16:creationId xmlns:a16="http://schemas.microsoft.com/office/drawing/2014/main" id="{86F8AC69-C2E6-1B7D-DF4F-D3B7FF2B17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2618" y="694250"/>
            <a:ext cx="10436625" cy="1070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Execution Results</a:t>
            </a:r>
          </a:p>
        </p:txBody>
      </p:sp>
      <p:sp>
        <p:nvSpPr>
          <p:cNvPr id="175" name="Google Shape;175;p29">
            <a:extLst>
              <a:ext uri="{FF2B5EF4-FFF2-40B4-BE49-F238E27FC236}">
                <a16:creationId xmlns:a16="http://schemas.microsoft.com/office/drawing/2014/main" id="{6B3B8D04-612D-5154-8074-E7EC829949F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chemeClr val="lt1"/>
                </a:solidFill>
              </a:rPr>
              <a:pPr/>
              <a:t>10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76" name="Google Shape;176;p29">
            <a:extLst>
              <a:ext uri="{FF2B5EF4-FFF2-40B4-BE49-F238E27FC236}">
                <a16:creationId xmlns:a16="http://schemas.microsoft.com/office/drawing/2014/main" id="{ECACE78C-5CCA-6BE9-7EAD-715DB492ED5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3633" y="189934"/>
            <a:ext cx="5702536" cy="634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40;p26">
            <a:extLst>
              <a:ext uri="{FF2B5EF4-FFF2-40B4-BE49-F238E27FC236}">
                <a16:creationId xmlns:a16="http://schemas.microsoft.com/office/drawing/2014/main" id="{61C8DFB0-4C97-14CC-D16D-FB4F588A93C0}"/>
              </a:ext>
            </a:extLst>
          </p:cNvPr>
          <p:cNvSpPr/>
          <p:nvPr/>
        </p:nvSpPr>
        <p:spPr>
          <a:xfrm>
            <a:off x="0" y="6054833"/>
            <a:ext cx="12192001" cy="803561"/>
          </a:xfrm>
          <a:prstGeom prst="rect">
            <a:avLst/>
          </a:prstGeom>
          <a:solidFill>
            <a:srgbClr val="B51B1B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2400" b="1" dirty="0">
                <a:solidFill>
                  <a:schemeClr val="lt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Department of Computer Science and Engineering, </a:t>
            </a:r>
            <a:endParaRPr sz="2400" b="1" dirty="0">
              <a:solidFill>
                <a:schemeClr val="lt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algn="ctr"/>
            <a:r>
              <a:rPr lang="en" sz="1867" b="1" dirty="0">
                <a:solidFill>
                  <a:schemeClr val="lt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KLE Technological University’s Dr. M. S. Sheshgiri College of Engineering and Technology, Belagavi</a:t>
            </a:r>
            <a:endParaRPr sz="1867" b="1" dirty="0">
              <a:solidFill>
                <a:schemeClr val="lt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5CD2D3-95EA-4FCD-0070-368D046B9A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471" y="1675212"/>
            <a:ext cx="4591691" cy="34390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38B3D8-3723-8CD0-A96C-992549D0CB57}"/>
              </a:ext>
            </a:extLst>
          </p:cNvPr>
          <p:cNvSpPr txBox="1"/>
          <p:nvPr/>
        </p:nvSpPr>
        <p:spPr>
          <a:xfrm>
            <a:off x="3339520" y="5211577"/>
            <a:ext cx="5928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Fig.1: Duplicate check in Downloads</a:t>
            </a:r>
          </a:p>
        </p:txBody>
      </p:sp>
    </p:spTree>
    <p:extLst>
      <p:ext uri="{BB962C8B-B14F-4D97-AF65-F5344CB8AC3E}">
        <p14:creationId xmlns:p14="http://schemas.microsoft.com/office/powerpoint/2010/main" val="818730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>
          <a:extLst>
            <a:ext uri="{FF2B5EF4-FFF2-40B4-BE49-F238E27FC236}">
              <a16:creationId xmlns:a16="http://schemas.microsoft.com/office/drawing/2014/main" id="{C18B066E-B9EF-4362-3E47-C0644AB40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>
            <a:extLst>
              <a:ext uri="{FF2B5EF4-FFF2-40B4-BE49-F238E27FC236}">
                <a16:creationId xmlns:a16="http://schemas.microsoft.com/office/drawing/2014/main" id="{0A6915A1-2398-E36E-46B2-4A4E4B4D14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2618" y="694250"/>
            <a:ext cx="10436625" cy="1070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Execution Results</a:t>
            </a:r>
          </a:p>
        </p:txBody>
      </p:sp>
      <p:sp>
        <p:nvSpPr>
          <p:cNvPr id="175" name="Google Shape;175;p29">
            <a:extLst>
              <a:ext uri="{FF2B5EF4-FFF2-40B4-BE49-F238E27FC236}">
                <a16:creationId xmlns:a16="http://schemas.microsoft.com/office/drawing/2014/main" id="{A9DF4048-AFE7-CA05-706A-14E0E694F16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chemeClr val="lt1"/>
                </a:solidFill>
              </a:rPr>
              <a:pPr/>
              <a:t>11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76" name="Google Shape;176;p29">
            <a:extLst>
              <a:ext uri="{FF2B5EF4-FFF2-40B4-BE49-F238E27FC236}">
                <a16:creationId xmlns:a16="http://schemas.microsoft.com/office/drawing/2014/main" id="{10FAB408-5F2D-B26A-B998-7C0F0FD3D77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3633" y="189934"/>
            <a:ext cx="5702536" cy="634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40;p26">
            <a:extLst>
              <a:ext uri="{FF2B5EF4-FFF2-40B4-BE49-F238E27FC236}">
                <a16:creationId xmlns:a16="http://schemas.microsoft.com/office/drawing/2014/main" id="{2771AC85-17C8-55E6-3137-125400BD4169}"/>
              </a:ext>
            </a:extLst>
          </p:cNvPr>
          <p:cNvSpPr/>
          <p:nvPr/>
        </p:nvSpPr>
        <p:spPr>
          <a:xfrm>
            <a:off x="0" y="6054833"/>
            <a:ext cx="12192001" cy="803561"/>
          </a:xfrm>
          <a:prstGeom prst="rect">
            <a:avLst/>
          </a:prstGeom>
          <a:solidFill>
            <a:srgbClr val="B51B1B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2400" b="1" dirty="0">
                <a:solidFill>
                  <a:schemeClr val="lt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Department of Computer Science and Engineering, </a:t>
            </a:r>
            <a:endParaRPr sz="2400" b="1" dirty="0">
              <a:solidFill>
                <a:schemeClr val="lt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algn="ctr"/>
            <a:r>
              <a:rPr lang="en" sz="1867" b="1" dirty="0">
                <a:solidFill>
                  <a:schemeClr val="lt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KLE Technological University’s Dr. M. S. Sheshgiri College of Engineering and Technology, Belagavi</a:t>
            </a:r>
            <a:endParaRPr sz="1867" b="1" dirty="0">
              <a:solidFill>
                <a:schemeClr val="lt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04E5FC-6344-D692-00A4-58145AC811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85" y="2420967"/>
            <a:ext cx="4467849" cy="17433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5CBAF9-96B8-A8DC-C824-A09A67BE4D70}"/>
              </a:ext>
            </a:extLst>
          </p:cNvPr>
          <p:cNvSpPr txBox="1"/>
          <p:nvPr/>
        </p:nvSpPr>
        <p:spPr>
          <a:xfrm>
            <a:off x="6917282" y="4342775"/>
            <a:ext cx="4431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Fig.3: Selection of Drives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EBE5B9-AAD6-AB47-C7A1-5C551441232A}"/>
              </a:ext>
            </a:extLst>
          </p:cNvPr>
          <p:cNvSpPr txBox="1"/>
          <p:nvPr/>
        </p:nvSpPr>
        <p:spPr>
          <a:xfrm>
            <a:off x="432618" y="4319736"/>
            <a:ext cx="55270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Fig.2: Prompt User to search entire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883180-A909-F149-3D12-416B115EB9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282" y="2268966"/>
            <a:ext cx="3562847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622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>
          <a:extLst>
            <a:ext uri="{FF2B5EF4-FFF2-40B4-BE49-F238E27FC236}">
              <a16:creationId xmlns:a16="http://schemas.microsoft.com/office/drawing/2014/main" id="{4F0E92C7-D3F8-FA2A-3021-23F6FF6FCA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>
            <a:extLst>
              <a:ext uri="{FF2B5EF4-FFF2-40B4-BE49-F238E27FC236}">
                <a16:creationId xmlns:a16="http://schemas.microsoft.com/office/drawing/2014/main" id="{E0E6AAB5-27BF-9DCB-B90A-B8C04C50A9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2618" y="694250"/>
            <a:ext cx="10436625" cy="1070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Execution Results</a:t>
            </a:r>
          </a:p>
        </p:txBody>
      </p:sp>
      <p:sp>
        <p:nvSpPr>
          <p:cNvPr id="175" name="Google Shape;175;p29">
            <a:extLst>
              <a:ext uri="{FF2B5EF4-FFF2-40B4-BE49-F238E27FC236}">
                <a16:creationId xmlns:a16="http://schemas.microsoft.com/office/drawing/2014/main" id="{04B2D472-8E36-4B76-2759-22AB7D9A8D2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chemeClr val="lt1"/>
                </a:solidFill>
              </a:rPr>
              <a:pPr/>
              <a:t>12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76" name="Google Shape;176;p29">
            <a:extLst>
              <a:ext uri="{FF2B5EF4-FFF2-40B4-BE49-F238E27FC236}">
                <a16:creationId xmlns:a16="http://schemas.microsoft.com/office/drawing/2014/main" id="{DFE96B94-9646-337D-6852-42CC940E579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3633" y="189934"/>
            <a:ext cx="5702536" cy="634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40;p26">
            <a:extLst>
              <a:ext uri="{FF2B5EF4-FFF2-40B4-BE49-F238E27FC236}">
                <a16:creationId xmlns:a16="http://schemas.microsoft.com/office/drawing/2014/main" id="{EB379CDF-EA53-CC0A-2B8C-A4F008D44B44}"/>
              </a:ext>
            </a:extLst>
          </p:cNvPr>
          <p:cNvSpPr/>
          <p:nvPr/>
        </p:nvSpPr>
        <p:spPr>
          <a:xfrm>
            <a:off x="0" y="6054833"/>
            <a:ext cx="12192001" cy="803561"/>
          </a:xfrm>
          <a:prstGeom prst="rect">
            <a:avLst/>
          </a:prstGeom>
          <a:solidFill>
            <a:srgbClr val="B51B1B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2400" b="1" dirty="0">
                <a:solidFill>
                  <a:schemeClr val="lt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Department of Computer Science and Engineering, </a:t>
            </a:r>
            <a:endParaRPr sz="2400" b="1" dirty="0">
              <a:solidFill>
                <a:schemeClr val="lt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algn="ctr"/>
            <a:r>
              <a:rPr lang="en" sz="1867" b="1" dirty="0">
                <a:solidFill>
                  <a:schemeClr val="lt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KLE Technological University’s Dr. M. S. Sheshgiri College of Engineering and Technology, Belagavi</a:t>
            </a:r>
            <a:endParaRPr sz="1867" b="1" dirty="0">
              <a:solidFill>
                <a:schemeClr val="lt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0DB4CC-2E14-3A3C-FACB-A5447F4765D5}"/>
              </a:ext>
            </a:extLst>
          </p:cNvPr>
          <p:cNvSpPr txBox="1"/>
          <p:nvPr/>
        </p:nvSpPr>
        <p:spPr>
          <a:xfrm>
            <a:off x="6223978" y="5362637"/>
            <a:ext cx="5146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Fig.5: Searching with Binary search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E8EA78-94A2-FE8F-45D3-99A89740368A}"/>
              </a:ext>
            </a:extLst>
          </p:cNvPr>
          <p:cNvSpPr txBox="1"/>
          <p:nvPr/>
        </p:nvSpPr>
        <p:spPr>
          <a:xfrm>
            <a:off x="821220" y="5362637"/>
            <a:ext cx="5119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Fig.4: Searching with linear search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79C392-BF98-EE05-8DCF-440EA611DE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28" y="1766621"/>
            <a:ext cx="4431758" cy="33654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397056-97E2-C07B-A026-FA38C312C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978" y="1764650"/>
            <a:ext cx="4773243" cy="342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873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>
          <a:extLst>
            <a:ext uri="{FF2B5EF4-FFF2-40B4-BE49-F238E27FC236}">
              <a16:creationId xmlns:a16="http://schemas.microsoft.com/office/drawing/2014/main" id="{FF1570C4-1C43-FC18-F0B0-113995A9BD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>
            <a:extLst>
              <a:ext uri="{FF2B5EF4-FFF2-40B4-BE49-F238E27FC236}">
                <a16:creationId xmlns:a16="http://schemas.microsoft.com/office/drawing/2014/main" id="{BEC2E328-0377-8A89-ABD9-9ECEFC3B69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2618" y="694250"/>
            <a:ext cx="10436625" cy="1070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Execution Results</a:t>
            </a:r>
          </a:p>
        </p:txBody>
      </p:sp>
      <p:sp>
        <p:nvSpPr>
          <p:cNvPr id="175" name="Google Shape;175;p29">
            <a:extLst>
              <a:ext uri="{FF2B5EF4-FFF2-40B4-BE49-F238E27FC236}">
                <a16:creationId xmlns:a16="http://schemas.microsoft.com/office/drawing/2014/main" id="{CB9BDC4F-CD21-3EFE-E944-820320EB0E0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chemeClr val="lt1"/>
                </a:solidFill>
              </a:rPr>
              <a:pPr/>
              <a:t>13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76" name="Google Shape;176;p29">
            <a:extLst>
              <a:ext uri="{FF2B5EF4-FFF2-40B4-BE49-F238E27FC236}">
                <a16:creationId xmlns:a16="http://schemas.microsoft.com/office/drawing/2014/main" id="{326CFDF1-14D1-B51B-00FD-78A67FF01C6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3633" y="189934"/>
            <a:ext cx="5702536" cy="634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40;p26">
            <a:extLst>
              <a:ext uri="{FF2B5EF4-FFF2-40B4-BE49-F238E27FC236}">
                <a16:creationId xmlns:a16="http://schemas.microsoft.com/office/drawing/2014/main" id="{1CDCA9C9-DEAF-39CF-5D67-2F364A71840B}"/>
              </a:ext>
            </a:extLst>
          </p:cNvPr>
          <p:cNvSpPr/>
          <p:nvPr/>
        </p:nvSpPr>
        <p:spPr>
          <a:xfrm>
            <a:off x="0" y="6054833"/>
            <a:ext cx="12192001" cy="803561"/>
          </a:xfrm>
          <a:prstGeom prst="rect">
            <a:avLst/>
          </a:prstGeom>
          <a:solidFill>
            <a:srgbClr val="B51B1B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2400" b="1" dirty="0">
                <a:solidFill>
                  <a:schemeClr val="lt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Department of Computer Science and Engineering, </a:t>
            </a:r>
            <a:endParaRPr sz="2400" b="1" dirty="0">
              <a:solidFill>
                <a:schemeClr val="lt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algn="ctr"/>
            <a:r>
              <a:rPr lang="en" sz="1867" b="1" dirty="0">
                <a:solidFill>
                  <a:schemeClr val="lt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KLE Technological University’s Dr. M. S. Sheshgiri College of Engineering and Technology, Belagavi</a:t>
            </a:r>
            <a:endParaRPr sz="1867" b="1" dirty="0">
              <a:solidFill>
                <a:schemeClr val="lt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1A773F-499B-14A1-BAE8-8FFC202B37BD}"/>
              </a:ext>
            </a:extLst>
          </p:cNvPr>
          <p:cNvSpPr txBox="1"/>
          <p:nvPr/>
        </p:nvSpPr>
        <p:spPr>
          <a:xfrm>
            <a:off x="6223978" y="5362637"/>
            <a:ext cx="5146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Fig.7: Deleting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renamed duplicates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8FDC24-7CF9-614A-280B-93A17EF14D1B}"/>
              </a:ext>
            </a:extLst>
          </p:cNvPr>
          <p:cNvSpPr txBox="1"/>
          <p:nvPr/>
        </p:nvSpPr>
        <p:spPr>
          <a:xfrm>
            <a:off x="0" y="5362637"/>
            <a:ext cx="59409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Fig.6: Deleting duplicates of same name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663CBB-D7E7-A07F-2B26-1DE22FE8EF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5" y="1915084"/>
            <a:ext cx="4788123" cy="32971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14BC00-4E5E-1E40-ECE5-5169BD1460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978" y="1915084"/>
            <a:ext cx="4767929" cy="330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57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445989" y="719587"/>
            <a:ext cx="11560180" cy="1070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Motivation</a:t>
            </a:r>
          </a:p>
        </p:txBody>
      </p:sp>
      <p:sp>
        <p:nvSpPr>
          <p:cNvPr id="164" name="Google Shape;164;p2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chemeClr val="lt1"/>
                </a:solidFill>
              </a:rPr>
              <a:pPr/>
              <a:t>2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3633" y="189934"/>
            <a:ext cx="5702536" cy="63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0DEF2510-D003-8470-5F8B-EF4503CD1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249" y="1882530"/>
            <a:ext cx="11146243" cy="3092940"/>
          </a:xfrm>
        </p:spPr>
        <p:txBody>
          <a:bodyPr>
            <a:no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Frequent Downloads: People are downloading more files than ever, causing their storage to get cluttered.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Problems: Many users have trouble managing duplicate files, which wastes space and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Smart Solutions: There’s a strong need for easy-to-use systems that can prevent duplicate downloads and save resources.</a:t>
            </a:r>
          </a:p>
        </p:txBody>
      </p:sp>
      <p:sp>
        <p:nvSpPr>
          <p:cNvPr id="3" name="Google Shape;140;p26">
            <a:extLst>
              <a:ext uri="{FF2B5EF4-FFF2-40B4-BE49-F238E27FC236}">
                <a16:creationId xmlns:a16="http://schemas.microsoft.com/office/drawing/2014/main" id="{7B8A44C7-15DC-051C-2EDF-7AD4B55F5FE4}"/>
              </a:ext>
            </a:extLst>
          </p:cNvPr>
          <p:cNvSpPr/>
          <p:nvPr/>
        </p:nvSpPr>
        <p:spPr>
          <a:xfrm>
            <a:off x="0" y="6054833"/>
            <a:ext cx="12192001" cy="803561"/>
          </a:xfrm>
          <a:prstGeom prst="rect">
            <a:avLst/>
          </a:prstGeom>
          <a:solidFill>
            <a:srgbClr val="B51B1B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2400" b="1" dirty="0">
                <a:solidFill>
                  <a:schemeClr val="lt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Department of Computer Science and Engineering, </a:t>
            </a:r>
            <a:endParaRPr sz="2400" b="1" dirty="0">
              <a:solidFill>
                <a:schemeClr val="lt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algn="ctr"/>
            <a:r>
              <a:rPr lang="en" sz="1867" b="1" dirty="0">
                <a:solidFill>
                  <a:schemeClr val="lt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KLE Technological University’s Dr. M. S. Sheshgiri College of Engineering and Technology, Belagavi</a:t>
            </a:r>
            <a:endParaRPr sz="1867" b="1" dirty="0">
              <a:solidFill>
                <a:schemeClr val="lt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5296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>
            <a:spLocks noGrp="1"/>
          </p:cNvSpPr>
          <p:nvPr>
            <p:ph type="title"/>
          </p:nvPr>
        </p:nvSpPr>
        <p:spPr>
          <a:xfrm>
            <a:off x="432618" y="709001"/>
            <a:ext cx="10436625" cy="1070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Problem Statement</a:t>
            </a:r>
          </a:p>
        </p:txBody>
      </p:sp>
      <p:sp>
        <p:nvSpPr>
          <p:cNvPr id="175" name="Google Shape;175;p2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chemeClr val="lt1"/>
                </a:solidFill>
              </a:rPr>
              <a:pPr/>
              <a:t>3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76" name="Google Shape;1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3633" y="189934"/>
            <a:ext cx="5702536" cy="63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EA0891-E18E-33D1-BE7B-89719C12E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619" y="1779401"/>
            <a:ext cx="11110452" cy="2873947"/>
          </a:xfrm>
        </p:spPr>
        <p:txBody>
          <a:bodyPr>
            <a:no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and implement a system that detects duplicate files during the downloading process, preventing unnecessary downloads of identical files and optimizing both storage and bandwidth usage.</a:t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140;p26">
            <a:extLst>
              <a:ext uri="{FF2B5EF4-FFF2-40B4-BE49-F238E27FC236}">
                <a16:creationId xmlns:a16="http://schemas.microsoft.com/office/drawing/2014/main" id="{50885D62-1A47-2091-1D68-BF14BAEDA47E}"/>
              </a:ext>
            </a:extLst>
          </p:cNvPr>
          <p:cNvSpPr/>
          <p:nvPr/>
        </p:nvSpPr>
        <p:spPr>
          <a:xfrm>
            <a:off x="0" y="6054833"/>
            <a:ext cx="12192001" cy="803561"/>
          </a:xfrm>
          <a:prstGeom prst="rect">
            <a:avLst/>
          </a:prstGeom>
          <a:solidFill>
            <a:srgbClr val="B51B1B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2400" b="1" dirty="0">
                <a:solidFill>
                  <a:schemeClr val="lt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Department of Computer Science and Engineering, </a:t>
            </a:r>
            <a:endParaRPr sz="2400" b="1" dirty="0">
              <a:solidFill>
                <a:schemeClr val="lt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algn="ctr"/>
            <a:r>
              <a:rPr lang="en" sz="1867" b="1" dirty="0">
                <a:solidFill>
                  <a:schemeClr val="lt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KLE Technological University’s Dr. M. S. Sheshgiri College of Engineering and Technology, Belagavi</a:t>
            </a:r>
            <a:endParaRPr sz="1867" b="1" dirty="0">
              <a:solidFill>
                <a:schemeClr val="lt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3659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>
          <a:extLst>
            <a:ext uri="{FF2B5EF4-FFF2-40B4-BE49-F238E27FC236}">
              <a16:creationId xmlns:a16="http://schemas.microsoft.com/office/drawing/2014/main" id="{55440AEC-903E-40E1-010B-03E1D911B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>
            <a:extLst>
              <a:ext uri="{FF2B5EF4-FFF2-40B4-BE49-F238E27FC236}">
                <a16:creationId xmlns:a16="http://schemas.microsoft.com/office/drawing/2014/main" id="{80D0548C-A833-53B7-36C8-51430B29B1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2618" y="694250"/>
            <a:ext cx="10436625" cy="1070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Target Audience</a:t>
            </a:r>
          </a:p>
        </p:txBody>
      </p:sp>
      <p:sp>
        <p:nvSpPr>
          <p:cNvPr id="175" name="Google Shape;175;p29">
            <a:extLst>
              <a:ext uri="{FF2B5EF4-FFF2-40B4-BE49-F238E27FC236}">
                <a16:creationId xmlns:a16="http://schemas.microsoft.com/office/drawing/2014/main" id="{49879ED1-1B6F-CED9-1488-A9173240047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chemeClr val="lt1"/>
                </a:solidFill>
              </a:rPr>
              <a:pPr/>
              <a:t>4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76" name="Google Shape;176;p29">
            <a:extLst>
              <a:ext uri="{FF2B5EF4-FFF2-40B4-BE49-F238E27FC236}">
                <a16:creationId xmlns:a16="http://schemas.microsoft.com/office/drawing/2014/main" id="{7FFA4DAA-8DF6-F710-B242-194924F1195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3633" y="189934"/>
            <a:ext cx="5702536" cy="63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552EBC-363D-520E-FEF3-76D8AE4B1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618" y="1697699"/>
            <a:ext cx="11326764" cy="4658652"/>
          </a:xfrm>
        </p:spPr>
        <p:txBody>
          <a:bodyPr>
            <a:no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Students: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duplicate files like notes and assignments for clutter-free storage</a:t>
            </a:r>
          </a:p>
          <a:p>
            <a:pPr marL="0" indent="0">
              <a:buNone/>
            </a:pPr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Professors: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 teaching materials and identify duplicate submissions easily</a:t>
            </a:r>
          </a:p>
          <a:p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Researchers: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downloading the same research papers multiple times during literature surveys</a:t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140;p26">
            <a:extLst>
              <a:ext uri="{FF2B5EF4-FFF2-40B4-BE49-F238E27FC236}">
                <a16:creationId xmlns:a16="http://schemas.microsoft.com/office/drawing/2014/main" id="{CDC0754E-E8A0-28E0-0735-A589506E00F0}"/>
              </a:ext>
            </a:extLst>
          </p:cNvPr>
          <p:cNvSpPr/>
          <p:nvPr/>
        </p:nvSpPr>
        <p:spPr>
          <a:xfrm>
            <a:off x="0" y="6054833"/>
            <a:ext cx="12192001" cy="803561"/>
          </a:xfrm>
          <a:prstGeom prst="rect">
            <a:avLst/>
          </a:prstGeom>
          <a:solidFill>
            <a:srgbClr val="B51B1B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2400" b="1" dirty="0">
                <a:solidFill>
                  <a:schemeClr val="lt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Department of Computer Science and Engineering, </a:t>
            </a:r>
            <a:endParaRPr sz="2400" b="1" dirty="0">
              <a:solidFill>
                <a:schemeClr val="lt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algn="ctr"/>
            <a:r>
              <a:rPr lang="en" sz="1867" b="1" dirty="0">
                <a:solidFill>
                  <a:schemeClr val="lt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KLE Technological University’s Dr. M. S. Sheshgiri College of Engineering and Technology, Belagavi</a:t>
            </a:r>
            <a:endParaRPr sz="1867" b="1" dirty="0">
              <a:solidFill>
                <a:schemeClr val="lt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474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>
          <a:extLst>
            <a:ext uri="{FF2B5EF4-FFF2-40B4-BE49-F238E27FC236}">
              <a16:creationId xmlns:a16="http://schemas.microsoft.com/office/drawing/2014/main" id="{A9236ED2-2656-5DA3-CA12-D6C544B57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>
            <a:extLst>
              <a:ext uri="{FF2B5EF4-FFF2-40B4-BE49-F238E27FC236}">
                <a16:creationId xmlns:a16="http://schemas.microsoft.com/office/drawing/2014/main" id="{2F23CBC3-0454-EAEF-DCF0-5A305BFFB5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2618" y="694250"/>
            <a:ext cx="10436625" cy="1070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Data Flow</a:t>
            </a:r>
          </a:p>
        </p:txBody>
      </p:sp>
      <p:sp>
        <p:nvSpPr>
          <p:cNvPr id="175" name="Google Shape;175;p29">
            <a:extLst>
              <a:ext uri="{FF2B5EF4-FFF2-40B4-BE49-F238E27FC236}">
                <a16:creationId xmlns:a16="http://schemas.microsoft.com/office/drawing/2014/main" id="{249931A4-0D9A-B913-9AEC-1E8E6B5A609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chemeClr val="lt1"/>
                </a:solidFill>
              </a:rPr>
              <a:pPr/>
              <a:t>5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76" name="Google Shape;176;p29">
            <a:extLst>
              <a:ext uri="{FF2B5EF4-FFF2-40B4-BE49-F238E27FC236}">
                <a16:creationId xmlns:a16="http://schemas.microsoft.com/office/drawing/2014/main" id="{D16B5F14-A852-AEF8-285E-462E402EBB9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3633" y="189934"/>
            <a:ext cx="5702536" cy="634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40;p26">
            <a:extLst>
              <a:ext uri="{FF2B5EF4-FFF2-40B4-BE49-F238E27FC236}">
                <a16:creationId xmlns:a16="http://schemas.microsoft.com/office/drawing/2014/main" id="{D909A417-CB36-5772-9559-2F2E96040A2F}"/>
              </a:ext>
            </a:extLst>
          </p:cNvPr>
          <p:cNvSpPr/>
          <p:nvPr/>
        </p:nvSpPr>
        <p:spPr>
          <a:xfrm>
            <a:off x="0" y="6054833"/>
            <a:ext cx="12192001" cy="803561"/>
          </a:xfrm>
          <a:prstGeom prst="rect">
            <a:avLst/>
          </a:prstGeom>
          <a:solidFill>
            <a:srgbClr val="B51B1B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2400" b="1" dirty="0">
                <a:solidFill>
                  <a:schemeClr val="lt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Department of Computer Science and Engineering, </a:t>
            </a:r>
            <a:endParaRPr sz="2400" b="1" dirty="0">
              <a:solidFill>
                <a:schemeClr val="lt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algn="ctr"/>
            <a:r>
              <a:rPr lang="en" sz="1867" b="1" dirty="0">
                <a:solidFill>
                  <a:schemeClr val="lt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KLE Technological University’s Dr. M. S. Sheshgiri College of Engineering and Technology, Belagavi</a:t>
            </a:r>
            <a:endParaRPr sz="1867" b="1" dirty="0">
              <a:solidFill>
                <a:schemeClr val="lt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191FB4-7758-F6F5-7B9C-6A3B180E2D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472" y="925371"/>
            <a:ext cx="4036141" cy="502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767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>
          <a:extLst>
            <a:ext uri="{FF2B5EF4-FFF2-40B4-BE49-F238E27FC236}">
              <a16:creationId xmlns:a16="http://schemas.microsoft.com/office/drawing/2014/main" id="{2E7F7761-6DA2-C80B-2F8C-33204C69E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>
            <a:extLst>
              <a:ext uri="{FF2B5EF4-FFF2-40B4-BE49-F238E27FC236}">
                <a16:creationId xmlns:a16="http://schemas.microsoft.com/office/drawing/2014/main" id="{0DBB71E5-59A4-30DA-3FC2-2E44C512E6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2618" y="694250"/>
            <a:ext cx="10436625" cy="1070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Frontend and Backend Details</a:t>
            </a:r>
          </a:p>
        </p:txBody>
      </p:sp>
      <p:sp>
        <p:nvSpPr>
          <p:cNvPr id="175" name="Google Shape;175;p29">
            <a:extLst>
              <a:ext uri="{FF2B5EF4-FFF2-40B4-BE49-F238E27FC236}">
                <a16:creationId xmlns:a16="http://schemas.microsoft.com/office/drawing/2014/main" id="{1DD6EBD9-2F20-D487-AC75-0AA78113482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chemeClr val="lt1"/>
                </a:solidFill>
              </a:rPr>
              <a:pPr/>
              <a:t>6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76" name="Google Shape;176;p29">
            <a:extLst>
              <a:ext uri="{FF2B5EF4-FFF2-40B4-BE49-F238E27FC236}">
                <a16:creationId xmlns:a16="http://schemas.microsoft.com/office/drawing/2014/main" id="{8D26E9B3-1735-FC9C-9905-3AFB8C8B00B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3633" y="189934"/>
            <a:ext cx="5702536" cy="63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A00755-0C33-BA3E-5ACD-835D46BB2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309" y="1764650"/>
            <a:ext cx="4680155" cy="43571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with Tkinter for GUI interactions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Functions:</a:t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Drive selection</a:t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Duplicate file deletion</a:t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Search logs display</a:t>
            </a:r>
          </a:p>
        </p:txBody>
      </p:sp>
      <p:sp>
        <p:nvSpPr>
          <p:cNvPr id="3" name="Google Shape;140;p26">
            <a:extLst>
              <a:ext uri="{FF2B5EF4-FFF2-40B4-BE49-F238E27FC236}">
                <a16:creationId xmlns:a16="http://schemas.microsoft.com/office/drawing/2014/main" id="{72E05FB3-0ECA-E919-D76A-830E3B4B46A3}"/>
              </a:ext>
            </a:extLst>
          </p:cNvPr>
          <p:cNvSpPr/>
          <p:nvPr/>
        </p:nvSpPr>
        <p:spPr>
          <a:xfrm>
            <a:off x="0" y="6054833"/>
            <a:ext cx="12192001" cy="803561"/>
          </a:xfrm>
          <a:prstGeom prst="rect">
            <a:avLst/>
          </a:prstGeom>
          <a:solidFill>
            <a:srgbClr val="B51B1B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2400" b="1" dirty="0">
                <a:solidFill>
                  <a:schemeClr val="lt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Department of Computer Science and Engineering, </a:t>
            </a:r>
            <a:endParaRPr sz="2400" b="1" dirty="0">
              <a:solidFill>
                <a:schemeClr val="lt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algn="ctr"/>
            <a:r>
              <a:rPr lang="en" sz="1867" b="1" dirty="0">
                <a:solidFill>
                  <a:schemeClr val="lt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KLE Technological University’s Dr. M. S. Sheshgiri College of Engineering and Technology, Belagavi</a:t>
            </a:r>
            <a:endParaRPr sz="1867" b="1" dirty="0">
              <a:solidFill>
                <a:schemeClr val="lt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101A0A-C38C-2968-A313-7C911BBDBF28}"/>
              </a:ext>
            </a:extLst>
          </p:cNvPr>
          <p:cNvSpPr txBox="1"/>
          <p:nvPr/>
        </p:nvSpPr>
        <p:spPr>
          <a:xfrm>
            <a:off x="5112773" y="1670725"/>
            <a:ext cx="707922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 API endpoints: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/check-duplicate: Handles duplicate checks</a:t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/save-file-path: Stores file paths and Etags</a:t>
            </a: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Functions: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File hash generation (SHA256)</a:t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Drive detection</a:t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Duplicate search using binary search and 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hash matching</a:t>
            </a:r>
          </a:p>
        </p:txBody>
      </p:sp>
    </p:spTree>
    <p:extLst>
      <p:ext uri="{BB962C8B-B14F-4D97-AF65-F5344CB8AC3E}">
        <p14:creationId xmlns:p14="http://schemas.microsoft.com/office/powerpoint/2010/main" val="2189065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>
          <a:extLst>
            <a:ext uri="{FF2B5EF4-FFF2-40B4-BE49-F238E27FC236}">
              <a16:creationId xmlns:a16="http://schemas.microsoft.com/office/drawing/2014/main" id="{7994E863-85F0-64AB-CE1B-215F17015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>
            <a:extLst>
              <a:ext uri="{FF2B5EF4-FFF2-40B4-BE49-F238E27FC236}">
                <a16:creationId xmlns:a16="http://schemas.microsoft.com/office/drawing/2014/main" id="{7916E562-B7AC-545A-0451-54DCAA9404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2785" y="624692"/>
            <a:ext cx="11769215" cy="1070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Frontend and Backend Details (Algorithm)</a:t>
            </a:r>
          </a:p>
        </p:txBody>
      </p:sp>
      <p:sp>
        <p:nvSpPr>
          <p:cNvPr id="175" name="Google Shape;175;p29">
            <a:extLst>
              <a:ext uri="{FF2B5EF4-FFF2-40B4-BE49-F238E27FC236}">
                <a16:creationId xmlns:a16="http://schemas.microsoft.com/office/drawing/2014/main" id="{EC708DAC-28B2-DEB6-D636-03CB32C5725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chemeClr val="lt1"/>
                </a:solidFill>
              </a:rPr>
              <a:pPr/>
              <a:t>7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76" name="Google Shape;176;p29">
            <a:extLst>
              <a:ext uri="{FF2B5EF4-FFF2-40B4-BE49-F238E27FC236}">
                <a16:creationId xmlns:a16="http://schemas.microsoft.com/office/drawing/2014/main" id="{F5F82486-FFC5-2DC0-9AD7-1DED1717333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3633" y="189934"/>
            <a:ext cx="5702536" cy="63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9E47A3-1FFA-2A68-369D-DEF72D48E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309" y="1563330"/>
            <a:ext cx="11975691" cy="4491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Check for Duplicate (API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client sends a POST request with the filename and ETag.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backend cleans the filename and checks if a file with the same name exists in the Downloads folder.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duplicate is found, return the duplicate path. If not, prompt the user to search the entire system.</a:t>
            </a:r>
          </a:p>
          <a:p>
            <a:pPr marL="0" indent="0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Search Entire System (GUI + Binary Search)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user agrees to search: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 available drives and prompt the user to select which ones to search.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a recursive search using os.walk and binary search to find matching files across selected drives.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files are found display a GUI for the user to select files to delete.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files are selected, delete them and log the deletion process in the GUI.</a:t>
            </a:r>
          </a:p>
        </p:txBody>
      </p:sp>
      <p:sp>
        <p:nvSpPr>
          <p:cNvPr id="3" name="Google Shape;140;p26">
            <a:extLst>
              <a:ext uri="{FF2B5EF4-FFF2-40B4-BE49-F238E27FC236}">
                <a16:creationId xmlns:a16="http://schemas.microsoft.com/office/drawing/2014/main" id="{23516221-582F-B75D-EE2C-8537EEB3CEC4}"/>
              </a:ext>
            </a:extLst>
          </p:cNvPr>
          <p:cNvSpPr/>
          <p:nvPr/>
        </p:nvSpPr>
        <p:spPr>
          <a:xfrm>
            <a:off x="0" y="6054833"/>
            <a:ext cx="12192001" cy="803561"/>
          </a:xfrm>
          <a:prstGeom prst="rect">
            <a:avLst/>
          </a:prstGeom>
          <a:solidFill>
            <a:srgbClr val="B51B1B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2400" b="1" dirty="0">
                <a:solidFill>
                  <a:schemeClr val="lt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Department of Computer Science and Engineering, </a:t>
            </a:r>
            <a:endParaRPr sz="2400" b="1" dirty="0">
              <a:solidFill>
                <a:schemeClr val="lt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algn="ctr"/>
            <a:r>
              <a:rPr lang="en" sz="1867" b="1" dirty="0">
                <a:solidFill>
                  <a:schemeClr val="lt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KLE Technological University’s Dr. M. S. Sheshgiri College of Engineering and Technology, Belagavi</a:t>
            </a:r>
            <a:endParaRPr sz="1867" b="1" dirty="0">
              <a:solidFill>
                <a:schemeClr val="lt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6119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>
          <a:extLst>
            <a:ext uri="{FF2B5EF4-FFF2-40B4-BE49-F238E27FC236}">
              <a16:creationId xmlns:a16="http://schemas.microsoft.com/office/drawing/2014/main" id="{A5BD9D20-A3BB-63FD-74B1-B71C248FE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>
            <a:extLst>
              <a:ext uri="{FF2B5EF4-FFF2-40B4-BE49-F238E27FC236}">
                <a16:creationId xmlns:a16="http://schemas.microsoft.com/office/drawing/2014/main" id="{8A654AFB-6228-239B-F979-440C7BDD85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2785" y="624692"/>
            <a:ext cx="11769215" cy="1070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Frontend and Backend Details (Algorithm)</a:t>
            </a:r>
          </a:p>
        </p:txBody>
      </p:sp>
      <p:sp>
        <p:nvSpPr>
          <p:cNvPr id="175" name="Google Shape;175;p29">
            <a:extLst>
              <a:ext uri="{FF2B5EF4-FFF2-40B4-BE49-F238E27FC236}">
                <a16:creationId xmlns:a16="http://schemas.microsoft.com/office/drawing/2014/main" id="{C26F0879-AA08-DAC2-65E5-1CB8972E76B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chemeClr val="lt1"/>
                </a:solidFill>
              </a:rPr>
              <a:pPr/>
              <a:t>8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76" name="Google Shape;176;p29">
            <a:extLst>
              <a:ext uri="{FF2B5EF4-FFF2-40B4-BE49-F238E27FC236}">
                <a16:creationId xmlns:a16="http://schemas.microsoft.com/office/drawing/2014/main" id="{E6F17971-0AE6-F29E-E332-D27DF61942B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3633" y="189934"/>
            <a:ext cx="5702536" cy="63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838393-59C3-8619-DA36-61978EEB8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477" y="1629211"/>
            <a:ext cx="11975691" cy="4491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Storing File Paths and Etags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file is downloaded, store the file path and ETag in a local “Etags” file for future reference.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File Hashing and Etags for Duplicate detection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new file is downloaded, retrieve the ETag from the file's header.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the ETag with the one in the existing “Etags” file.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ETag is found, retrieve the file path from the “Etags” file.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the hash of every file in the specified path and compare it with the hash of the newly downloaded file.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hashes match, display the GUI for file deletion.</a:t>
            </a:r>
          </a:p>
        </p:txBody>
      </p:sp>
      <p:sp>
        <p:nvSpPr>
          <p:cNvPr id="3" name="Google Shape;140;p26">
            <a:extLst>
              <a:ext uri="{FF2B5EF4-FFF2-40B4-BE49-F238E27FC236}">
                <a16:creationId xmlns:a16="http://schemas.microsoft.com/office/drawing/2014/main" id="{0050C8B8-9BA4-BB4D-3A5E-476B9B721724}"/>
              </a:ext>
            </a:extLst>
          </p:cNvPr>
          <p:cNvSpPr/>
          <p:nvPr/>
        </p:nvSpPr>
        <p:spPr>
          <a:xfrm>
            <a:off x="0" y="6054833"/>
            <a:ext cx="12192001" cy="803561"/>
          </a:xfrm>
          <a:prstGeom prst="rect">
            <a:avLst/>
          </a:prstGeom>
          <a:solidFill>
            <a:srgbClr val="B51B1B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2400" b="1" dirty="0">
                <a:solidFill>
                  <a:schemeClr val="lt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Department of Computer Science and Engineering, </a:t>
            </a:r>
            <a:endParaRPr sz="2400" b="1" dirty="0">
              <a:solidFill>
                <a:schemeClr val="lt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algn="ctr"/>
            <a:r>
              <a:rPr lang="en" sz="1867" b="1" dirty="0">
                <a:solidFill>
                  <a:schemeClr val="lt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KLE Technological University’s Dr. M. S. Sheshgiri College of Engineering and Technology, Belagavi</a:t>
            </a:r>
            <a:endParaRPr sz="1867" b="1" dirty="0">
              <a:solidFill>
                <a:schemeClr val="lt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1473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>
          <a:extLst>
            <a:ext uri="{FF2B5EF4-FFF2-40B4-BE49-F238E27FC236}">
              <a16:creationId xmlns:a16="http://schemas.microsoft.com/office/drawing/2014/main" id="{5175BC79-2A9C-B46B-326C-BC56ACE50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>
            <a:extLst>
              <a:ext uri="{FF2B5EF4-FFF2-40B4-BE49-F238E27FC236}">
                <a16:creationId xmlns:a16="http://schemas.microsoft.com/office/drawing/2014/main" id="{974C4572-1BD1-7A90-3FC7-6F69E8CB41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2618" y="694250"/>
            <a:ext cx="10436625" cy="1070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Test Cases</a:t>
            </a:r>
          </a:p>
        </p:txBody>
      </p:sp>
      <p:sp>
        <p:nvSpPr>
          <p:cNvPr id="175" name="Google Shape;175;p29">
            <a:extLst>
              <a:ext uri="{FF2B5EF4-FFF2-40B4-BE49-F238E27FC236}">
                <a16:creationId xmlns:a16="http://schemas.microsoft.com/office/drawing/2014/main" id="{6071BD96-A9DB-159A-EAC5-2B52C5E250B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chemeClr val="lt1"/>
                </a:solidFill>
              </a:rPr>
              <a:pPr/>
              <a:t>9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76" name="Google Shape;176;p29">
            <a:extLst>
              <a:ext uri="{FF2B5EF4-FFF2-40B4-BE49-F238E27FC236}">
                <a16:creationId xmlns:a16="http://schemas.microsoft.com/office/drawing/2014/main" id="{3F6F1273-0093-5EA7-20EA-DCBE0AA9E6E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3633" y="189934"/>
            <a:ext cx="5702536" cy="63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DA3CD7-C945-FB27-5545-F1302513C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618" y="1697699"/>
            <a:ext cx="11326764" cy="46586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Test Cases: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duplicate files in Downloads folder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files across selected drives effectively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renamed duplicates with identical content</a:t>
            </a:r>
          </a:p>
          <a:p>
            <a:pPr marL="0" indent="0">
              <a:buNone/>
            </a:pPr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Test Cases: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 time to scan large drives for duplicates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between linear and binary search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 confirmation for file deletions securely </a:t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140;p26">
            <a:extLst>
              <a:ext uri="{FF2B5EF4-FFF2-40B4-BE49-F238E27FC236}">
                <a16:creationId xmlns:a16="http://schemas.microsoft.com/office/drawing/2014/main" id="{510A309C-479D-C8D8-A8E0-5BBF0CA1AB23}"/>
              </a:ext>
            </a:extLst>
          </p:cNvPr>
          <p:cNvSpPr/>
          <p:nvPr/>
        </p:nvSpPr>
        <p:spPr>
          <a:xfrm>
            <a:off x="0" y="6054833"/>
            <a:ext cx="12192001" cy="803561"/>
          </a:xfrm>
          <a:prstGeom prst="rect">
            <a:avLst/>
          </a:prstGeom>
          <a:solidFill>
            <a:srgbClr val="B51B1B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2400" b="1" dirty="0">
                <a:solidFill>
                  <a:schemeClr val="lt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Department of Computer Science and Engineering, </a:t>
            </a:r>
            <a:endParaRPr sz="2400" b="1" dirty="0">
              <a:solidFill>
                <a:schemeClr val="lt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algn="ctr"/>
            <a:r>
              <a:rPr lang="en" sz="1867" b="1" dirty="0">
                <a:solidFill>
                  <a:schemeClr val="lt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KLE Technological University’s Dr. M. S. Sheshgiri College of Engineering and Technology, Belagavi</a:t>
            </a:r>
            <a:endParaRPr sz="1867" b="1" dirty="0">
              <a:solidFill>
                <a:schemeClr val="lt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9200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1005</Words>
  <Application>Microsoft Office PowerPoint</Application>
  <PresentationFormat>Widescreen</PresentationFormat>
  <Paragraphs>137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1. Motivation</vt:lpstr>
      <vt:lpstr>2. Problem Statement</vt:lpstr>
      <vt:lpstr>3. Target Audience</vt:lpstr>
      <vt:lpstr>4. Data Flow</vt:lpstr>
      <vt:lpstr>5. Frontend and Backend Details</vt:lpstr>
      <vt:lpstr>5. Frontend and Backend Details (Algorithm)</vt:lpstr>
      <vt:lpstr>5. Frontend and Backend Details (Algorithm)</vt:lpstr>
      <vt:lpstr>6. Test Cases</vt:lpstr>
      <vt:lpstr>7. Execution Results</vt:lpstr>
      <vt:lpstr>7. Execution Results</vt:lpstr>
      <vt:lpstr>7. Execution Results</vt:lpstr>
      <vt:lpstr>7. Execution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 S</dc:creator>
  <cp:lastModifiedBy>M S</cp:lastModifiedBy>
  <cp:revision>11</cp:revision>
  <dcterms:created xsi:type="dcterms:W3CDTF">2024-12-25T11:32:22Z</dcterms:created>
  <dcterms:modified xsi:type="dcterms:W3CDTF">2024-12-25T14:45:05Z</dcterms:modified>
</cp:coreProperties>
</file>