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95" r:id="rId4"/>
    <p:sldId id="258" r:id="rId5"/>
    <p:sldId id="262" r:id="rId6"/>
    <p:sldId id="263" r:id="rId7"/>
    <p:sldId id="279" r:id="rId8"/>
    <p:sldId id="268" r:id="rId9"/>
    <p:sldId id="269" r:id="rId10"/>
    <p:sldId id="259" r:id="rId11"/>
    <p:sldId id="260" r:id="rId12"/>
    <p:sldId id="270" r:id="rId13"/>
    <p:sldId id="271" r:id="rId14"/>
    <p:sldId id="272" r:id="rId15"/>
    <p:sldId id="291" r:id="rId16"/>
    <p:sldId id="273" r:id="rId17"/>
    <p:sldId id="277" r:id="rId18"/>
    <p:sldId id="278" r:id="rId19"/>
    <p:sldId id="276" r:id="rId20"/>
    <p:sldId id="292" r:id="rId21"/>
    <p:sldId id="293" r:id="rId22"/>
    <p:sldId id="294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5"/>
        <p:guide pos="372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1842770" y="412115"/>
            <a:ext cx="8980170" cy="23996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p>
            <a:pPr algn="ctr" fontAlgn="ctr"/>
            <a:r>
              <a:rPr lang="en-US" sz="15000">
                <a:latin typeface="JetBrains Mono ExtraBold" panose="02000009000000000000" charset="0"/>
                <a:cs typeface="JetBrains Mono ExtraBold" panose="02000009000000000000" charset="0"/>
              </a:rPr>
              <a:t>WELCOME</a:t>
            </a:r>
            <a:endParaRPr lang="en-US" sz="15000"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35145" y="2811780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NL ExtraBold" panose="02000009000000000000" charset="0"/>
                <a:cs typeface="JetBrains Mono NL ExtraBold" panose="02000009000000000000" charset="0"/>
              </a:rPr>
              <a:t>GROUP B</a:t>
            </a:r>
            <a:endParaRPr lang="en-US" sz="2400">
              <a:latin typeface="JetBrains Mono NL ExtraBold" panose="02000009000000000000" charset="0"/>
              <a:cs typeface="JetBrains Mono NL ExtraBold" panose="02000009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469130" y="3807460"/>
            <a:ext cx="325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ExtraBold" panose="02000009000000000000" charset="0"/>
                <a:cs typeface="JetBrains Mono ExtraBold" panose="02000009000000000000" charset="0"/>
              </a:rPr>
              <a:t>Members</a:t>
            </a:r>
            <a:endParaRPr lang="en-US" sz="2400"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2065655" y="44945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560"/>
                <a:gridCol w="2080895"/>
                <a:gridCol w="2252345"/>
                <a:gridCol w="2133600"/>
              </a:tblGrid>
              <a:tr h="38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Surendra Pasi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Sabita yadav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Sandesh Paudel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Ashish Pasi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853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Accessibility: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ICT makes it easier for people in remote or underserved areas to access government services and information, helping bridge the digital divide and promoting equitable access to services.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6785" y="3784600"/>
            <a:ext cx="1095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Through digital platforms, governments can engage with citizens more effectively, gather feedback, and more facilitate participation in decision making processes.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830" y="3328035"/>
            <a:ext cx="25298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5. Citizen Engagement:</a:t>
            </a:r>
            <a:endParaRPr lang="en-US" sz="2400">
              <a:latin typeface="Inconsolata Extra Condensed Black" charset="0"/>
              <a:cs typeface="Inconsolata Extra Condensed Black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Advantages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Privacy and Security Concerns: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Risk of data breaches, misuse of information.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6785" y="331787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High initial costs, technical issues.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830" y="2611755"/>
            <a:ext cx="32766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2. Implementation Challenges:</a:t>
            </a:r>
            <a:endParaRPr lang="en-US" sz="2400">
              <a:latin typeface="Inconsolata Extra Condensed Black" charset="0"/>
              <a:cs typeface="Inconsolata Extra Condensed Black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DisAdvantages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830" y="4107180"/>
            <a:ext cx="27432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3. Resistance to Change:</a:t>
            </a:r>
            <a:endParaRPr lang="en-US" sz="2400">
              <a:latin typeface="Inconsolata Extra Condensed Black" charset="0"/>
              <a:cs typeface="Inconsolata Extra Condensed Black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6785" y="4921250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Hesitation from government employees and citizens to adopt new systems.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Dependence on Technology: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Vulnerability to cyber-attacks, system failures.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DisAdvantages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04775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Potential Areas for Expansion: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74688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Expanding areas like healthcare, education, transportation for citizens. 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 Scope of E-Governance in Nepal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44830" y="40582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Benefits for Nepal: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46785" y="4817110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Economic growth, improved public services, enhanced governance.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830" y="263271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Government Initiatives: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6785" y="339153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Digital Nepal Framework, online service portals.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04775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Improving Service Delivery: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746885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E-Governance can inhance service delivery by making goverment services more 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 accessible and efficient.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 Scope of E-Governance in Nepal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830" y="263271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5. Citizen Ingagement: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46785" y="3391535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Promoting citizen engagement through online platforms, allowing citizens to 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 provide feedback, participate in decision making process.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Technical Challenges: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Infrastructure deficits, lack of technical expertise.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40760" y="96520"/>
            <a:ext cx="576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Implementation Issues in E-Governance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5625" y="254635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Financial Constraints: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6785" y="315150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Limited budget for large-scale projects.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4830" y="388556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Social and Cultural Factors: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46785" y="4460240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Public trust, digital literacy levels.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Infrastructure develpment: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Investment have been made in improving ICT infrastructure including broadband access in rular areas, to reduce the digital divide.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9810" y="75565"/>
            <a:ext cx="826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Goverment’s step in the implementation of e-governance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5625" y="2546350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Capacity Building: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46785" y="3151505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Trainning and capacity building program have been conducted to enhance the digital skills of goverment employee and citizens.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44830" y="388556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Stake holder Engagement: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46785" y="446024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It envolves citizens business and civil in planning. Gather feedback to refine services and improve user experience.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3719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Policy Framework: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It establish policies and regulation governing e-governance.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89810" y="75565"/>
            <a:ext cx="826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Goverment’s step in the implementation of e-governance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5368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E-governance is primarily used for: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Increasing bureaucracy.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Increasing civil service time.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Enhancing government efficiency.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Reducing citizens' participation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40760" y="96520"/>
            <a:ext cx="576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mcq’s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830" y="3421380"/>
            <a:ext cx="53689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What is E-governance?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46785" y="3980815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Governance through electronic media 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Governance using paper documents.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Manual governance methods.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None of the above.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Which of the following is a key benefit of E-governance?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86585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Increased paperwork.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Enhanced transparency.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Reduced access to information.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Delayed services delivery.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40760" y="96520"/>
            <a:ext cx="576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mcq’s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830" y="3421380"/>
            <a:ext cx="735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Which technology is commonly used in E-governance systems?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46785" y="3980815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Blockchain.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Analog telephony.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Fax machines.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Both b &amp; c.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1842770" y="412115"/>
            <a:ext cx="8980170" cy="119888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p>
            <a:pPr algn="ctr" fontAlgn="ctr"/>
            <a:r>
              <a:rPr lang="en-US" sz="7200">
                <a:latin typeface="JetBrains Mono ExtraBold" panose="02000009000000000000" charset="0"/>
                <a:cs typeface="JetBrains Mono ExtraBold" panose="02000009000000000000" charset="0"/>
              </a:rPr>
              <a:t>E-GOVERNANCE</a:t>
            </a:r>
            <a:endParaRPr lang="en-US" sz="7200"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2065655" y="2366645"/>
            <a:ext cx="9062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NL ExtraBold" panose="02000009000000000000" charset="0"/>
                <a:cs typeface="JetBrains Mono NL ExtraBold" panose="02000009000000000000" charset="0"/>
              </a:rPr>
              <a:t>Enhancing Government Services through Technology</a:t>
            </a:r>
            <a:endParaRPr lang="en-US" sz="2400">
              <a:latin typeface="JetBrains Mono NL ExtraBold" panose="02000009000000000000" charset="0"/>
              <a:cs typeface="JetBrains Mono NL ExtraBold" panose="02000009000000000000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4233545" y="3126740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NL ExtraBold" panose="02000009000000000000" charset="0"/>
                <a:cs typeface="JetBrains Mono NL ExtraBold" panose="02000009000000000000" charset="0"/>
              </a:rPr>
              <a:t>Class 12</a:t>
            </a:r>
            <a:endParaRPr lang="en-US" sz="2400">
              <a:latin typeface="JetBrains Mono NL ExtraBold" panose="02000009000000000000" charset="0"/>
              <a:cs typeface="JetBrains Mono NL ExtraBold" panose="02000009000000000000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05605" y="4285615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NL ExtraBold" panose="02000009000000000000" charset="0"/>
                <a:cs typeface="JetBrains Mono NL ExtraBold" panose="02000009000000000000" charset="0"/>
              </a:rPr>
              <a:t>Date: 2081/06/14</a:t>
            </a:r>
            <a:endParaRPr lang="en-US" sz="2400">
              <a:latin typeface="JetBrains Mono NL ExtraBold" panose="02000009000000000000" charset="0"/>
              <a:cs typeface="JetBrains Mono NL ExtraBold" panose="02000009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5. What is the full form of "SaaS" in E-governance solutions?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6785" y="1877695"/>
            <a:ext cx="10955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Software as a service.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System as a service.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Security as a service.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Storage as a service.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40760" y="96520"/>
            <a:ext cx="576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mcq’s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544830" y="1289685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C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40760" y="96520"/>
            <a:ext cx="5767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mcq’s Answers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63245" y="1827530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A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830" y="2359660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B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3245" y="2962275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4. A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3245" y="3592195"/>
            <a:ext cx="788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5. A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5" name="Text Box 24"/>
          <p:cNvSpPr txBox="1"/>
          <p:nvPr/>
        </p:nvSpPr>
        <p:spPr>
          <a:xfrm>
            <a:off x="1880870" y="-5345430"/>
            <a:ext cx="8980170" cy="239966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wrap="square" rtlCol="0">
            <a:spAutoFit/>
          </a:bodyPr>
          <a:p>
            <a:pPr algn="ctr" fontAlgn="ctr"/>
            <a:r>
              <a:rPr lang="en-US" sz="15000">
                <a:latin typeface="JetBrains Mono ExtraBold" panose="02000009000000000000" charset="0"/>
                <a:cs typeface="JetBrains Mono ExtraBold" panose="02000009000000000000" charset="0"/>
              </a:rPr>
              <a:t>WELCOME</a:t>
            </a:r>
            <a:endParaRPr lang="en-US" sz="15000"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4373245" y="-3017520"/>
            <a:ext cx="35217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NL ExtraBold" panose="02000009000000000000" charset="0"/>
                <a:cs typeface="JetBrains Mono NL ExtraBold" panose="02000009000000000000" charset="0"/>
              </a:rPr>
              <a:t>GROUP B</a:t>
            </a:r>
            <a:endParaRPr lang="en-US" sz="2400">
              <a:latin typeface="JetBrains Mono NL ExtraBold" panose="02000009000000000000" charset="0"/>
              <a:cs typeface="JetBrains Mono NL ExtraBold" panose="02000009000000000000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507230" y="-2021840"/>
            <a:ext cx="325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latin typeface="JetBrains Mono ExtraBold" panose="02000009000000000000" charset="0"/>
                <a:cs typeface="JetBrains Mono ExtraBold" panose="02000009000000000000" charset="0"/>
              </a:rPr>
              <a:t>Members</a:t>
            </a:r>
            <a:endParaRPr lang="en-US" sz="2400">
              <a:latin typeface="JetBrains Mono ExtraBold" panose="02000009000000000000" charset="0"/>
              <a:cs typeface="JetBrains Mono ExtraBold" panose="02000009000000000000" charset="0"/>
            </a:endParaRPr>
          </a:p>
        </p:txBody>
      </p:sp>
      <p:graphicFrame>
        <p:nvGraphicFramePr>
          <p:cNvPr id="28" name="Table 27"/>
          <p:cNvGraphicFramePr/>
          <p:nvPr/>
        </p:nvGraphicFramePr>
        <p:xfrm>
          <a:off x="2103755" y="-133477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685"/>
                <a:gridCol w="2350770"/>
                <a:gridCol w="2252345"/>
                <a:gridCol w="2133600"/>
              </a:tblGrid>
              <a:tr h="381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Ashish Pasi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Sabita yadav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Sandesh Paudel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sym typeface="+mn-ea"/>
                        </a:rPr>
                        <a:t>Surendra Pasi</a:t>
                      </a:r>
                      <a:endParaRPr lang="en-US" sz="18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Introduction to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3705" y="1503680"/>
            <a:ext cx="102850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E-Governance refers to the use of digital technology,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particularly the internet, by governments to enhance the access to and delivery of government services to the public,businesses, and other stakeholders. It aims to improve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transparency, efficiency, accountability, and convenience in government processes.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Applications of E-Governance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3545" y="1078230"/>
            <a:ext cx="1028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1. Service Delivery: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43610" y="1737995"/>
            <a:ext cx="96583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Online portals for services like passport applications, tax filing.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3545" y="2400300"/>
            <a:ext cx="1028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2. Information Dissemination: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43610" y="3107690"/>
            <a:ext cx="85610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Government websites, social media for public announcements.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3545" y="3723005"/>
            <a:ext cx="1028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3. Citizen Engagement: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43610" y="4363085"/>
            <a:ext cx="650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E-participation platforms, feedback systems.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23545" y="5045075"/>
            <a:ext cx="1028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2400">
                <a:latin typeface="Inconsolata Extra Condensed Black" charset="0"/>
                <a:cs typeface="Inconsolata Extra Condensed Black" charset="0"/>
              </a:rPr>
              <a:t>Examples: 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43610" y="5723890"/>
            <a:ext cx="5817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Digital ID systems, online voting, etc.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Types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4430" y="1666875"/>
            <a:ext cx="10955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When the exchange of data and services happens between two government bodies.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Example: A national government providing data and information to local governments to streamline service delivery, such as sharing census data for better planning of public services.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3385" y="3420110"/>
            <a:ext cx="3703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2.  Government-to-Business (G2B):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3385" y="1009015"/>
            <a:ext cx="3916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1.  Government-to-Government (G2G):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80135" y="4217035"/>
            <a:ext cx="1102995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This involves the exchange of information and services between the government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 and businesses.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Example: A government website that allows businesses to register online for 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 permits and licenses, simplifying the process of compliance with regulations.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Types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51485" y="974725"/>
            <a:ext cx="10285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  Government-to-Citizen (G2C):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92530" y="1610995"/>
            <a:ext cx="107556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Involves data exchange between the government and its citizens.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Example: An online portal for citizens to access government services, such 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indent="0" algn="l">
              <a:buFont typeface="Arial" panose="02080604020202020204" pitchFamily="34" charset="0"/>
              <a:buNone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  as applying for a driver's license or filing taxes electronically.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192530" y="3643630"/>
            <a:ext cx="10955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Government interacting with employees, typically in the form of services like paying salaries.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Example: An internal government portal where employees can access payslips, apply for leave, or update their personal information.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1485" y="2985770"/>
            <a:ext cx="381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4.   Government-to-Employee (G2E):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Components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4430" y="1666875"/>
            <a:ext cx="1095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Government agencies create and maintain website that Serve as Central hub for Information, Resources and Services, allowing citizens to access information and interact with government entities online.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3385" y="1009015"/>
            <a:ext cx="284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1.   Government Websites: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13385" y="2786380"/>
            <a:ext cx="27432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2.   Citizen Engagement: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154430" y="344424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Mechanisms for engaging citizens in goverment processes, such as online surveys, feedback platforms and e-participation tools.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13385" y="4427220"/>
            <a:ext cx="1996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3.   Mobile Apps: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54430" y="514731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App provide convenient way for citizens to access government Services and information on their smartphones and tablets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Components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54430" y="1666875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Secure digital identify system must be used to verify citizen identity and ensure security transaction process.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13385" y="1009015"/>
            <a:ext cx="4556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 algn="l"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  <a:sym typeface="+mn-ea"/>
              </a:rPr>
              <a:t>4.   Digital Identity and Authentication: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2000">
              <a:schemeClr val="accent2">
                <a:lumMod val="20000"/>
                <a:lumOff val="80000"/>
              </a:schemeClr>
            </a:gs>
            <a:gs pos="85000">
              <a:schemeClr val="bg1">
                <a:lumMod val="95000"/>
              </a:schemeClr>
            </a:gs>
            <a:gs pos="9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0530" y="1142365"/>
            <a:ext cx="853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1. Service delivery: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32485" y="1677670"/>
            <a:ext cx="1095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ICT enables the delivery of government services online allowing citizens to access services such as Filling taxes, reducing the need for physical visits to government offices.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30530" y="3054985"/>
            <a:ext cx="853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2. Transparency: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32485" y="364109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Digital platforms make goverment process more transparent by providing real-time information and updates on various programs and policies.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30530" y="4702175"/>
            <a:ext cx="85369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80604020202020204" pitchFamily="34" charset="0"/>
              <a:buNone/>
            </a:pPr>
            <a:r>
              <a:rPr lang="en-US" sz="2400">
                <a:latin typeface="Inconsolata Extra Condensed Black" charset="0"/>
                <a:cs typeface="Inconsolata Extra Condensed Black" charset="0"/>
              </a:rPr>
              <a:t>3. Efficiency:</a:t>
            </a:r>
            <a:endParaRPr lang="en-US" sz="2400">
              <a:latin typeface="Inconsolata Extra Condensed Black" charset="0"/>
              <a:cs typeface="Inconsolata Extra Condensed Black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2485" y="5223510"/>
            <a:ext cx="109556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>
                <a:latin typeface="JetBrains Mono SemiBold" panose="02000009000000000000" charset="0"/>
                <a:cs typeface="JetBrains Mono SemiBold" panose="02000009000000000000" charset="0"/>
                <a:sym typeface="+mn-ea"/>
              </a:rPr>
              <a:t>ICT systems streamline administrative processes, reducing paperwork and automating routine tasks.</a:t>
            </a:r>
            <a:endParaRPr lang="en-US">
              <a:latin typeface="JetBrains Mono SemiBold" panose="02000009000000000000" charset="0"/>
              <a:cs typeface="JetBrains Mono SemiBold" panose="02000009000000000000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05225" y="85725"/>
            <a:ext cx="47815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latin typeface="Bebas Neue" panose="020B0606020202050201" charset="0"/>
                <a:cs typeface="Bebas Neue" panose="020B0606020202050201" charset="0"/>
              </a:rPr>
              <a:t>Advantages of  E - GOvernance</a:t>
            </a:r>
            <a:endParaRPr lang="en-US" sz="3200">
              <a:latin typeface="Bebas Neue" panose="020B0606020202050201" charset="0"/>
              <a:cs typeface="Bebas Neue" panose="020B0606020202050201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6289</Words>
  <Application>WPS Presentation</Application>
  <PresentationFormat>宽屏</PresentationFormat>
  <Paragraphs>269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JetBrains Mono ExtraBold</vt:lpstr>
      <vt:lpstr>JetBrains Mono NL ExtraBold</vt:lpstr>
      <vt:lpstr>Bebas Neue</vt:lpstr>
      <vt:lpstr>Inconsolata Extra Condensed Black</vt:lpstr>
      <vt:lpstr>JetBrains Mono SemiBold</vt:lpstr>
      <vt:lpstr>Microsoft YaHei</vt:lpstr>
      <vt:lpstr>Noto Sans CJK SC</vt:lpstr>
      <vt:lpstr>Arial Unicode MS</vt:lpstr>
      <vt:lpstr>Arial Black</vt:lpstr>
      <vt:lpstr>SimSun</vt:lpstr>
      <vt:lpstr>JoyPixels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sandesh</dc:creator>
  <cp:lastModifiedBy>sandesh</cp:lastModifiedBy>
  <cp:revision>23</cp:revision>
  <dcterms:created xsi:type="dcterms:W3CDTF">2024-09-30T02:03:44Z</dcterms:created>
  <dcterms:modified xsi:type="dcterms:W3CDTF">2024-09-30T02:03:44Z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