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5" r:id="rId2"/>
    <p:sldId id="257" r:id="rId3"/>
    <p:sldId id="259" r:id="rId4"/>
    <p:sldId id="283" r:id="rId5"/>
    <p:sldId id="284" r:id="rId6"/>
    <p:sldId id="287" r:id="rId7"/>
    <p:sldId id="288" r:id="rId8"/>
    <p:sldId id="289" r:id="rId9"/>
    <p:sldId id="282" r:id="rId10"/>
    <p:sldId id="290"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28939-381B-40EB-8636-DEB832495AC4}" type="datetimeFigureOut">
              <a:rPr lang="en-IN" smtClean="0"/>
              <a:pPr/>
              <a:t>25-03-2023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5E6C1-57FB-4790-A4A7-05E95E658266}" type="slidenum">
              <a:rPr lang="en-IN" smtClean="0"/>
              <a:pPr/>
              <a:t>‹#›</a:t>
            </a:fld>
            <a:endParaRPr lang="en-IN" dirty="0"/>
          </a:p>
        </p:txBody>
      </p:sp>
    </p:spTree>
    <p:extLst>
      <p:ext uri="{BB962C8B-B14F-4D97-AF65-F5344CB8AC3E}">
        <p14:creationId xmlns:p14="http://schemas.microsoft.com/office/powerpoint/2010/main" val="20778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344AB989-396E-45E2-A607-15840B6B93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8DCAD32C-476F-40A7-A3DF-95FACDCF67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cs typeface="Arial" panose="020B0604020202020204" pitchFamily="34" charset="0"/>
              </a:rPr>
              <a:t>NOTE: </a:t>
            </a:r>
            <a:r>
              <a:rPr lang="en-US" altLang="en-US" dirty="0">
                <a:cs typeface="Arial" panose="020B0604020202020204" pitchFamily="34" charset="0"/>
              </a:rPr>
              <a:t>Want a different image on this slide? Select the picture and delete it. Now click the Pictures icon in the placeholder to insert your own image.</a:t>
            </a:r>
          </a:p>
        </p:txBody>
      </p:sp>
      <p:sp>
        <p:nvSpPr>
          <p:cNvPr id="5124" name="Slide Number Placeholder 3">
            <a:extLst>
              <a:ext uri="{FF2B5EF4-FFF2-40B4-BE49-F238E27FC236}">
                <a16:creationId xmlns:a16="http://schemas.microsoft.com/office/drawing/2014/main" id="{555E7441-2394-4E31-BF34-9D1312997C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Euphemia" panose="020B0604020202020204" pitchFamily="34" charset="0"/>
              </a:defRPr>
            </a:lvl1pPr>
            <a:lvl2pPr marL="742950" indent="-285750">
              <a:spcBef>
                <a:spcPct val="30000"/>
              </a:spcBef>
              <a:defRPr sz="1200">
                <a:solidFill>
                  <a:schemeClr val="tx1"/>
                </a:solidFill>
                <a:latin typeface="Euphemia" panose="020B0604020202020204" pitchFamily="34" charset="0"/>
              </a:defRPr>
            </a:lvl2pPr>
            <a:lvl3pPr marL="1143000" indent="-228600">
              <a:spcBef>
                <a:spcPct val="30000"/>
              </a:spcBef>
              <a:defRPr sz="1200">
                <a:solidFill>
                  <a:schemeClr val="tx1"/>
                </a:solidFill>
                <a:latin typeface="Euphemia" panose="020B0604020202020204" pitchFamily="34" charset="0"/>
              </a:defRPr>
            </a:lvl3pPr>
            <a:lvl4pPr marL="1600200" indent="-228600">
              <a:spcBef>
                <a:spcPct val="30000"/>
              </a:spcBef>
              <a:defRPr sz="1200">
                <a:solidFill>
                  <a:schemeClr val="tx1"/>
                </a:solidFill>
                <a:latin typeface="Euphemia" panose="020B0604020202020204" pitchFamily="34" charset="0"/>
              </a:defRPr>
            </a:lvl4pPr>
            <a:lvl5pPr marL="2057400" indent="-228600">
              <a:spcBef>
                <a:spcPct val="30000"/>
              </a:spcBef>
              <a:defRPr sz="1200">
                <a:solidFill>
                  <a:schemeClr val="tx1"/>
                </a:solidFill>
                <a:latin typeface="Euphemia" panose="020B0604020202020204" pitchFamily="34" charset="0"/>
              </a:defRPr>
            </a:lvl5pPr>
            <a:lvl6pPr marL="2514600" indent="-228600" eaLnBrk="0" fontAlgn="base" hangingPunct="0">
              <a:spcBef>
                <a:spcPct val="30000"/>
              </a:spcBef>
              <a:spcAft>
                <a:spcPct val="0"/>
              </a:spcAft>
              <a:defRPr sz="1200">
                <a:solidFill>
                  <a:schemeClr val="tx1"/>
                </a:solidFill>
                <a:latin typeface="Euphemia" panose="020B0604020202020204" pitchFamily="34" charset="0"/>
              </a:defRPr>
            </a:lvl6pPr>
            <a:lvl7pPr marL="2971800" indent="-228600" eaLnBrk="0" fontAlgn="base" hangingPunct="0">
              <a:spcBef>
                <a:spcPct val="30000"/>
              </a:spcBef>
              <a:spcAft>
                <a:spcPct val="0"/>
              </a:spcAft>
              <a:defRPr sz="1200">
                <a:solidFill>
                  <a:schemeClr val="tx1"/>
                </a:solidFill>
                <a:latin typeface="Euphemia" panose="020B0604020202020204" pitchFamily="34" charset="0"/>
              </a:defRPr>
            </a:lvl7pPr>
            <a:lvl8pPr marL="3429000" indent="-228600" eaLnBrk="0" fontAlgn="base" hangingPunct="0">
              <a:spcBef>
                <a:spcPct val="30000"/>
              </a:spcBef>
              <a:spcAft>
                <a:spcPct val="0"/>
              </a:spcAft>
              <a:defRPr sz="1200">
                <a:solidFill>
                  <a:schemeClr val="tx1"/>
                </a:solidFill>
                <a:latin typeface="Euphemia" panose="020B0604020202020204" pitchFamily="34" charset="0"/>
              </a:defRPr>
            </a:lvl8pPr>
            <a:lvl9pPr marL="3886200" indent="-228600" eaLnBrk="0" fontAlgn="base" hangingPunct="0">
              <a:spcBef>
                <a:spcPct val="30000"/>
              </a:spcBef>
              <a:spcAft>
                <a:spcPct val="0"/>
              </a:spcAft>
              <a:defRPr sz="1200">
                <a:solidFill>
                  <a:schemeClr val="tx1"/>
                </a:solidFill>
                <a:latin typeface="Euphemia"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77F0DAB-CE95-4814-858F-BFB61FA6C107}" type="slidenum">
              <a:rPr kumimoji="0" lang="en-US" altLang="en-US" sz="1200" b="0" i="0" u="none" strike="noStrike" kern="1200" cap="none" spc="0" normalizeH="0" baseline="0" noProof="0">
                <a:ln>
                  <a:noFill/>
                </a:ln>
                <a:solidFill>
                  <a:srgbClr val="514843"/>
                </a:solidFill>
                <a:effectLst/>
                <a:uLnTx/>
                <a:uFillTx/>
                <a:latin typeface="Euphemia"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dirty="0">
              <a:ln>
                <a:noFill/>
              </a:ln>
              <a:solidFill>
                <a:srgbClr val="514843"/>
              </a:solidFill>
              <a:effectLst/>
              <a:uLnTx/>
              <a:uFillTx/>
              <a:latin typeface="Euphemia" panose="020B0604020202020204" pitchFamily="34" charset="0"/>
              <a:ea typeface="+mn-ea"/>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DE53-4060-4E16-F342-C3D7F0114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8ADB39-657A-5158-EB68-3C66E5BE3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EE9293-3C71-0376-7E54-F3BD9B12B370}"/>
              </a:ext>
            </a:extLst>
          </p:cNvPr>
          <p:cNvSpPr>
            <a:spLocks noGrp="1"/>
          </p:cNvSpPr>
          <p:nvPr>
            <p:ph type="dt" sz="half" idx="10"/>
          </p:nvPr>
        </p:nvSpPr>
        <p:spPr/>
        <p:txBody>
          <a:bodyPr/>
          <a:lstStyle/>
          <a:p>
            <a:fld id="{DF1B3AC8-5D76-4029-BD7B-E8FD26E941B8}" type="datetimeFigureOut">
              <a:rPr lang="en-IN" smtClean="0"/>
              <a:pPr/>
              <a:t>25-03-2023</a:t>
            </a:fld>
            <a:endParaRPr lang="en-IN" dirty="0"/>
          </a:p>
        </p:txBody>
      </p:sp>
      <p:sp>
        <p:nvSpPr>
          <p:cNvPr id="5" name="Footer Placeholder 4">
            <a:extLst>
              <a:ext uri="{FF2B5EF4-FFF2-40B4-BE49-F238E27FC236}">
                <a16:creationId xmlns:a16="http://schemas.microsoft.com/office/drawing/2014/main" id="{6CA22A7A-CFC3-FD0F-92AE-96365B5E605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960DB6C-A815-A83D-A4EE-5494FE3C9FE5}"/>
              </a:ext>
            </a:extLst>
          </p:cNvPr>
          <p:cNvSpPr>
            <a:spLocks noGrp="1"/>
          </p:cNvSpPr>
          <p:nvPr>
            <p:ph type="sldNum" sz="quarter" idx="12"/>
          </p:nvPr>
        </p:nvSpPr>
        <p:spPr/>
        <p:txBody>
          <a:bodyPr/>
          <a:lstStyle/>
          <a:p>
            <a:fld id="{AB94AB07-0642-41BA-8D03-82E493CC0689}" type="slidenum">
              <a:rPr lang="en-IN" smtClean="0"/>
              <a:pPr/>
              <a:t>‹#›</a:t>
            </a:fld>
            <a:endParaRPr lang="en-IN" dirty="0"/>
          </a:p>
        </p:txBody>
      </p:sp>
    </p:spTree>
    <p:extLst>
      <p:ext uri="{BB962C8B-B14F-4D97-AF65-F5344CB8AC3E}">
        <p14:creationId xmlns:p14="http://schemas.microsoft.com/office/powerpoint/2010/main" val="247292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C9CA-6F32-8FDF-E23F-ED0911F1F7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A97515-F099-BE42-8E28-19285F4AEF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65E3F2-919F-036C-FE0C-FA27494330F9}"/>
              </a:ext>
            </a:extLst>
          </p:cNvPr>
          <p:cNvSpPr>
            <a:spLocks noGrp="1"/>
          </p:cNvSpPr>
          <p:nvPr>
            <p:ph type="dt" sz="half" idx="10"/>
          </p:nvPr>
        </p:nvSpPr>
        <p:spPr/>
        <p:txBody>
          <a:bodyPr/>
          <a:lstStyle/>
          <a:p>
            <a:fld id="{DF1B3AC8-5D76-4029-BD7B-E8FD26E941B8}" type="datetimeFigureOut">
              <a:rPr lang="en-IN" smtClean="0"/>
              <a:pPr/>
              <a:t>25-03-2023</a:t>
            </a:fld>
            <a:endParaRPr lang="en-IN" dirty="0"/>
          </a:p>
        </p:txBody>
      </p:sp>
      <p:sp>
        <p:nvSpPr>
          <p:cNvPr id="5" name="Footer Placeholder 4">
            <a:extLst>
              <a:ext uri="{FF2B5EF4-FFF2-40B4-BE49-F238E27FC236}">
                <a16:creationId xmlns:a16="http://schemas.microsoft.com/office/drawing/2014/main" id="{FEBB75F2-6724-F5B6-C464-76CAAD5E30E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FBD8AFB-761C-2A2A-794B-8BB126177E1F}"/>
              </a:ext>
            </a:extLst>
          </p:cNvPr>
          <p:cNvSpPr>
            <a:spLocks noGrp="1"/>
          </p:cNvSpPr>
          <p:nvPr>
            <p:ph type="sldNum" sz="quarter" idx="12"/>
          </p:nvPr>
        </p:nvSpPr>
        <p:spPr/>
        <p:txBody>
          <a:bodyPr/>
          <a:lstStyle/>
          <a:p>
            <a:fld id="{AB94AB07-0642-41BA-8D03-82E493CC0689}" type="slidenum">
              <a:rPr lang="en-IN" smtClean="0"/>
              <a:pPr/>
              <a:t>‹#›</a:t>
            </a:fld>
            <a:endParaRPr lang="en-IN" dirty="0"/>
          </a:p>
        </p:txBody>
      </p:sp>
    </p:spTree>
    <p:extLst>
      <p:ext uri="{BB962C8B-B14F-4D97-AF65-F5344CB8AC3E}">
        <p14:creationId xmlns:p14="http://schemas.microsoft.com/office/powerpoint/2010/main" val="332079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89CD4A-EF4A-3D8C-7AC3-B76B960E04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B9B54-A7F2-801A-1800-5C749A9172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67C210-85EB-C434-B57C-0B0E1BE901B4}"/>
              </a:ext>
            </a:extLst>
          </p:cNvPr>
          <p:cNvSpPr>
            <a:spLocks noGrp="1"/>
          </p:cNvSpPr>
          <p:nvPr>
            <p:ph type="dt" sz="half" idx="10"/>
          </p:nvPr>
        </p:nvSpPr>
        <p:spPr/>
        <p:txBody>
          <a:bodyPr/>
          <a:lstStyle/>
          <a:p>
            <a:fld id="{DF1B3AC8-5D76-4029-BD7B-E8FD26E941B8}" type="datetimeFigureOut">
              <a:rPr lang="en-IN" smtClean="0"/>
              <a:pPr/>
              <a:t>25-03-2023</a:t>
            </a:fld>
            <a:endParaRPr lang="en-IN" dirty="0"/>
          </a:p>
        </p:txBody>
      </p:sp>
      <p:sp>
        <p:nvSpPr>
          <p:cNvPr id="5" name="Footer Placeholder 4">
            <a:extLst>
              <a:ext uri="{FF2B5EF4-FFF2-40B4-BE49-F238E27FC236}">
                <a16:creationId xmlns:a16="http://schemas.microsoft.com/office/drawing/2014/main" id="{91F0DDDF-7230-4B75-0125-EE55633A45E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5B8AD9F-A286-3902-625B-878903EC8705}"/>
              </a:ext>
            </a:extLst>
          </p:cNvPr>
          <p:cNvSpPr>
            <a:spLocks noGrp="1"/>
          </p:cNvSpPr>
          <p:nvPr>
            <p:ph type="sldNum" sz="quarter" idx="12"/>
          </p:nvPr>
        </p:nvSpPr>
        <p:spPr/>
        <p:txBody>
          <a:bodyPr/>
          <a:lstStyle/>
          <a:p>
            <a:fld id="{AB94AB07-0642-41BA-8D03-82E493CC0689}" type="slidenum">
              <a:rPr lang="en-IN" smtClean="0"/>
              <a:pPr/>
              <a:t>‹#›</a:t>
            </a:fld>
            <a:endParaRPr lang="en-IN" dirty="0"/>
          </a:p>
        </p:txBody>
      </p:sp>
    </p:spTree>
    <p:extLst>
      <p:ext uri="{BB962C8B-B14F-4D97-AF65-F5344CB8AC3E}">
        <p14:creationId xmlns:p14="http://schemas.microsoft.com/office/powerpoint/2010/main" val="160262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C587-FD52-D868-AE49-EA42292FA8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20D565-AA4B-5819-01F1-102EF9B99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60E4A1-ED0D-34D2-7D5A-BEECA7E0BBD2}"/>
              </a:ext>
            </a:extLst>
          </p:cNvPr>
          <p:cNvSpPr>
            <a:spLocks noGrp="1"/>
          </p:cNvSpPr>
          <p:nvPr>
            <p:ph type="dt" sz="half" idx="10"/>
          </p:nvPr>
        </p:nvSpPr>
        <p:spPr/>
        <p:txBody>
          <a:bodyPr/>
          <a:lstStyle/>
          <a:p>
            <a:fld id="{DF1B3AC8-5D76-4029-BD7B-E8FD26E941B8}" type="datetimeFigureOut">
              <a:rPr lang="en-IN" smtClean="0"/>
              <a:pPr/>
              <a:t>25-03-2023</a:t>
            </a:fld>
            <a:endParaRPr lang="en-IN" dirty="0"/>
          </a:p>
        </p:txBody>
      </p:sp>
      <p:sp>
        <p:nvSpPr>
          <p:cNvPr id="5" name="Footer Placeholder 4">
            <a:extLst>
              <a:ext uri="{FF2B5EF4-FFF2-40B4-BE49-F238E27FC236}">
                <a16:creationId xmlns:a16="http://schemas.microsoft.com/office/drawing/2014/main" id="{A04052C5-24D4-3545-00AC-AFA864B8779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005FDE1-3699-4EEA-8A2B-CDF1039F053C}"/>
              </a:ext>
            </a:extLst>
          </p:cNvPr>
          <p:cNvSpPr>
            <a:spLocks noGrp="1"/>
          </p:cNvSpPr>
          <p:nvPr>
            <p:ph type="sldNum" sz="quarter" idx="12"/>
          </p:nvPr>
        </p:nvSpPr>
        <p:spPr/>
        <p:txBody>
          <a:bodyPr/>
          <a:lstStyle/>
          <a:p>
            <a:fld id="{AB94AB07-0642-41BA-8D03-82E493CC0689}" type="slidenum">
              <a:rPr lang="en-IN" smtClean="0"/>
              <a:pPr/>
              <a:t>‹#›</a:t>
            </a:fld>
            <a:endParaRPr lang="en-IN" dirty="0"/>
          </a:p>
        </p:txBody>
      </p:sp>
    </p:spTree>
    <p:extLst>
      <p:ext uri="{BB962C8B-B14F-4D97-AF65-F5344CB8AC3E}">
        <p14:creationId xmlns:p14="http://schemas.microsoft.com/office/powerpoint/2010/main" val="385118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2E34-385D-35B8-F445-0DDCC42FA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0FE413-C3C2-AEF8-D742-34A3E1403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0D0403-F2D9-2E5E-FF70-27F9576611AD}"/>
              </a:ext>
            </a:extLst>
          </p:cNvPr>
          <p:cNvSpPr>
            <a:spLocks noGrp="1"/>
          </p:cNvSpPr>
          <p:nvPr>
            <p:ph type="dt" sz="half" idx="10"/>
          </p:nvPr>
        </p:nvSpPr>
        <p:spPr/>
        <p:txBody>
          <a:bodyPr/>
          <a:lstStyle/>
          <a:p>
            <a:fld id="{DF1B3AC8-5D76-4029-BD7B-E8FD26E941B8}" type="datetimeFigureOut">
              <a:rPr lang="en-IN" smtClean="0"/>
              <a:pPr/>
              <a:t>25-03-2023</a:t>
            </a:fld>
            <a:endParaRPr lang="en-IN" dirty="0"/>
          </a:p>
        </p:txBody>
      </p:sp>
      <p:sp>
        <p:nvSpPr>
          <p:cNvPr id="5" name="Footer Placeholder 4">
            <a:extLst>
              <a:ext uri="{FF2B5EF4-FFF2-40B4-BE49-F238E27FC236}">
                <a16:creationId xmlns:a16="http://schemas.microsoft.com/office/drawing/2014/main" id="{DF2BEC4C-49A6-43F2-6E5A-3268E107CAC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19E1A0-963A-D392-F271-09F17F7862A6}"/>
              </a:ext>
            </a:extLst>
          </p:cNvPr>
          <p:cNvSpPr>
            <a:spLocks noGrp="1"/>
          </p:cNvSpPr>
          <p:nvPr>
            <p:ph type="sldNum" sz="quarter" idx="12"/>
          </p:nvPr>
        </p:nvSpPr>
        <p:spPr/>
        <p:txBody>
          <a:bodyPr/>
          <a:lstStyle/>
          <a:p>
            <a:fld id="{AB94AB07-0642-41BA-8D03-82E493CC0689}" type="slidenum">
              <a:rPr lang="en-IN" smtClean="0"/>
              <a:pPr/>
              <a:t>‹#›</a:t>
            </a:fld>
            <a:endParaRPr lang="en-IN" dirty="0"/>
          </a:p>
        </p:txBody>
      </p:sp>
    </p:spTree>
    <p:extLst>
      <p:ext uri="{BB962C8B-B14F-4D97-AF65-F5344CB8AC3E}">
        <p14:creationId xmlns:p14="http://schemas.microsoft.com/office/powerpoint/2010/main" val="32068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A94A-4E5F-6010-6F51-3C10BDC085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A0CB4E-A09E-366E-591D-C1373A933A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ACD9E3-67BE-D8AC-086F-48E8DF0983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CAEE1D-70B6-C58E-38DF-9887AB04E55B}"/>
              </a:ext>
            </a:extLst>
          </p:cNvPr>
          <p:cNvSpPr>
            <a:spLocks noGrp="1"/>
          </p:cNvSpPr>
          <p:nvPr>
            <p:ph type="dt" sz="half" idx="10"/>
          </p:nvPr>
        </p:nvSpPr>
        <p:spPr/>
        <p:txBody>
          <a:bodyPr/>
          <a:lstStyle/>
          <a:p>
            <a:fld id="{DF1B3AC8-5D76-4029-BD7B-E8FD26E941B8}" type="datetimeFigureOut">
              <a:rPr lang="en-IN" smtClean="0"/>
              <a:pPr/>
              <a:t>25-03-2023</a:t>
            </a:fld>
            <a:endParaRPr lang="en-IN" dirty="0"/>
          </a:p>
        </p:txBody>
      </p:sp>
      <p:sp>
        <p:nvSpPr>
          <p:cNvPr id="6" name="Footer Placeholder 5">
            <a:extLst>
              <a:ext uri="{FF2B5EF4-FFF2-40B4-BE49-F238E27FC236}">
                <a16:creationId xmlns:a16="http://schemas.microsoft.com/office/drawing/2014/main" id="{E242DFA5-4999-E859-61AB-F6BFC36AC53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2A7334F-7B3D-9798-D435-C2FE90A5F6D6}"/>
              </a:ext>
            </a:extLst>
          </p:cNvPr>
          <p:cNvSpPr>
            <a:spLocks noGrp="1"/>
          </p:cNvSpPr>
          <p:nvPr>
            <p:ph type="sldNum" sz="quarter" idx="12"/>
          </p:nvPr>
        </p:nvSpPr>
        <p:spPr/>
        <p:txBody>
          <a:bodyPr/>
          <a:lstStyle/>
          <a:p>
            <a:fld id="{AB94AB07-0642-41BA-8D03-82E493CC0689}" type="slidenum">
              <a:rPr lang="en-IN" smtClean="0"/>
              <a:pPr/>
              <a:t>‹#›</a:t>
            </a:fld>
            <a:endParaRPr lang="en-IN" dirty="0"/>
          </a:p>
        </p:txBody>
      </p:sp>
    </p:spTree>
    <p:extLst>
      <p:ext uri="{BB962C8B-B14F-4D97-AF65-F5344CB8AC3E}">
        <p14:creationId xmlns:p14="http://schemas.microsoft.com/office/powerpoint/2010/main" val="63664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9979-B4DD-ACC7-D755-46A9128E92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26BAFB-EF16-CCE1-1228-C3A1037F1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D93328-C41F-9FEF-61A7-F54B8A262F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0E9369-D3E3-BBE2-3A40-7255523B7C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761C3B-92E1-3326-8884-4A8BA87A49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2BA2F3-31E1-707F-DEF5-96CCE4DA1625}"/>
              </a:ext>
            </a:extLst>
          </p:cNvPr>
          <p:cNvSpPr>
            <a:spLocks noGrp="1"/>
          </p:cNvSpPr>
          <p:nvPr>
            <p:ph type="dt" sz="half" idx="10"/>
          </p:nvPr>
        </p:nvSpPr>
        <p:spPr/>
        <p:txBody>
          <a:bodyPr/>
          <a:lstStyle/>
          <a:p>
            <a:fld id="{DF1B3AC8-5D76-4029-BD7B-E8FD26E941B8}" type="datetimeFigureOut">
              <a:rPr lang="en-IN" smtClean="0"/>
              <a:pPr/>
              <a:t>25-03-2023</a:t>
            </a:fld>
            <a:endParaRPr lang="en-IN" dirty="0"/>
          </a:p>
        </p:txBody>
      </p:sp>
      <p:sp>
        <p:nvSpPr>
          <p:cNvPr id="8" name="Footer Placeholder 7">
            <a:extLst>
              <a:ext uri="{FF2B5EF4-FFF2-40B4-BE49-F238E27FC236}">
                <a16:creationId xmlns:a16="http://schemas.microsoft.com/office/drawing/2014/main" id="{36327070-B8F2-CE91-5E60-B9DDDAD597E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7E32872-6990-B734-A585-304BD51B778D}"/>
              </a:ext>
            </a:extLst>
          </p:cNvPr>
          <p:cNvSpPr>
            <a:spLocks noGrp="1"/>
          </p:cNvSpPr>
          <p:nvPr>
            <p:ph type="sldNum" sz="quarter" idx="12"/>
          </p:nvPr>
        </p:nvSpPr>
        <p:spPr/>
        <p:txBody>
          <a:bodyPr/>
          <a:lstStyle/>
          <a:p>
            <a:fld id="{AB94AB07-0642-41BA-8D03-82E493CC0689}" type="slidenum">
              <a:rPr lang="en-IN" smtClean="0"/>
              <a:pPr/>
              <a:t>‹#›</a:t>
            </a:fld>
            <a:endParaRPr lang="en-IN" dirty="0"/>
          </a:p>
        </p:txBody>
      </p:sp>
    </p:spTree>
    <p:extLst>
      <p:ext uri="{BB962C8B-B14F-4D97-AF65-F5344CB8AC3E}">
        <p14:creationId xmlns:p14="http://schemas.microsoft.com/office/powerpoint/2010/main" val="291863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0820-E590-3BF2-16B3-C182AA6D7D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314443-08CB-5737-862B-9769DCEC3674}"/>
              </a:ext>
            </a:extLst>
          </p:cNvPr>
          <p:cNvSpPr>
            <a:spLocks noGrp="1"/>
          </p:cNvSpPr>
          <p:nvPr>
            <p:ph type="dt" sz="half" idx="10"/>
          </p:nvPr>
        </p:nvSpPr>
        <p:spPr/>
        <p:txBody>
          <a:bodyPr/>
          <a:lstStyle/>
          <a:p>
            <a:fld id="{DF1B3AC8-5D76-4029-BD7B-E8FD26E941B8}" type="datetimeFigureOut">
              <a:rPr lang="en-IN" smtClean="0"/>
              <a:pPr/>
              <a:t>25-03-2023</a:t>
            </a:fld>
            <a:endParaRPr lang="en-IN" dirty="0"/>
          </a:p>
        </p:txBody>
      </p:sp>
      <p:sp>
        <p:nvSpPr>
          <p:cNvPr id="4" name="Footer Placeholder 3">
            <a:extLst>
              <a:ext uri="{FF2B5EF4-FFF2-40B4-BE49-F238E27FC236}">
                <a16:creationId xmlns:a16="http://schemas.microsoft.com/office/drawing/2014/main" id="{81E322F0-AFFD-35E6-1DA6-0819B6C75AA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7B9304B-95E7-6560-3062-0E25506337E6}"/>
              </a:ext>
            </a:extLst>
          </p:cNvPr>
          <p:cNvSpPr>
            <a:spLocks noGrp="1"/>
          </p:cNvSpPr>
          <p:nvPr>
            <p:ph type="sldNum" sz="quarter" idx="12"/>
          </p:nvPr>
        </p:nvSpPr>
        <p:spPr/>
        <p:txBody>
          <a:bodyPr/>
          <a:lstStyle/>
          <a:p>
            <a:fld id="{AB94AB07-0642-41BA-8D03-82E493CC0689}" type="slidenum">
              <a:rPr lang="en-IN" smtClean="0"/>
              <a:pPr/>
              <a:t>‹#›</a:t>
            </a:fld>
            <a:endParaRPr lang="en-IN" dirty="0"/>
          </a:p>
        </p:txBody>
      </p:sp>
    </p:spTree>
    <p:extLst>
      <p:ext uri="{BB962C8B-B14F-4D97-AF65-F5344CB8AC3E}">
        <p14:creationId xmlns:p14="http://schemas.microsoft.com/office/powerpoint/2010/main" val="428436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F2A9A-FDA1-DA71-0F9D-05F74DDF7413}"/>
              </a:ext>
            </a:extLst>
          </p:cNvPr>
          <p:cNvSpPr>
            <a:spLocks noGrp="1"/>
          </p:cNvSpPr>
          <p:nvPr>
            <p:ph type="dt" sz="half" idx="10"/>
          </p:nvPr>
        </p:nvSpPr>
        <p:spPr/>
        <p:txBody>
          <a:bodyPr/>
          <a:lstStyle/>
          <a:p>
            <a:fld id="{DF1B3AC8-5D76-4029-BD7B-E8FD26E941B8}" type="datetimeFigureOut">
              <a:rPr lang="en-IN" smtClean="0"/>
              <a:pPr/>
              <a:t>25-03-2023</a:t>
            </a:fld>
            <a:endParaRPr lang="en-IN" dirty="0"/>
          </a:p>
        </p:txBody>
      </p:sp>
      <p:sp>
        <p:nvSpPr>
          <p:cNvPr id="3" name="Footer Placeholder 2">
            <a:extLst>
              <a:ext uri="{FF2B5EF4-FFF2-40B4-BE49-F238E27FC236}">
                <a16:creationId xmlns:a16="http://schemas.microsoft.com/office/drawing/2014/main" id="{E7FCA4A5-DE6F-C9E8-FE0F-C3C5251CFFE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E1929F2-893E-D0AD-A2BB-24E7E2B5D791}"/>
              </a:ext>
            </a:extLst>
          </p:cNvPr>
          <p:cNvSpPr>
            <a:spLocks noGrp="1"/>
          </p:cNvSpPr>
          <p:nvPr>
            <p:ph type="sldNum" sz="quarter" idx="12"/>
          </p:nvPr>
        </p:nvSpPr>
        <p:spPr/>
        <p:txBody>
          <a:bodyPr/>
          <a:lstStyle/>
          <a:p>
            <a:fld id="{AB94AB07-0642-41BA-8D03-82E493CC0689}" type="slidenum">
              <a:rPr lang="en-IN" smtClean="0"/>
              <a:pPr/>
              <a:t>‹#›</a:t>
            </a:fld>
            <a:endParaRPr lang="en-IN" dirty="0"/>
          </a:p>
        </p:txBody>
      </p:sp>
    </p:spTree>
    <p:extLst>
      <p:ext uri="{BB962C8B-B14F-4D97-AF65-F5344CB8AC3E}">
        <p14:creationId xmlns:p14="http://schemas.microsoft.com/office/powerpoint/2010/main" val="863222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F149-6CBD-B3B6-7156-61A3DE6DCC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05E27B-E011-B81F-395F-F7BBC10BE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B66A32-6E16-20BB-CDE4-B9D1C6CDF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A83A4-FD5E-7812-A7F9-3AA8167360BE}"/>
              </a:ext>
            </a:extLst>
          </p:cNvPr>
          <p:cNvSpPr>
            <a:spLocks noGrp="1"/>
          </p:cNvSpPr>
          <p:nvPr>
            <p:ph type="dt" sz="half" idx="10"/>
          </p:nvPr>
        </p:nvSpPr>
        <p:spPr/>
        <p:txBody>
          <a:bodyPr/>
          <a:lstStyle/>
          <a:p>
            <a:fld id="{DF1B3AC8-5D76-4029-BD7B-E8FD26E941B8}" type="datetimeFigureOut">
              <a:rPr lang="en-IN" smtClean="0"/>
              <a:pPr/>
              <a:t>25-03-2023</a:t>
            </a:fld>
            <a:endParaRPr lang="en-IN" dirty="0"/>
          </a:p>
        </p:txBody>
      </p:sp>
      <p:sp>
        <p:nvSpPr>
          <p:cNvPr id="6" name="Footer Placeholder 5">
            <a:extLst>
              <a:ext uri="{FF2B5EF4-FFF2-40B4-BE49-F238E27FC236}">
                <a16:creationId xmlns:a16="http://schemas.microsoft.com/office/drawing/2014/main" id="{80DE9144-049D-E9DF-9600-65C7BBEC97D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A6F9226-4FEA-13C7-7423-94D6F901DEEF}"/>
              </a:ext>
            </a:extLst>
          </p:cNvPr>
          <p:cNvSpPr>
            <a:spLocks noGrp="1"/>
          </p:cNvSpPr>
          <p:nvPr>
            <p:ph type="sldNum" sz="quarter" idx="12"/>
          </p:nvPr>
        </p:nvSpPr>
        <p:spPr/>
        <p:txBody>
          <a:bodyPr/>
          <a:lstStyle/>
          <a:p>
            <a:fld id="{AB94AB07-0642-41BA-8D03-82E493CC0689}" type="slidenum">
              <a:rPr lang="en-IN" smtClean="0"/>
              <a:pPr/>
              <a:t>‹#›</a:t>
            </a:fld>
            <a:endParaRPr lang="en-IN" dirty="0"/>
          </a:p>
        </p:txBody>
      </p:sp>
    </p:spTree>
    <p:extLst>
      <p:ext uri="{BB962C8B-B14F-4D97-AF65-F5344CB8AC3E}">
        <p14:creationId xmlns:p14="http://schemas.microsoft.com/office/powerpoint/2010/main" val="408548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AFDF-9B32-C2F2-4650-EFEFB84DA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482AB3-26EA-4EE2-5686-1CC685AD6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035F013-ABD6-3A09-4A4D-AC2AA1F6D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92A31-F3A1-703D-5C24-9C24BC976DA9}"/>
              </a:ext>
            </a:extLst>
          </p:cNvPr>
          <p:cNvSpPr>
            <a:spLocks noGrp="1"/>
          </p:cNvSpPr>
          <p:nvPr>
            <p:ph type="dt" sz="half" idx="10"/>
          </p:nvPr>
        </p:nvSpPr>
        <p:spPr/>
        <p:txBody>
          <a:bodyPr/>
          <a:lstStyle/>
          <a:p>
            <a:fld id="{DF1B3AC8-5D76-4029-BD7B-E8FD26E941B8}" type="datetimeFigureOut">
              <a:rPr lang="en-IN" smtClean="0"/>
              <a:pPr/>
              <a:t>25-03-2023</a:t>
            </a:fld>
            <a:endParaRPr lang="en-IN" dirty="0"/>
          </a:p>
        </p:txBody>
      </p:sp>
      <p:sp>
        <p:nvSpPr>
          <p:cNvPr id="6" name="Footer Placeholder 5">
            <a:extLst>
              <a:ext uri="{FF2B5EF4-FFF2-40B4-BE49-F238E27FC236}">
                <a16:creationId xmlns:a16="http://schemas.microsoft.com/office/drawing/2014/main" id="{19FD7F84-0FCF-2388-8B95-3E604A0FFD4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1DDDB4F-ED98-70DF-7734-AED792DDEBF1}"/>
              </a:ext>
            </a:extLst>
          </p:cNvPr>
          <p:cNvSpPr>
            <a:spLocks noGrp="1"/>
          </p:cNvSpPr>
          <p:nvPr>
            <p:ph type="sldNum" sz="quarter" idx="12"/>
          </p:nvPr>
        </p:nvSpPr>
        <p:spPr/>
        <p:txBody>
          <a:bodyPr/>
          <a:lstStyle/>
          <a:p>
            <a:fld id="{AB94AB07-0642-41BA-8D03-82E493CC0689}" type="slidenum">
              <a:rPr lang="en-IN" smtClean="0"/>
              <a:pPr/>
              <a:t>‹#›</a:t>
            </a:fld>
            <a:endParaRPr lang="en-IN" dirty="0"/>
          </a:p>
        </p:txBody>
      </p:sp>
    </p:spTree>
    <p:extLst>
      <p:ext uri="{BB962C8B-B14F-4D97-AF65-F5344CB8AC3E}">
        <p14:creationId xmlns:p14="http://schemas.microsoft.com/office/powerpoint/2010/main" val="1374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C68F1A-A907-42EE-B4F9-80A163EE5F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342A96-B814-5A69-DEB4-F4A54C9057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5C80A9-CC22-7D4F-4484-A714D24082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3AC8-5D76-4029-BD7B-E8FD26E941B8}" type="datetimeFigureOut">
              <a:rPr lang="en-IN" smtClean="0"/>
              <a:pPr/>
              <a:t>25-03-2023</a:t>
            </a:fld>
            <a:endParaRPr lang="en-IN" dirty="0"/>
          </a:p>
        </p:txBody>
      </p:sp>
      <p:sp>
        <p:nvSpPr>
          <p:cNvPr id="5" name="Footer Placeholder 4">
            <a:extLst>
              <a:ext uri="{FF2B5EF4-FFF2-40B4-BE49-F238E27FC236}">
                <a16:creationId xmlns:a16="http://schemas.microsoft.com/office/drawing/2014/main" id="{AC96B30E-6700-47DC-7F08-C886565BB1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52F3267-7F70-CCE3-9B46-34FA01A13A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4AB07-0642-41BA-8D03-82E493CC0689}" type="slidenum">
              <a:rPr lang="en-IN" smtClean="0"/>
              <a:pPr/>
              <a:t>‹#›</a:t>
            </a:fld>
            <a:endParaRPr lang="en-IN" dirty="0"/>
          </a:p>
        </p:txBody>
      </p:sp>
    </p:spTree>
    <p:extLst>
      <p:ext uri="{BB962C8B-B14F-4D97-AF65-F5344CB8AC3E}">
        <p14:creationId xmlns:p14="http://schemas.microsoft.com/office/powerpoint/2010/main" val="1715915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a:extLst>
              <a:ext uri="{FF2B5EF4-FFF2-40B4-BE49-F238E27FC236}">
                <a16:creationId xmlns:a16="http://schemas.microsoft.com/office/drawing/2014/main" id="{929E67DA-65B6-47F9-821D-3E7CABB2EA6F}"/>
              </a:ext>
            </a:extLst>
          </p:cNvPr>
          <p:cNvSpPr>
            <a:spLocks noGrp="1"/>
          </p:cNvSpPr>
          <p:nvPr>
            <p:ph type="title"/>
          </p:nvPr>
        </p:nvSpPr>
        <p:spPr>
          <a:xfrm>
            <a:off x="0" y="2303679"/>
            <a:ext cx="12192000" cy="1430337"/>
          </a:xfrm>
        </p:spPr>
        <p:txBody>
          <a:bodyPr>
            <a:normAutofit fontScale="90000"/>
          </a:bodyPr>
          <a:lstStyle/>
          <a:p>
            <a:pPr algn="ctr">
              <a:lnSpc>
                <a:spcPct val="150000"/>
              </a:lnSpc>
            </a:pPr>
            <a:r>
              <a:rPr lang="en-US" altLang="en-US" sz="1800" b="1" dirty="0">
                <a:latin typeface="Times New Roman" panose="02020603050405020304" pitchFamily="18" charset="0"/>
                <a:cs typeface="Times New Roman" panose="02020603050405020304" pitchFamily="18" charset="0"/>
              </a:rPr>
              <a:t>Project Presentation on</a:t>
            </a:r>
            <a:r>
              <a:rPr lang="en-US" altLang="en-US" sz="3600" b="1" dirty="0">
                <a:latin typeface="Times New Roman" panose="02020603050405020304" pitchFamily="18" charset="0"/>
                <a:cs typeface="Times New Roman" panose="02020603050405020304" pitchFamily="18" charset="0"/>
              </a:rPr>
              <a:t/>
            </a:r>
            <a:br>
              <a:rPr lang="en-US" altLang="en-US" sz="3600" b="1" dirty="0">
                <a:latin typeface="Times New Roman" panose="02020603050405020304" pitchFamily="18" charset="0"/>
                <a:cs typeface="Times New Roman" panose="02020603050405020304" pitchFamily="18" charset="0"/>
              </a:rPr>
            </a:br>
            <a:r>
              <a:rPr lang="en-US" altLang="en-US" sz="2700" b="1" dirty="0">
                <a:latin typeface="Times New Roman" panose="02020603050405020304" pitchFamily="18" charset="0"/>
                <a:cs typeface="Times New Roman" panose="02020603050405020304" pitchFamily="18" charset="0"/>
              </a:rPr>
              <a:t>Develop a Data </a:t>
            </a:r>
            <a:r>
              <a:rPr lang="en-US" altLang="en-US" sz="2700" b="1">
                <a:latin typeface="Times New Roman" panose="02020603050405020304" pitchFamily="18" charset="0"/>
                <a:cs typeface="Times New Roman" panose="02020603050405020304" pitchFamily="18" charset="0"/>
              </a:rPr>
              <a:t>Sentiment Analyzer </a:t>
            </a:r>
            <a:r>
              <a:rPr lang="en-US" altLang="en-US" sz="2700" b="1" dirty="0">
                <a:latin typeface="Times New Roman" panose="02020603050405020304" pitchFamily="18" charset="0"/>
                <a:cs typeface="Times New Roman" panose="02020603050405020304" pitchFamily="18" charset="0"/>
              </a:rPr>
              <a:t>in Machine Learning</a:t>
            </a:r>
            <a:br>
              <a:rPr lang="en-US" altLang="en-US" sz="2700" b="1" dirty="0">
                <a:latin typeface="Times New Roman" panose="02020603050405020304" pitchFamily="18" charset="0"/>
                <a:cs typeface="Times New Roman" panose="02020603050405020304" pitchFamily="18" charset="0"/>
              </a:rPr>
            </a:br>
            <a:endParaRPr lang="en-US" altLang="en-US" sz="2700" b="1"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F1071C17-66DC-4FA7-B33F-9571241B17E8}"/>
              </a:ext>
            </a:extLst>
          </p:cNvPr>
          <p:cNvSpPr>
            <a:spLocks noGrp="1"/>
          </p:cNvSpPr>
          <p:nvPr>
            <p:ph type="body" idx="1"/>
          </p:nvPr>
        </p:nvSpPr>
        <p:spPr>
          <a:xfrm>
            <a:off x="188913" y="4302493"/>
            <a:ext cx="11733121" cy="2418982"/>
          </a:xfrm>
        </p:spPr>
        <p:txBody>
          <a:bodyPr rtlCol="0">
            <a:noAutofit/>
          </a:bodyPr>
          <a:lstStyle/>
          <a:p>
            <a:pPr fontAlgn="auto">
              <a:lnSpc>
                <a:spcPct val="150000"/>
              </a:lnSpc>
              <a:spcAft>
                <a:spcPts val="0"/>
              </a:spcAft>
              <a:defRPr/>
            </a:pPr>
            <a:r>
              <a:rPr lang="en-US" sz="18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Presented By:	</a:t>
            </a:r>
            <a:r>
              <a:rPr lang="en-US" sz="1800" b="1" dirty="0" err="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Kaustubh</a:t>
            </a:r>
            <a:r>
              <a:rPr lang="en-US" sz="18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800" b="1" dirty="0" err="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Kulkarni</a:t>
            </a:r>
            <a:r>
              <a:rPr lang="en-US" sz="18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 (2014111506)	                        Guided By :-  Prof. </a:t>
            </a:r>
            <a:r>
              <a:rPr lang="en-US" sz="1800" b="1" dirty="0" err="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Rohini</a:t>
            </a:r>
            <a:r>
              <a:rPr lang="en-US" sz="18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800" b="1" dirty="0" err="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Khalkar</a:t>
            </a:r>
            <a:endParaRPr lang="en-US" sz="18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endParaRPr>
          </a:p>
          <a:p>
            <a:pPr fontAlgn="auto">
              <a:lnSpc>
                <a:spcPct val="100000"/>
              </a:lnSpc>
              <a:spcAft>
                <a:spcPts val="0"/>
              </a:spcAft>
              <a:defRPr/>
            </a:pPr>
            <a:r>
              <a:rPr lang="en-US" sz="18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800" b="1" dirty="0" err="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Sandesh</a:t>
            </a:r>
            <a:r>
              <a:rPr lang="en-US" sz="18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800" b="1" dirty="0" err="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Pathak</a:t>
            </a:r>
            <a:r>
              <a:rPr lang="en-US" sz="18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 (2014111507)</a:t>
            </a:r>
          </a:p>
          <a:p>
            <a:pPr fontAlgn="auto">
              <a:lnSpc>
                <a:spcPct val="100000"/>
              </a:lnSpc>
              <a:spcAft>
                <a:spcPts val="0"/>
              </a:spcAft>
              <a:defRPr/>
            </a:pPr>
            <a:r>
              <a:rPr lang="en-US" sz="18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800" b="1" dirty="0" err="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Chaitanya</a:t>
            </a:r>
            <a:r>
              <a:rPr lang="en-US" sz="18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800" b="1" dirty="0" err="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Raskar</a:t>
            </a:r>
            <a:r>
              <a:rPr lang="en-US" sz="18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 (2014111508)</a:t>
            </a:r>
          </a:p>
          <a:p>
            <a:pPr algn="ctr" fontAlgn="auto">
              <a:lnSpc>
                <a:spcPct val="300000"/>
              </a:lnSpc>
              <a:spcAft>
                <a:spcPts val="0"/>
              </a:spcAft>
              <a:defRPr/>
            </a:pPr>
            <a:r>
              <a:rPr lang="en-IN" sz="1400" b="1" dirty="0" err="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Bharati</a:t>
            </a:r>
            <a:r>
              <a:rPr lang="en-IN" sz="1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 </a:t>
            </a:r>
            <a:r>
              <a:rPr lang="en-IN" sz="1400" b="1" dirty="0" err="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Vidhyapeeth</a:t>
            </a:r>
            <a:r>
              <a:rPr lang="en-IN" sz="14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 Deemed to be University, College of Engineering, </a:t>
            </a:r>
            <a:r>
              <a:rPr lang="en-IN" sz="1400" b="1" dirty="0" err="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Pune</a:t>
            </a:r>
            <a:r>
              <a:rPr lang="en-IN" sz="1400" b="1">
                <a:solidFill>
                  <a:srgbClr val="800000"/>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sz="20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endParaRPr>
          </a:p>
          <a:p>
            <a:pPr fontAlgn="auto">
              <a:spcAft>
                <a:spcPts val="0"/>
              </a:spcAft>
              <a:defRPr/>
            </a:pPr>
            <a:endParaRPr lang="en-US" sz="2000" b="1" dirty="0">
              <a:solidFill>
                <a:srgbClr val="8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Slide Number Placeholder 8">
            <a:extLst>
              <a:ext uri="{FF2B5EF4-FFF2-40B4-BE49-F238E27FC236}">
                <a16:creationId xmlns:a16="http://schemas.microsoft.com/office/drawing/2014/main" id="{43615ECD-C981-4823-97B7-E793B267723C}"/>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60000"/>
                    <a:lumOff val="40000"/>
                  </a:prstClr>
                </a:solidFill>
                <a:effectLst/>
                <a:uLnTx/>
                <a:uFillTx/>
                <a:latin typeface="Calibri" panose="020F0502020204030204"/>
                <a:ea typeface="+mn-ea"/>
                <a:cs typeface="Arial" panose="020B0604020202020204" pitchFamily="34" charset="0"/>
              </a:rPr>
              <a:t> </a:t>
            </a:r>
          </a:p>
        </p:txBody>
      </p:sp>
      <p:sp>
        <p:nvSpPr>
          <p:cNvPr id="4101" name="Rectangle 7">
            <a:extLst>
              <a:ext uri="{FF2B5EF4-FFF2-40B4-BE49-F238E27FC236}">
                <a16:creationId xmlns:a16="http://schemas.microsoft.com/office/drawing/2014/main" id="{B8D9AD1A-1261-4D47-8613-B4B8F47540B6}"/>
              </a:ext>
            </a:extLst>
          </p:cNvPr>
          <p:cNvSpPr>
            <a:spLocks noChangeArrowheads="1"/>
          </p:cNvSpPr>
          <p:nvPr/>
        </p:nvSpPr>
        <p:spPr bwMode="auto">
          <a:xfrm>
            <a:off x="2176463" y="195263"/>
            <a:ext cx="10291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1" i="0" u="none" strike="noStrike" kern="1200" cap="none" spc="0" normalizeH="0" baseline="0" noProof="0" dirty="0">
              <a:ln>
                <a:noFill/>
              </a:ln>
              <a:solidFill>
                <a:srgbClr val="800000"/>
              </a:solidFill>
              <a:effectLst/>
              <a:uLnTx/>
              <a:uFillTx/>
              <a:latin typeface="Times New Roman" panose="02020603050405020304" pitchFamily="18" charset="0"/>
              <a:ea typeface="+mn-ea"/>
              <a:cs typeface="Times New Roman" panose="02020603050405020304" pitchFamily="18" charset="0"/>
            </a:endParaRPr>
          </a:p>
        </p:txBody>
      </p:sp>
      <p:sp>
        <p:nvSpPr>
          <p:cNvPr id="10" name="TextBox 9">
            <a:extLst>
              <a:ext uri="{FF2B5EF4-FFF2-40B4-BE49-F238E27FC236}">
                <a16:creationId xmlns:a16="http://schemas.microsoft.com/office/drawing/2014/main" id="{6E524A3B-0271-49CA-910F-8792B18C9EC4}"/>
              </a:ext>
            </a:extLst>
          </p:cNvPr>
          <p:cNvSpPr txBox="1"/>
          <p:nvPr/>
        </p:nvSpPr>
        <p:spPr>
          <a:xfrm>
            <a:off x="129381" y="0"/>
            <a:ext cx="11933237" cy="1692771"/>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									</a:t>
            </a:r>
            <a:r>
              <a:rPr kumimoji="0" lang="en-US"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           </a:t>
            </a:r>
            <a:r>
              <a:rPr kumimoji="0" lang="en-US"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Bachelor of Technology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1"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Computer Engineering</a:t>
            </a:r>
            <a:endPar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endParaRP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855784" y="670779"/>
            <a:ext cx="1878623" cy="1665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C14F-15D1-8D2B-FE1E-B68C4352FD88}"/>
              </a:ext>
            </a:extLst>
          </p:cNvPr>
          <p:cNvSpPr>
            <a:spLocks noGrp="1"/>
          </p:cNvSpPr>
          <p:nvPr>
            <p:ph type="title"/>
          </p:nvPr>
        </p:nvSpPr>
        <p:spPr>
          <a:xfrm>
            <a:off x="310718" y="-710214"/>
            <a:ext cx="10705731" cy="2035777"/>
          </a:xfrm>
        </p:spPr>
        <p:txBody>
          <a:bodyPr/>
          <a:lstStyle/>
          <a:p>
            <a:r>
              <a:rPr lang="en-IN" sz="2400" b="1" dirty="0" smtClean="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721854D-3589-A354-5516-074785491B8A}"/>
              </a:ext>
            </a:extLst>
          </p:cNvPr>
          <p:cNvPicPr>
            <a:picLocks noGrp="1" noChangeAspect="1"/>
          </p:cNvPicPr>
          <p:nvPr>
            <p:ph idx="1"/>
          </p:nvPr>
        </p:nvPicPr>
        <p:blipFill>
          <a:blip r:embed="rId2"/>
          <a:stretch>
            <a:fillRect/>
          </a:stretch>
        </p:blipFill>
        <p:spPr>
          <a:xfrm>
            <a:off x="275384" y="744354"/>
            <a:ext cx="5354418" cy="2970700"/>
          </a:xfrm>
          <a:prstGeom prst="rect">
            <a:avLst/>
          </a:prstGeom>
          <a:ln>
            <a:solidFill>
              <a:schemeClr val="tx1"/>
            </a:solidFill>
          </a:ln>
        </p:spPr>
      </p:pic>
      <p:pic>
        <p:nvPicPr>
          <p:cNvPr id="5" name="Picture 4">
            <a:extLst>
              <a:ext uri="{FF2B5EF4-FFF2-40B4-BE49-F238E27FC236}">
                <a16:creationId xmlns:a16="http://schemas.microsoft.com/office/drawing/2014/main" id="{F4B4974C-3F8E-0F61-2639-E0BFBFBCEDCD}"/>
              </a:ext>
            </a:extLst>
          </p:cNvPr>
          <p:cNvPicPr>
            <a:picLocks noChangeAspect="1"/>
          </p:cNvPicPr>
          <p:nvPr/>
        </p:nvPicPr>
        <p:blipFill>
          <a:blip r:embed="rId3"/>
          <a:stretch>
            <a:fillRect/>
          </a:stretch>
        </p:blipFill>
        <p:spPr>
          <a:xfrm>
            <a:off x="6294270" y="395575"/>
            <a:ext cx="4420340" cy="3270329"/>
          </a:xfrm>
          <a:prstGeom prst="rect">
            <a:avLst/>
          </a:prstGeom>
          <a:ln>
            <a:solidFill>
              <a:schemeClr val="tx1"/>
            </a:solidFill>
          </a:ln>
        </p:spPr>
      </p:pic>
      <p:pic>
        <p:nvPicPr>
          <p:cNvPr id="6" name="Picture 5">
            <a:extLst>
              <a:ext uri="{FF2B5EF4-FFF2-40B4-BE49-F238E27FC236}">
                <a16:creationId xmlns:a16="http://schemas.microsoft.com/office/drawing/2014/main" id="{E8184CDA-AD1F-4C48-D47B-62A02A75204C}"/>
              </a:ext>
            </a:extLst>
          </p:cNvPr>
          <p:cNvPicPr>
            <a:picLocks noChangeAspect="1"/>
          </p:cNvPicPr>
          <p:nvPr/>
        </p:nvPicPr>
        <p:blipFill>
          <a:blip r:embed="rId4"/>
          <a:stretch>
            <a:fillRect/>
          </a:stretch>
        </p:blipFill>
        <p:spPr>
          <a:xfrm>
            <a:off x="2037924" y="4024656"/>
            <a:ext cx="7178256" cy="2562575"/>
          </a:xfrm>
          <a:prstGeom prst="rect">
            <a:avLst/>
          </a:prstGeom>
          <a:ln>
            <a:solidFill>
              <a:schemeClr val="tx1"/>
            </a:solidFill>
          </a:ln>
        </p:spPr>
      </p:pic>
    </p:spTree>
    <p:extLst>
      <p:ext uri="{BB962C8B-B14F-4D97-AF65-F5344CB8AC3E}">
        <p14:creationId xmlns:p14="http://schemas.microsoft.com/office/powerpoint/2010/main" val="3123107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83C2-5582-BA4F-B508-027137BFF07A}"/>
              </a:ext>
            </a:extLst>
          </p:cNvPr>
          <p:cNvSpPr>
            <a:spLocks noGrp="1"/>
          </p:cNvSpPr>
          <p:nvPr>
            <p:ph type="title"/>
          </p:nvPr>
        </p:nvSpPr>
        <p:spPr/>
        <p:txBody>
          <a:bodyPr/>
          <a:lstStyle/>
          <a:p>
            <a:r>
              <a:rPr lang="en-IN"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B89ED4A-C930-608D-ACD3-19C01D6281F6}"/>
              </a:ext>
            </a:extLst>
          </p:cNvPr>
          <p:cNvSpPr>
            <a:spLocks noGrp="1"/>
          </p:cNvSpPr>
          <p:nvPr>
            <p:ph idx="1"/>
          </p:nvPr>
        </p:nvSpPr>
        <p:spPr>
          <a:xfrm>
            <a:off x="500849" y="1363985"/>
            <a:ext cx="10515600" cy="4601809"/>
          </a:xfrm>
        </p:spPr>
        <p:txBody>
          <a:bodyPr>
            <a:normAutofit/>
          </a:bodyPr>
          <a:lstStyle/>
          <a:p>
            <a:pPr algn="just">
              <a:lnSpc>
                <a:spcPct val="100000"/>
              </a:lnSpc>
            </a:pPr>
            <a:r>
              <a:rPr lang="en-US" sz="1800" dirty="0">
                <a:latin typeface="Times New Roman" panose="02020603050405020304" pitchFamily="18" charset="0"/>
              </a:rPr>
              <a:t>The primary objective of this work is to investigate and complete classification methods with their advantage and disadvantages in sentiment analysis.</a:t>
            </a:r>
          </a:p>
          <a:p>
            <a:pPr algn="just">
              <a:lnSpc>
                <a:spcPct val="100000"/>
              </a:lnSpc>
            </a:pPr>
            <a:r>
              <a:rPr lang="en-US" sz="1800" dirty="0">
                <a:latin typeface="Times New Roman" panose="02020603050405020304" pitchFamily="18" charset="0"/>
              </a:rPr>
              <a:t>Classification </a:t>
            </a:r>
            <a:r>
              <a:rPr lang="en-US" sz="1800" dirty="0" smtClean="0">
                <a:latin typeface="Times New Roman" panose="02020603050405020304" pitchFamily="18" charset="0"/>
              </a:rPr>
              <a:t>using Vader </a:t>
            </a:r>
            <a:r>
              <a:rPr lang="en-US" sz="1800" dirty="0">
                <a:latin typeface="Times New Roman" panose="02020603050405020304" pitchFamily="18" charset="0"/>
              </a:rPr>
              <a:t>and SVM algorithms are commonly used as benchmarks against which newly proposed approaches can be compared.</a:t>
            </a:r>
          </a:p>
          <a:p>
            <a:pPr algn="just">
              <a:lnSpc>
                <a:spcPct val="100000"/>
              </a:lnSpc>
            </a:pPr>
            <a:r>
              <a:rPr lang="en-US" sz="1800" dirty="0">
                <a:latin typeface="Times New Roman" panose="02020603050405020304" pitchFamily="18" charset="0"/>
              </a:rPr>
              <a:t>The future work will consist of continuously expanding the comparison area with additional findings. </a:t>
            </a:r>
          </a:p>
          <a:p>
            <a:pPr algn="just">
              <a:lnSpc>
                <a:spcPct val="100000"/>
              </a:lnSpc>
            </a:pPr>
            <a:r>
              <a:rPr lang="en-US" sz="1800" dirty="0">
                <a:latin typeface="Times New Roman" panose="02020603050405020304" pitchFamily="18" charset="0"/>
              </a:rPr>
              <a:t>The subsequent challenges illustrate that sentiment analysis is still a relatively unexplored subject of study</a:t>
            </a:r>
            <a:r>
              <a:rPr lang="en-US" dirty="0"/>
              <a:t>.</a:t>
            </a:r>
          </a:p>
          <a:p>
            <a:pPr algn="just">
              <a:lnSpc>
                <a:spcPct val="100000"/>
              </a:lnSpc>
            </a:pPr>
            <a:r>
              <a:rPr lang="en-US" sz="1800" dirty="0">
                <a:latin typeface="Times New Roman" panose="02020603050405020304" pitchFamily="18" charset="0"/>
              </a:rPr>
              <a:t>The most common approach is machine learning, a method that needs a significant data set for training and learning the aspects and sentiments associated. Also, models tend to target a simple global classification of reviews, rather than rating individual aspects of the reviewed product.</a:t>
            </a:r>
          </a:p>
          <a:p>
            <a:pPr algn="just">
              <a:lnSpc>
                <a:spcPct val="100000"/>
              </a:lnSpc>
            </a:pPr>
            <a:r>
              <a:rPr lang="en-US" sz="1800" dirty="0">
                <a:latin typeface="Times New Roman" panose="02020603050405020304" pitchFamily="18" charset="0"/>
              </a:rPr>
              <a:t> Only a few of the methods are able to reach a somewhat high level of accuracy. Thus, the solutions for sentiment analysis still have a long way to go before reaching the confidence level demanded by practical applications.</a:t>
            </a:r>
            <a:endParaRPr lang="en-IN" dirty="0"/>
          </a:p>
        </p:txBody>
      </p:sp>
    </p:spTree>
    <p:extLst>
      <p:ext uri="{BB962C8B-B14F-4D97-AF65-F5344CB8AC3E}">
        <p14:creationId xmlns:p14="http://schemas.microsoft.com/office/powerpoint/2010/main" val="263203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7F6D-45B1-3350-B472-451902601C5D}"/>
              </a:ext>
            </a:extLst>
          </p:cNvPr>
          <p:cNvSpPr>
            <a:spLocks noGrp="1"/>
          </p:cNvSpPr>
          <p:nvPr>
            <p:ph type="title"/>
          </p:nvPr>
        </p:nvSpPr>
        <p:spPr>
          <a:xfrm>
            <a:off x="468629" y="365124"/>
            <a:ext cx="10523376" cy="1325563"/>
          </a:xfrm>
        </p:spPr>
        <p:txBody>
          <a:bodyPr>
            <a:normAutofit/>
          </a:bodyPr>
          <a:lstStyle/>
          <a:p>
            <a:r>
              <a:rPr lang="en-US" altLang="en-US" sz="2400" b="1" dirty="0">
                <a:latin typeface="Times New Roman" panose="02020603050405020304" pitchFamily="18" charset="0"/>
                <a:cs typeface="Times New Roman" panose="02020603050405020304" pitchFamily="18" charset="0"/>
              </a:rPr>
              <a:t>Develop a Data Sentiment </a:t>
            </a:r>
            <a:r>
              <a:rPr lang="en-US" altLang="en-US" sz="2400" b="1" dirty="0" smtClean="0">
                <a:latin typeface="Times New Roman" panose="02020603050405020304" pitchFamily="18" charset="0"/>
                <a:cs typeface="Times New Roman" panose="02020603050405020304" pitchFamily="18" charset="0"/>
              </a:rPr>
              <a:t>Analyzer </a:t>
            </a:r>
            <a:r>
              <a:rPr lang="en-US" altLang="en-US" sz="2400" b="1" dirty="0">
                <a:latin typeface="Times New Roman" panose="02020603050405020304" pitchFamily="18" charset="0"/>
                <a:cs typeface="Times New Roman" panose="02020603050405020304" pitchFamily="18" charset="0"/>
              </a:rPr>
              <a:t>in Machine Learning</a:t>
            </a:r>
            <a:endParaRPr lang="en-IN" sz="2400" dirty="0"/>
          </a:p>
        </p:txBody>
      </p:sp>
      <p:sp>
        <p:nvSpPr>
          <p:cNvPr id="3" name="Content Placeholder 2">
            <a:extLst>
              <a:ext uri="{FF2B5EF4-FFF2-40B4-BE49-F238E27FC236}">
                <a16:creationId xmlns:a16="http://schemas.microsoft.com/office/drawing/2014/main" id="{F6C9EF0A-DA27-6E9A-3CD5-8E7EA6075BF5}"/>
              </a:ext>
            </a:extLst>
          </p:cNvPr>
          <p:cNvSpPr txBox="1">
            <a:spLocks/>
          </p:cNvSpPr>
          <p:nvPr/>
        </p:nvSpPr>
        <p:spPr>
          <a:xfrm>
            <a:off x="468629" y="1682769"/>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800" dirty="0">
              <a:cs typeface="Times New Roman" panose="02020603050405020304" pitchFamily="18" charset="0"/>
            </a:endParaRPr>
          </a:p>
        </p:txBody>
      </p:sp>
      <p:sp>
        <p:nvSpPr>
          <p:cNvPr id="5" name="TextBox 4">
            <a:extLst>
              <a:ext uri="{FF2B5EF4-FFF2-40B4-BE49-F238E27FC236}">
                <a16:creationId xmlns:a16="http://schemas.microsoft.com/office/drawing/2014/main" id="{689F9DD7-BCEC-08C5-7598-0668B71119A7}"/>
              </a:ext>
            </a:extLst>
          </p:cNvPr>
          <p:cNvSpPr txBox="1"/>
          <p:nvPr/>
        </p:nvSpPr>
        <p:spPr>
          <a:xfrm>
            <a:off x="468629" y="1690687"/>
            <a:ext cx="9936000" cy="3484544"/>
          </a:xfrm>
          <a:prstGeom prst="rect">
            <a:avLst/>
          </a:prstGeom>
          <a:noFill/>
        </p:spPr>
        <p:txBody>
          <a:bodyPr wrap="square">
            <a:spAutoFit/>
          </a:bodyPr>
          <a:lstStyle/>
          <a:p>
            <a:endParaRPr lang="en-US" sz="2400" b="1" dirty="0">
              <a:latin typeface="Times New Roman" panose="02020603050405020304" pitchFamily="18" charset="0"/>
            </a:endParaRPr>
          </a:p>
          <a:p>
            <a:r>
              <a:rPr lang="en-US" sz="2400" b="1" dirty="0">
                <a:latin typeface="Times New Roman" panose="02020603050405020304" pitchFamily="18" charset="0"/>
              </a:rPr>
              <a:t>Introduction</a:t>
            </a:r>
          </a:p>
          <a:p>
            <a:endParaRPr lang="en-US" sz="2400" b="1" dirty="0">
              <a:latin typeface="Times New Roman" panose="02020603050405020304" pitchFamily="18" charset="0"/>
            </a:endParaRPr>
          </a:p>
          <a:p>
            <a:pPr algn="just">
              <a:lnSpc>
                <a:spcPct val="150000"/>
              </a:lnSpc>
              <a:spcBef>
                <a:spcPts val="1000"/>
              </a:spcBef>
            </a:pPr>
            <a:r>
              <a:rPr lang="en-US" dirty="0">
                <a:latin typeface="Times New Roman" panose="02020603050405020304" pitchFamily="18" charset="0"/>
              </a:rPr>
              <a:t>Sentiment Analysis is a Natural Language Processing technique to determine the sentiment or opinion of a given text. A sentiment analysis model can predict whether a given text data is positive, negative, or neutral by extracting meaning from the natural language and assigning it to a numerical score.</a:t>
            </a:r>
          </a:p>
          <a:p>
            <a:pPr algn="just">
              <a:lnSpc>
                <a:spcPct val="150000"/>
              </a:lnSpc>
              <a:spcBef>
                <a:spcPts val="1000"/>
              </a:spcBef>
            </a:pPr>
            <a:r>
              <a:rPr lang="en-US" dirty="0">
                <a:latin typeface="Times New Roman" panose="02020603050405020304" pitchFamily="18" charset="0"/>
              </a:rPr>
              <a:t>Sentiment analysis is used by various organizations to understand the sentiment of their customers, using reviews, social media conversations, and to more fast and accurate business decisions accordingly.</a:t>
            </a:r>
          </a:p>
        </p:txBody>
      </p:sp>
    </p:spTree>
    <p:extLst>
      <p:ext uri="{BB962C8B-B14F-4D97-AF65-F5344CB8AC3E}">
        <p14:creationId xmlns:p14="http://schemas.microsoft.com/office/powerpoint/2010/main" val="102443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CC22-CE69-FA94-7309-AD85F671717B}"/>
              </a:ext>
            </a:extLst>
          </p:cNvPr>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Why </a:t>
            </a:r>
            <a:r>
              <a:rPr lang="en-US" sz="2400" b="1" dirty="0">
                <a:latin typeface="Times New Roman" panose="02020603050405020304" pitchFamily="18" charset="0"/>
                <a:cs typeface="Times New Roman" panose="02020603050405020304" pitchFamily="18" charset="0"/>
              </a:rPr>
              <a:t>do we need sentiment analysis?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EF3A83-5171-55EE-1A21-9D4019F1A9FB}"/>
              </a:ext>
            </a:extLst>
          </p:cNvPr>
          <p:cNvSpPr>
            <a:spLocks noGrp="1"/>
          </p:cNvSpPr>
          <p:nvPr>
            <p:ph idx="1"/>
          </p:nvPr>
        </p:nvSpPr>
        <p:spPr>
          <a:xfrm>
            <a:off x="838200" y="1690688"/>
            <a:ext cx="8351520" cy="4698681"/>
          </a:xfrm>
        </p:spPr>
        <p:txBody>
          <a:bodyPr>
            <a:normAutofit lnSpcReduction="10000"/>
          </a:bodyPr>
          <a:lstStyle/>
          <a:p>
            <a:pPr marL="0" indent="0">
              <a:lnSpc>
                <a:spcPct val="150000"/>
              </a:lnSpc>
              <a:buNone/>
            </a:pPr>
            <a:r>
              <a:rPr lang="en-US" sz="1800" dirty="0">
                <a:latin typeface="Times New Roman" panose="02020603050405020304" pitchFamily="18" charset="0"/>
              </a:rPr>
              <a:t>Sentiment analysis serves as a fundamental aspect of dealing with customers on online portals and websites for the companies. They do this all the time to classify a comment as a query, complaint, suggestion, opinion, or just love for a product. This way they can easily sort through the comments or questions and prioritize what they need to handle first and even order them in a way that looks better. Companies sometimes even try to delete content that has a negative sentiment attached to it.</a:t>
            </a:r>
          </a:p>
          <a:p>
            <a:pPr marL="0" indent="0">
              <a:lnSpc>
                <a:spcPct val="150000"/>
              </a:lnSpc>
              <a:buNone/>
            </a:pPr>
            <a:r>
              <a:rPr lang="en-US" sz="1800" dirty="0">
                <a:latin typeface="Times New Roman" panose="02020603050405020304" pitchFamily="18" charset="0"/>
              </a:rPr>
              <a:t>Emotion understanding and sentiment analysis play a huge role in collaborative filtering based recommendation systems. Grouping together people who have similar reactions to a certain product and showing them related products. Like recommending movies to people by grouping them with others that have similar perceptions for a certain show or movie.</a:t>
            </a:r>
            <a:endParaRPr lang="en-IN" sz="1800" dirty="0">
              <a:latin typeface="Times New Roman" panose="02020603050405020304" pitchFamily="18" charset="0"/>
            </a:endParaRPr>
          </a:p>
        </p:txBody>
      </p:sp>
    </p:spTree>
    <p:extLst>
      <p:ext uri="{BB962C8B-B14F-4D97-AF65-F5344CB8AC3E}">
        <p14:creationId xmlns:p14="http://schemas.microsoft.com/office/powerpoint/2010/main" val="6787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37CE-A792-9224-86FD-7182CE1331B0}"/>
              </a:ext>
            </a:extLst>
          </p:cNvPr>
          <p:cNvSpPr>
            <a:spLocks noGrp="1"/>
          </p:cNvSpPr>
          <p:nvPr>
            <p:ph type="title"/>
          </p:nvPr>
        </p:nvSpPr>
        <p:spPr/>
        <p:txBody>
          <a:bodyPr/>
          <a:lstStyle/>
          <a:p>
            <a:r>
              <a:rPr lang="en-US" sz="2200" b="1" dirty="0">
                <a:latin typeface="Times New Roman" panose="02020603050405020304" pitchFamily="18" charset="0"/>
                <a:cs typeface="Times New Roman" panose="02020603050405020304" pitchFamily="18" charset="0"/>
              </a:rPr>
              <a:t>Step 1:Tokanization</a:t>
            </a:r>
            <a:endParaRPr lang="en-IN" sz="2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AA5581-E618-D9C4-9E83-5A787A701CF5}"/>
              </a:ext>
            </a:extLst>
          </p:cNvPr>
          <p:cNvSpPr>
            <a:spLocks noGrp="1"/>
          </p:cNvSpPr>
          <p:nvPr>
            <p:ph idx="1"/>
          </p:nvPr>
        </p:nvSpPr>
        <p:spPr>
          <a:xfrm>
            <a:off x="838200" y="1437005"/>
            <a:ext cx="10515600" cy="4351338"/>
          </a:xfrm>
        </p:spPr>
        <p:txBody>
          <a:bodyPr>
            <a:normAutofit fontScale="92500" lnSpcReduction="10000"/>
          </a:bodyPr>
          <a:lstStyle/>
          <a:p>
            <a:pPr marL="0" indent="0">
              <a:buNone/>
            </a:pPr>
            <a:r>
              <a:rPr lang="en-US" sz="2000" dirty="0">
                <a:latin typeface="Times New Roman" panose="02020603050405020304" pitchFamily="18" charset="0"/>
              </a:rPr>
              <a:t>The movie was great! </a:t>
            </a:r>
          </a:p>
          <a:p>
            <a:r>
              <a:rPr lang="en-US" sz="1800" dirty="0">
                <a:latin typeface="Times New Roman" panose="02020603050405020304" pitchFamily="18" charset="0"/>
              </a:rPr>
              <a:t>The</a:t>
            </a:r>
          </a:p>
          <a:p>
            <a:r>
              <a:rPr lang="en-US" sz="1800" dirty="0">
                <a:latin typeface="Times New Roman" panose="02020603050405020304" pitchFamily="18" charset="0"/>
              </a:rPr>
              <a:t>Movie</a:t>
            </a:r>
            <a:endParaRPr lang="en-US" sz="1800" dirty="0">
              <a:solidFill>
                <a:srgbClr val="FF0000"/>
              </a:solidFill>
              <a:latin typeface="Times New Roman" panose="02020603050405020304" pitchFamily="18" charset="0"/>
            </a:endParaRPr>
          </a:p>
          <a:p>
            <a:r>
              <a:rPr lang="en-US" sz="1800" dirty="0">
                <a:latin typeface="Times New Roman" panose="02020603050405020304" pitchFamily="18" charset="0"/>
              </a:rPr>
              <a:t>Was</a:t>
            </a:r>
          </a:p>
          <a:p>
            <a:r>
              <a:rPr lang="en-US" sz="1800" dirty="0">
                <a:latin typeface="Times New Roman" panose="02020603050405020304" pitchFamily="18" charset="0"/>
              </a:rPr>
              <a:t>Great</a:t>
            </a:r>
            <a:endParaRPr lang="en-US" sz="1800" dirty="0">
              <a:solidFill>
                <a:srgbClr val="FF0000"/>
              </a:solidFill>
              <a:latin typeface="Times New Roman" panose="02020603050405020304" pitchFamily="18" charset="0"/>
            </a:endParaRPr>
          </a:p>
          <a:p>
            <a:r>
              <a:rPr lang="en-US" sz="1800" dirty="0">
                <a:latin typeface="Times New Roman" panose="02020603050405020304" pitchFamily="18" charset="0"/>
              </a:rPr>
              <a:t>!</a:t>
            </a:r>
          </a:p>
          <a:p>
            <a:pPr marL="0" indent="0">
              <a:buNone/>
            </a:pPr>
            <a:r>
              <a:rPr lang="en-US" sz="2400" b="1" dirty="0">
                <a:latin typeface="Times New Roman" panose="02020603050405020304" pitchFamily="18" charset="0"/>
                <a:ea typeface="+mj-ea"/>
                <a:cs typeface="Times New Roman" panose="02020603050405020304" pitchFamily="18" charset="0"/>
              </a:rPr>
              <a:t>Step 2:Cleaning the data- </a:t>
            </a:r>
            <a:r>
              <a:rPr lang="en-US" sz="2400" dirty="0">
                <a:latin typeface="Times New Roman" panose="02020603050405020304" pitchFamily="18" charset="0"/>
                <a:ea typeface="+mj-ea"/>
                <a:cs typeface="Times New Roman" panose="02020603050405020304" pitchFamily="18" charset="0"/>
              </a:rPr>
              <a:t>Remove the special characters</a:t>
            </a:r>
          </a:p>
          <a:p>
            <a:pPr>
              <a:lnSpc>
                <a:spcPct val="100000"/>
              </a:lnSpc>
            </a:pPr>
            <a:r>
              <a:rPr lang="en-US" sz="1800" dirty="0">
                <a:latin typeface="Times New Roman" panose="02020603050405020304" pitchFamily="18" charset="0"/>
              </a:rPr>
              <a:t>The</a:t>
            </a:r>
          </a:p>
          <a:p>
            <a:pPr>
              <a:lnSpc>
                <a:spcPct val="100000"/>
              </a:lnSpc>
            </a:pPr>
            <a:r>
              <a:rPr lang="en-US" sz="1800" dirty="0">
                <a:latin typeface="Times New Roman" panose="02020603050405020304" pitchFamily="18" charset="0"/>
              </a:rPr>
              <a:t>Movie</a:t>
            </a:r>
          </a:p>
          <a:p>
            <a:pPr>
              <a:lnSpc>
                <a:spcPct val="100000"/>
              </a:lnSpc>
            </a:pPr>
            <a:r>
              <a:rPr lang="en-US" sz="1800" dirty="0">
                <a:latin typeface="Times New Roman" panose="02020603050405020304" pitchFamily="18" charset="0"/>
              </a:rPr>
              <a:t>Was </a:t>
            </a:r>
          </a:p>
          <a:p>
            <a:pPr>
              <a:lnSpc>
                <a:spcPct val="100000"/>
              </a:lnSpc>
            </a:pPr>
            <a:r>
              <a:rPr lang="en-US" sz="1800" dirty="0">
                <a:latin typeface="Times New Roman" panose="02020603050405020304" pitchFamily="18" charset="0"/>
              </a:rPr>
              <a:t>Great</a:t>
            </a:r>
          </a:p>
          <a:p>
            <a:pPr>
              <a:lnSpc>
                <a:spcPct val="100000"/>
              </a:lnSpc>
            </a:pPr>
            <a:r>
              <a:rPr lang="en-US" sz="1800" dirty="0">
                <a:solidFill>
                  <a:srgbClr val="FF0000"/>
                </a:solidFill>
                <a:latin typeface="Times New Roman" panose="02020603050405020304" pitchFamily="18" charset="0"/>
              </a:rPr>
              <a:t>!</a:t>
            </a:r>
            <a:endParaRPr lang="en-IN" sz="180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62551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866F-6613-319B-4440-A0A222DFCF1B}"/>
              </a:ext>
            </a:extLst>
          </p:cNvPr>
          <p:cNvSpPr>
            <a:spLocks noGrp="1"/>
          </p:cNvSpPr>
          <p:nvPr>
            <p:ph type="title"/>
          </p:nvPr>
        </p:nvSpPr>
        <p:spPr/>
        <p:txBody>
          <a:bodyPr/>
          <a:lstStyle/>
          <a:p>
            <a:r>
              <a:rPr lang="en-US" sz="2200" b="1" dirty="0">
                <a:latin typeface="Times New Roman" panose="02020603050405020304" pitchFamily="18" charset="0"/>
                <a:cs typeface="Times New Roman" panose="02020603050405020304" pitchFamily="18" charset="0"/>
              </a:rPr>
              <a:t>Step 3: Removing stop words</a:t>
            </a:r>
            <a:endParaRPr lang="en-IN" sz="2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EDCCF8-CA04-2981-CB05-6A61155DE9FD}"/>
              </a:ext>
            </a:extLst>
          </p:cNvPr>
          <p:cNvSpPr>
            <a:spLocks noGrp="1"/>
          </p:cNvSpPr>
          <p:nvPr>
            <p:ph idx="1"/>
          </p:nvPr>
        </p:nvSpPr>
        <p:spPr>
          <a:xfrm>
            <a:off x="605790" y="1482725"/>
            <a:ext cx="10748010" cy="5010150"/>
          </a:xfrm>
        </p:spPr>
        <p:txBody>
          <a:bodyPr>
            <a:normAutofit fontScale="85000" lnSpcReduction="20000"/>
          </a:bodyPr>
          <a:lstStyle/>
          <a:p>
            <a:pPr>
              <a:lnSpc>
                <a:spcPct val="100000"/>
              </a:lnSpc>
            </a:pPr>
            <a:r>
              <a:rPr lang="en-US" sz="2000" dirty="0">
                <a:solidFill>
                  <a:srgbClr val="FF0000"/>
                </a:solidFill>
                <a:latin typeface="Times New Roman" panose="02020603050405020304" pitchFamily="18" charset="0"/>
              </a:rPr>
              <a:t>The</a:t>
            </a:r>
          </a:p>
          <a:p>
            <a:pPr>
              <a:lnSpc>
                <a:spcPct val="100000"/>
              </a:lnSpc>
            </a:pPr>
            <a:r>
              <a:rPr lang="en-US" sz="2000" dirty="0">
                <a:latin typeface="Times New Roman" panose="02020603050405020304" pitchFamily="18" charset="0"/>
              </a:rPr>
              <a:t>Movie</a:t>
            </a:r>
          </a:p>
          <a:p>
            <a:pPr>
              <a:lnSpc>
                <a:spcPct val="100000"/>
              </a:lnSpc>
            </a:pPr>
            <a:r>
              <a:rPr lang="en-US" sz="2000" dirty="0">
                <a:solidFill>
                  <a:srgbClr val="FF0000"/>
                </a:solidFill>
                <a:latin typeface="Times New Roman" panose="02020603050405020304" pitchFamily="18" charset="0"/>
              </a:rPr>
              <a:t>Was </a:t>
            </a:r>
          </a:p>
          <a:p>
            <a:pPr>
              <a:lnSpc>
                <a:spcPct val="100000"/>
              </a:lnSpc>
            </a:pPr>
            <a:r>
              <a:rPr lang="en-US" sz="2000" dirty="0">
                <a:latin typeface="Times New Roman" panose="02020603050405020304" pitchFamily="18" charset="0"/>
              </a:rPr>
              <a:t>Great</a:t>
            </a:r>
          </a:p>
          <a:p>
            <a:pPr>
              <a:lnSpc>
                <a:spcPct val="100000"/>
              </a:lnSpc>
            </a:pPr>
            <a:r>
              <a:rPr lang="en-US" sz="2000" dirty="0">
                <a:solidFill>
                  <a:srgbClr val="FF0000"/>
                </a:solidFill>
                <a:latin typeface="Times New Roman" panose="02020603050405020304" pitchFamily="18" charset="0"/>
              </a:rPr>
              <a:t>!</a:t>
            </a:r>
          </a:p>
          <a:p>
            <a:pPr marL="0" indent="0">
              <a:lnSpc>
                <a:spcPct val="100000"/>
              </a:lnSpc>
              <a:buNone/>
            </a:pPr>
            <a:r>
              <a:rPr lang="en-US" sz="2600" b="1" dirty="0">
                <a:latin typeface="Times New Roman" panose="02020603050405020304" pitchFamily="18" charset="0"/>
                <a:ea typeface="+mj-ea"/>
                <a:cs typeface="Times New Roman" panose="02020603050405020304" pitchFamily="18" charset="0"/>
              </a:rPr>
              <a:t>Step 4: Classification-  </a:t>
            </a:r>
            <a:r>
              <a:rPr lang="en-US" sz="2000" dirty="0">
                <a:latin typeface="Times New Roman" panose="02020603050405020304" pitchFamily="18" charset="0"/>
              </a:rPr>
              <a:t>Positive +1, Negative -1, Neutral 0</a:t>
            </a:r>
          </a:p>
          <a:p>
            <a:pPr>
              <a:lnSpc>
                <a:spcPct val="100000"/>
              </a:lnSpc>
            </a:pPr>
            <a:r>
              <a:rPr lang="en-US" sz="2000" dirty="0">
                <a:solidFill>
                  <a:srgbClr val="FF0000"/>
                </a:solidFill>
                <a:latin typeface="Times New Roman" panose="02020603050405020304" pitchFamily="18" charset="0"/>
              </a:rPr>
              <a:t>The</a:t>
            </a:r>
          </a:p>
          <a:p>
            <a:pPr>
              <a:lnSpc>
                <a:spcPct val="100000"/>
              </a:lnSpc>
            </a:pPr>
            <a:r>
              <a:rPr lang="en-US" sz="2000" dirty="0">
                <a:latin typeface="Times New Roman" panose="02020603050405020304" pitchFamily="18" charset="0"/>
              </a:rPr>
              <a:t>Movie</a:t>
            </a:r>
          </a:p>
          <a:p>
            <a:pPr>
              <a:lnSpc>
                <a:spcPct val="100000"/>
              </a:lnSpc>
            </a:pPr>
            <a:r>
              <a:rPr lang="en-US" sz="2000" dirty="0">
                <a:solidFill>
                  <a:srgbClr val="FF0000"/>
                </a:solidFill>
                <a:latin typeface="Times New Roman" panose="02020603050405020304" pitchFamily="18" charset="0"/>
              </a:rPr>
              <a:t>Was </a:t>
            </a:r>
          </a:p>
          <a:p>
            <a:pPr>
              <a:lnSpc>
                <a:spcPct val="100000"/>
              </a:lnSpc>
            </a:pPr>
            <a:r>
              <a:rPr lang="en-US" sz="2000" dirty="0">
                <a:latin typeface="Times New Roman" panose="02020603050405020304" pitchFamily="18" charset="0"/>
              </a:rPr>
              <a:t>Great</a:t>
            </a:r>
          </a:p>
          <a:p>
            <a:pPr>
              <a:lnSpc>
                <a:spcPct val="100000"/>
              </a:lnSpc>
            </a:pPr>
            <a:r>
              <a:rPr lang="en-US" sz="2000" dirty="0">
                <a:solidFill>
                  <a:srgbClr val="FF0000"/>
                </a:solidFill>
                <a:latin typeface="Times New Roman" panose="02020603050405020304" pitchFamily="18" charset="0"/>
              </a:rPr>
              <a:t>!</a:t>
            </a:r>
          </a:p>
          <a:p>
            <a:pPr marL="0" indent="0">
              <a:lnSpc>
                <a:spcPct val="100000"/>
              </a:lnSpc>
              <a:buNone/>
            </a:pPr>
            <a:r>
              <a:rPr lang="en-US" sz="2000" b="1" dirty="0">
                <a:latin typeface="Times New Roman" panose="02020603050405020304" pitchFamily="18" charset="0"/>
              </a:rPr>
              <a:t>Apply Supervised Algorithm for Classification</a:t>
            </a:r>
          </a:p>
          <a:p>
            <a:pPr marL="0" indent="0">
              <a:lnSpc>
                <a:spcPct val="100000"/>
              </a:lnSpc>
              <a:buNone/>
            </a:pPr>
            <a:r>
              <a:rPr lang="en-US" sz="2000" dirty="0">
                <a:latin typeface="Times New Roman" panose="02020603050405020304" pitchFamily="18" charset="0"/>
              </a:rPr>
              <a:t>Train the model with bags of words or lexicons, and test it on the </a:t>
            </a:r>
            <a:r>
              <a:rPr lang="en-US" sz="2000" dirty="0" err="1">
                <a:latin typeface="Times New Roman" panose="02020603050405020304" pitchFamily="18" charset="0"/>
              </a:rPr>
              <a:t>analysing</a:t>
            </a:r>
            <a:r>
              <a:rPr lang="en-US" sz="2000" dirty="0">
                <a:latin typeface="Times New Roman" panose="02020603050405020304" pitchFamily="18" charset="0"/>
              </a:rPr>
              <a:t> statement.</a:t>
            </a:r>
          </a:p>
          <a:p>
            <a:pPr>
              <a:lnSpc>
                <a:spcPct val="100000"/>
              </a:lnSpc>
            </a:pPr>
            <a:r>
              <a:rPr lang="en-US" sz="2000" dirty="0">
                <a:latin typeface="Times New Roman" panose="02020603050405020304" pitchFamily="18" charset="0"/>
              </a:rPr>
              <a:t>Movie=0  Great=+1</a:t>
            </a:r>
          </a:p>
          <a:p>
            <a:pPr marL="0" indent="0">
              <a:buNone/>
            </a:pPr>
            <a:endParaRPr lang="en-IN" sz="24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77538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07B0-8DCF-7A21-1AC2-FF22381DA3B1}"/>
              </a:ext>
            </a:extLst>
          </p:cNvPr>
          <p:cNvSpPr>
            <a:spLocks noGrp="1"/>
          </p:cNvSpPr>
          <p:nvPr>
            <p:ph type="title"/>
          </p:nvPr>
        </p:nvSpPr>
        <p:spPr>
          <a:xfrm>
            <a:off x="625136" y="116551"/>
            <a:ext cx="10515600" cy="1325563"/>
          </a:xfrm>
        </p:spPr>
        <p:txBody>
          <a:bodyPr/>
          <a:lstStyle/>
          <a:p>
            <a:r>
              <a:rPr lang="en-IN" sz="2400" b="1" dirty="0">
                <a:latin typeface="Times New Roman" panose="02020603050405020304" pitchFamily="18" charset="0"/>
                <a:cs typeface="Times New Roman" panose="02020603050405020304" pitchFamily="18" charset="0"/>
              </a:rPr>
              <a:t>Proposed System Architecture</a:t>
            </a:r>
          </a:p>
        </p:txBody>
      </p:sp>
      <p:pic>
        <p:nvPicPr>
          <p:cNvPr id="5" name="Content Placeholder 4">
            <a:extLst>
              <a:ext uri="{FF2B5EF4-FFF2-40B4-BE49-F238E27FC236}">
                <a16:creationId xmlns:a16="http://schemas.microsoft.com/office/drawing/2014/main" id="{91E86984-0F6B-4039-5F56-49F81FE3F17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862" t="35562" r="15823" b="18994"/>
          <a:stretch/>
        </p:blipFill>
        <p:spPr>
          <a:xfrm>
            <a:off x="736845" y="1356064"/>
            <a:ext cx="10024416" cy="3864006"/>
          </a:xfrm>
          <a:ln>
            <a:solidFill>
              <a:schemeClr val="tx1"/>
            </a:solidFill>
            <a:prstDash val="solid"/>
          </a:ln>
        </p:spPr>
      </p:pic>
      <p:sp>
        <p:nvSpPr>
          <p:cNvPr id="6" name="TextBox 5">
            <a:extLst>
              <a:ext uri="{FF2B5EF4-FFF2-40B4-BE49-F238E27FC236}">
                <a16:creationId xmlns:a16="http://schemas.microsoft.com/office/drawing/2014/main" id="{78A72678-9E62-343C-A671-1E9B59C04522}"/>
              </a:ext>
            </a:extLst>
          </p:cNvPr>
          <p:cNvSpPr txBox="1"/>
          <p:nvPr/>
        </p:nvSpPr>
        <p:spPr>
          <a:xfrm>
            <a:off x="3068714" y="5317270"/>
            <a:ext cx="6196614" cy="369332"/>
          </a:xfrm>
          <a:prstGeom prst="rect">
            <a:avLst/>
          </a:prstGeom>
          <a:noFill/>
        </p:spPr>
        <p:txBody>
          <a:bodyPr wrap="square" rtlCol="0">
            <a:spAutoFit/>
          </a:bodyPr>
          <a:lstStyle/>
          <a:p>
            <a:r>
              <a:rPr lang="en-IN" dirty="0"/>
              <a:t>Architecture of Sentiment Analysis System</a:t>
            </a:r>
          </a:p>
        </p:txBody>
      </p:sp>
    </p:spTree>
    <p:extLst>
      <p:ext uri="{BB962C8B-B14F-4D97-AF65-F5344CB8AC3E}">
        <p14:creationId xmlns:p14="http://schemas.microsoft.com/office/powerpoint/2010/main" val="423377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12469-AC2F-D899-8027-B87A8CAC0308}"/>
              </a:ext>
            </a:extLst>
          </p:cNvPr>
          <p:cNvSpPr>
            <a:spLocks noGrp="1"/>
          </p:cNvSpPr>
          <p:nvPr>
            <p:ph idx="1"/>
          </p:nvPr>
        </p:nvSpPr>
        <p:spPr>
          <a:xfrm>
            <a:off x="296292" y="301841"/>
            <a:ext cx="11750706" cy="6480699"/>
          </a:xfrm>
        </p:spPr>
        <p:txBody>
          <a:bodyPr>
            <a:normAutofit/>
          </a:bodyPr>
          <a:lstStyle/>
          <a:p>
            <a:pPr marL="0" indent="0" algn="just">
              <a:lnSpc>
                <a:spcPct val="110000"/>
              </a:lnSpc>
              <a:buNone/>
            </a:pPr>
            <a:r>
              <a:rPr lang="en-US" sz="2400" b="1" dirty="0">
                <a:latin typeface="Times New Roman" panose="02020603050405020304" pitchFamily="18" charset="0"/>
                <a:ea typeface="+mj-ea"/>
                <a:cs typeface="Times New Roman" panose="02020603050405020304" pitchFamily="18" charset="0"/>
              </a:rPr>
              <a:t>Proposed System Methodology:</a:t>
            </a:r>
          </a:p>
          <a:p>
            <a:pPr marL="0" indent="0" algn="just">
              <a:lnSpc>
                <a:spcPct val="110000"/>
              </a:lnSpc>
              <a:buNone/>
            </a:pPr>
            <a:endParaRPr lang="en-US" sz="1900" b="1" dirty="0">
              <a:latin typeface="Times New Roman" panose="02020603050405020304" pitchFamily="18" charset="0"/>
            </a:endParaRPr>
          </a:p>
          <a:p>
            <a:pPr marL="0" indent="0" algn="just">
              <a:lnSpc>
                <a:spcPct val="110000"/>
              </a:lnSpc>
              <a:buNone/>
            </a:pPr>
            <a:r>
              <a:rPr lang="en-US" sz="1900" b="1" dirty="0">
                <a:latin typeface="Times New Roman" panose="02020603050405020304" pitchFamily="18" charset="0"/>
              </a:rPr>
              <a:t>1.Extraction Of Data:</a:t>
            </a:r>
          </a:p>
          <a:p>
            <a:pPr marL="0" indent="0" algn="just">
              <a:lnSpc>
                <a:spcPct val="110000"/>
              </a:lnSpc>
              <a:buNone/>
            </a:pPr>
            <a:r>
              <a:rPr lang="en-US" sz="1900" dirty="0">
                <a:latin typeface="Times New Roman" panose="02020603050405020304" pitchFamily="18" charset="0"/>
              </a:rPr>
              <a:t> In order to extract the opinion first of all data is selected and extracted from twitter in the form of tweets. After selecting the data set of the tweets, these tweets were cleaned from emoticons, unnecessary punctuation marks and a database was created to store this data in a specific transformed structure.</a:t>
            </a:r>
            <a:endParaRPr lang="en-US" sz="1900" b="1" dirty="0">
              <a:latin typeface="Times New Roman" panose="02020603050405020304" pitchFamily="18" charset="0"/>
            </a:endParaRPr>
          </a:p>
          <a:p>
            <a:pPr marL="0" indent="0" algn="just">
              <a:lnSpc>
                <a:spcPct val="110000"/>
              </a:lnSpc>
              <a:buNone/>
            </a:pPr>
            <a:r>
              <a:rPr lang="en-US" sz="1900" b="1" dirty="0">
                <a:latin typeface="Times New Roman" panose="02020603050405020304" pitchFamily="18" charset="0"/>
              </a:rPr>
              <a:t>2.Pre-processing Of Data: </a:t>
            </a:r>
          </a:p>
          <a:p>
            <a:pPr marL="0" indent="0" algn="just">
              <a:lnSpc>
                <a:spcPct val="110000"/>
              </a:lnSpc>
              <a:buNone/>
            </a:pPr>
            <a:r>
              <a:rPr lang="en-US" sz="1900" dirty="0">
                <a:latin typeface="Times New Roman" panose="02020603050405020304" pitchFamily="18" charset="0"/>
              </a:rPr>
              <a:t>Removing Html tags and URLs: Html tags and </a:t>
            </a:r>
            <a:r>
              <a:rPr lang="en-US" sz="1900" dirty="0" err="1">
                <a:latin typeface="Times New Roman" panose="02020603050405020304" pitchFamily="18" charset="0"/>
              </a:rPr>
              <a:t>urls</a:t>
            </a:r>
            <a:r>
              <a:rPr lang="en-US" sz="1900" dirty="0">
                <a:latin typeface="Times New Roman" panose="02020603050405020304" pitchFamily="18" charset="0"/>
              </a:rPr>
              <a:t> often have minimum sentiments thus they are removed from tweets Using regular expressions. </a:t>
            </a:r>
            <a:endParaRPr lang="en-US" sz="1900" b="1" dirty="0">
              <a:latin typeface="Times New Roman" panose="02020603050405020304" pitchFamily="18" charset="0"/>
            </a:endParaRPr>
          </a:p>
          <a:p>
            <a:pPr marL="0" indent="0" algn="just">
              <a:lnSpc>
                <a:spcPct val="110000"/>
              </a:lnSpc>
              <a:buNone/>
            </a:pPr>
            <a:r>
              <a:rPr lang="en-US" sz="1900" b="1" dirty="0">
                <a:latin typeface="Times New Roman" panose="02020603050405020304" pitchFamily="18" charset="0"/>
              </a:rPr>
              <a:t>3.Conversion to lowercase: </a:t>
            </a:r>
          </a:p>
          <a:p>
            <a:pPr marL="0" indent="0" algn="just">
              <a:lnSpc>
                <a:spcPct val="110000"/>
              </a:lnSpc>
              <a:buNone/>
            </a:pPr>
            <a:r>
              <a:rPr lang="en-US" sz="1900" dirty="0">
                <a:latin typeface="Times New Roman" panose="02020603050405020304" pitchFamily="18" charset="0"/>
              </a:rPr>
              <a:t>To maintain uniformity all the tweets are converted to lowercase. This will benefit avert inconsistency in data. Python provides a function called lower() to convert sentences to lowercase.</a:t>
            </a:r>
          </a:p>
          <a:p>
            <a:pPr marL="0" indent="0" algn="just">
              <a:lnSpc>
                <a:spcPct val="110000"/>
              </a:lnSpc>
              <a:buNone/>
            </a:pPr>
            <a:r>
              <a:rPr lang="en-US" sz="1900" b="1" dirty="0">
                <a:latin typeface="Times New Roman" panose="02020603050405020304" pitchFamily="18" charset="0"/>
              </a:rPr>
              <a:t>4.Tokenization: </a:t>
            </a:r>
          </a:p>
          <a:p>
            <a:pPr marL="0" indent="0" algn="just">
              <a:lnSpc>
                <a:spcPct val="110000"/>
              </a:lnSpc>
              <a:buNone/>
            </a:pPr>
            <a:r>
              <a:rPr lang="en-US" sz="1900" dirty="0">
                <a:latin typeface="Times New Roman" panose="02020603050405020304" pitchFamily="18" charset="0"/>
              </a:rPr>
              <a:t>Tokenization is the process of converting text into tokens before transforming it into vectors. It is also easier to filter out unnecessary tokens. For example, a document into paragraphs or sentences into words. In this case we are </a:t>
            </a:r>
            <a:r>
              <a:rPr lang="en-US" sz="1900" dirty="0" err="1">
                <a:latin typeface="Times New Roman" panose="02020603050405020304" pitchFamily="18" charset="0"/>
              </a:rPr>
              <a:t>tokenising</a:t>
            </a:r>
            <a:r>
              <a:rPr lang="en-US" sz="1900" dirty="0">
                <a:latin typeface="Times New Roman" panose="02020603050405020304" pitchFamily="18" charset="0"/>
              </a:rPr>
              <a:t> the reviews into words.</a:t>
            </a:r>
          </a:p>
        </p:txBody>
      </p:sp>
    </p:spTree>
    <p:extLst>
      <p:ext uri="{BB962C8B-B14F-4D97-AF65-F5344CB8AC3E}">
        <p14:creationId xmlns:p14="http://schemas.microsoft.com/office/powerpoint/2010/main" val="3828129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F069ED-0919-C21B-D32E-CAF3F9ACABFB}"/>
              </a:ext>
            </a:extLst>
          </p:cNvPr>
          <p:cNvSpPr>
            <a:spLocks noGrp="1"/>
          </p:cNvSpPr>
          <p:nvPr>
            <p:ph idx="1"/>
          </p:nvPr>
        </p:nvSpPr>
        <p:spPr>
          <a:xfrm>
            <a:off x="216762" y="218767"/>
            <a:ext cx="11670437" cy="6199788"/>
          </a:xfrm>
        </p:spPr>
        <p:txBody>
          <a:bodyPr>
            <a:normAutofit/>
          </a:bodyPr>
          <a:lstStyle/>
          <a:p>
            <a:pPr marL="0" indent="0" algn="just">
              <a:lnSpc>
                <a:spcPct val="130000"/>
              </a:lnSpc>
              <a:buNone/>
            </a:pPr>
            <a:r>
              <a:rPr lang="en-US" sz="1900" b="1" dirty="0">
                <a:latin typeface="Times New Roman" panose="02020603050405020304" pitchFamily="18" charset="0"/>
              </a:rPr>
              <a:t>5.Stop words removal: </a:t>
            </a:r>
          </a:p>
          <a:p>
            <a:pPr marL="0" indent="0" algn="just">
              <a:lnSpc>
                <a:spcPct val="130000"/>
              </a:lnSpc>
              <a:buNone/>
            </a:pPr>
            <a:r>
              <a:rPr lang="en-US" sz="1900" dirty="0">
                <a:latin typeface="Times New Roman" panose="02020603050405020304" pitchFamily="18" charset="0"/>
              </a:rPr>
              <a:t>Stop words are the most commonly occurring words which are not relevant in the context of the data and do not contribute any deeper meaning to the phrase. In this case contain no sentiment. NLTK provide a library used for this. "This is a sample sentence, showing off the stop words filtration." </a:t>
            </a:r>
          </a:p>
          <a:p>
            <a:pPr marL="0" indent="0" algn="just">
              <a:lnSpc>
                <a:spcPct val="130000"/>
              </a:lnSpc>
              <a:buNone/>
            </a:pPr>
            <a:r>
              <a:rPr lang="en-US" sz="1900" dirty="0">
                <a:latin typeface="Times New Roman" panose="02020603050405020304" pitchFamily="18" charset="0"/>
              </a:rPr>
              <a:t>['This', 'is', 'a', 'sample', 'sentence', ',', 'showing', 'off', 'the', 'stop', 'words', 'filtration', '.'] </a:t>
            </a:r>
          </a:p>
          <a:p>
            <a:pPr marL="0" indent="0" algn="just">
              <a:lnSpc>
                <a:spcPct val="130000"/>
              </a:lnSpc>
              <a:buNone/>
            </a:pPr>
            <a:r>
              <a:rPr lang="en-US" sz="1900" b="1" dirty="0">
                <a:latin typeface="Times New Roman" panose="02020603050405020304" pitchFamily="18" charset="0"/>
              </a:rPr>
              <a:t>6.Feature Extraction: </a:t>
            </a:r>
          </a:p>
          <a:p>
            <a:pPr marL="0" indent="0" algn="just">
              <a:lnSpc>
                <a:spcPct val="130000"/>
              </a:lnSpc>
              <a:buNone/>
            </a:pPr>
            <a:r>
              <a:rPr lang="en-US" sz="1900" dirty="0">
                <a:latin typeface="Times New Roman" panose="02020603050405020304" pitchFamily="18" charset="0"/>
              </a:rPr>
              <a:t>Text data demands a special measure before you train the model. Words after tokenization are encoded as integers or floating point values for feeding input to machine learning algorithm. This practice is described as vectorization or feature extraction.</a:t>
            </a:r>
          </a:p>
          <a:p>
            <a:pPr marL="0" indent="0" algn="just">
              <a:lnSpc>
                <a:spcPct val="130000"/>
              </a:lnSpc>
              <a:buNone/>
            </a:pPr>
            <a:r>
              <a:rPr lang="en-US" sz="1900" b="1" dirty="0">
                <a:latin typeface="Times New Roman" panose="02020603050405020304" pitchFamily="18" charset="0"/>
              </a:rPr>
              <a:t>7.Result Analysis: </a:t>
            </a:r>
          </a:p>
          <a:p>
            <a:pPr marL="0" indent="0" algn="just">
              <a:lnSpc>
                <a:spcPct val="130000"/>
              </a:lnSpc>
              <a:buNone/>
            </a:pPr>
            <a:r>
              <a:rPr lang="en-US" sz="1900" dirty="0">
                <a:latin typeface="Times New Roman" panose="02020603050405020304" pitchFamily="18" charset="0"/>
              </a:rPr>
              <a:t>Here the accuracy of different classifiers are shown among which the best classifier with highest accuracy percent is the chosen. Some factors such as f-score, mean, variance etc., also accounts for consideration of the classifiers. </a:t>
            </a:r>
            <a:endParaRPr lang="en-IN" sz="1900" dirty="0">
              <a:latin typeface="Times New Roman" panose="02020603050405020304" pitchFamily="18" charset="0"/>
            </a:endParaRPr>
          </a:p>
        </p:txBody>
      </p:sp>
    </p:spTree>
    <p:extLst>
      <p:ext uri="{BB962C8B-B14F-4D97-AF65-F5344CB8AC3E}">
        <p14:creationId xmlns:p14="http://schemas.microsoft.com/office/powerpoint/2010/main" val="352085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A4FC-B570-58A5-EBB0-408C3B1D5433}"/>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961739-2F55-2D4D-D268-B55E599C10D4}"/>
              </a:ext>
            </a:extLst>
          </p:cNvPr>
          <p:cNvSpPr>
            <a:spLocks noGrp="1"/>
          </p:cNvSpPr>
          <p:nvPr>
            <p:ph idx="1"/>
          </p:nvPr>
        </p:nvSpPr>
        <p:spPr>
          <a:xfrm>
            <a:off x="838200" y="1505584"/>
            <a:ext cx="8648700" cy="4438015"/>
          </a:xfrm>
        </p:spPr>
        <p:txBody>
          <a:bodyPr>
            <a:normAutofit/>
          </a:bodyPr>
          <a:lstStyle/>
          <a:p>
            <a:r>
              <a:rPr lang="en-US" sz="1900" b="1" dirty="0" smtClean="0">
                <a:latin typeface="Times New Roman" panose="02020603050405020304" pitchFamily="18" charset="0"/>
              </a:rPr>
              <a:t>VADER</a:t>
            </a:r>
            <a:r>
              <a:rPr lang="en-US" sz="1900" dirty="0" smtClean="0">
                <a:latin typeface="Times New Roman" panose="02020603050405020304" pitchFamily="18" charset="0"/>
              </a:rPr>
              <a:t> </a:t>
            </a:r>
            <a:r>
              <a:rPr lang="en-US" sz="1900" dirty="0">
                <a:latin typeface="Times New Roman" panose="02020603050405020304" pitchFamily="18" charset="0"/>
              </a:rPr>
              <a:t>algorithm is a supervised learning </a:t>
            </a:r>
            <a:r>
              <a:rPr lang="en-US" sz="1900" dirty="0" smtClean="0">
                <a:latin typeface="Times New Roman" panose="02020603050405020304" pitchFamily="18" charset="0"/>
              </a:rPr>
              <a:t>algorithm.</a:t>
            </a:r>
          </a:p>
          <a:p>
            <a:r>
              <a:rPr lang="en-US" sz="1900" b="1" dirty="0" smtClean="0">
                <a:latin typeface="Times New Roman" pitchFamily="18" charset="0"/>
                <a:ea typeface="Tahoma" pitchFamily="34" charset="0"/>
                <a:cs typeface="Times New Roman" pitchFamily="18" charset="0"/>
              </a:rPr>
              <a:t>VADER </a:t>
            </a:r>
            <a:r>
              <a:rPr lang="en-US" sz="1900" b="1" dirty="0">
                <a:latin typeface="Times New Roman" pitchFamily="18" charset="0"/>
                <a:ea typeface="Tahoma" pitchFamily="34" charset="0"/>
                <a:cs typeface="Times New Roman" pitchFamily="18" charset="0"/>
              </a:rPr>
              <a:t>(Valence Aware Dictionary and </a:t>
            </a:r>
            <a:r>
              <a:rPr lang="en-US" sz="1900" b="1" dirty="0" err="1">
                <a:latin typeface="Times New Roman" pitchFamily="18" charset="0"/>
                <a:ea typeface="Tahoma" pitchFamily="34" charset="0"/>
                <a:cs typeface="Times New Roman" pitchFamily="18" charset="0"/>
              </a:rPr>
              <a:t>sEntiment</a:t>
            </a:r>
            <a:r>
              <a:rPr lang="en-US" sz="1900" b="1" dirty="0">
                <a:latin typeface="Times New Roman" pitchFamily="18" charset="0"/>
                <a:ea typeface="Tahoma" pitchFamily="34" charset="0"/>
                <a:cs typeface="Times New Roman" pitchFamily="18" charset="0"/>
              </a:rPr>
              <a:t> </a:t>
            </a:r>
            <a:r>
              <a:rPr lang="en-US" sz="1900" b="1" dirty="0" err="1">
                <a:latin typeface="Times New Roman" pitchFamily="18" charset="0"/>
                <a:ea typeface="Tahoma" pitchFamily="34" charset="0"/>
                <a:cs typeface="Times New Roman" pitchFamily="18" charset="0"/>
              </a:rPr>
              <a:t>Reasoner</a:t>
            </a:r>
            <a:r>
              <a:rPr lang="en-US" sz="1900" b="1" dirty="0">
                <a:latin typeface="Times New Roman" pitchFamily="18" charset="0"/>
                <a:ea typeface="Tahoma" pitchFamily="34" charset="0"/>
                <a:cs typeface="Times New Roman" pitchFamily="18" charset="0"/>
              </a:rPr>
              <a:t>)</a:t>
            </a:r>
            <a:r>
              <a:rPr lang="en-US" sz="1900" dirty="0">
                <a:latin typeface="Times New Roman" pitchFamily="18" charset="0"/>
                <a:ea typeface="Tahoma" pitchFamily="34" charset="0"/>
                <a:cs typeface="Times New Roman" pitchFamily="18" charset="0"/>
              </a:rPr>
              <a:t> is a lexicon and rule-based sentiment analysis tool that is specifically attuned to sentiments expressed in social media. </a:t>
            </a:r>
            <a:endParaRPr lang="en-US" sz="1900" dirty="0" smtClean="0">
              <a:latin typeface="Times New Roman" pitchFamily="18" charset="0"/>
              <a:ea typeface="Tahoma" pitchFamily="34" charset="0"/>
              <a:cs typeface="Times New Roman" pitchFamily="18" charset="0"/>
            </a:endParaRPr>
          </a:p>
          <a:p>
            <a:r>
              <a:rPr lang="en-US" sz="1900" b="1" dirty="0" smtClean="0">
                <a:latin typeface="Times New Roman" pitchFamily="18" charset="0"/>
                <a:ea typeface="Tahoma" pitchFamily="34" charset="0"/>
                <a:cs typeface="Times New Roman" pitchFamily="18" charset="0"/>
              </a:rPr>
              <a:t>VADER</a:t>
            </a:r>
            <a:r>
              <a:rPr lang="en-US" sz="1900" dirty="0">
                <a:latin typeface="Times New Roman" pitchFamily="18" charset="0"/>
                <a:ea typeface="Tahoma" pitchFamily="34" charset="0"/>
                <a:cs typeface="Times New Roman" pitchFamily="18" charset="0"/>
              </a:rPr>
              <a:t> uses a combination of A sentiment lexicon is a list of lexical features (e.g., words) which are generally labeled according to their semantic orientation as either positive or negative</a:t>
            </a:r>
            <a:r>
              <a:rPr lang="en-US" sz="1900" dirty="0" smtClean="0">
                <a:latin typeface="Times New Roman" pitchFamily="18" charset="0"/>
                <a:ea typeface="Tahoma" pitchFamily="34" charset="0"/>
                <a:cs typeface="Times New Roman" pitchFamily="18" charset="0"/>
              </a:rPr>
              <a:t>.</a:t>
            </a:r>
          </a:p>
          <a:p>
            <a:r>
              <a:rPr lang="en-US" sz="1800" b="1" dirty="0">
                <a:latin typeface="Times New Roman" pitchFamily="18" charset="0"/>
                <a:cs typeface="Times New Roman" pitchFamily="18" charset="0"/>
              </a:rPr>
              <a:t>VADER</a:t>
            </a:r>
            <a:r>
              <a:rPr lang="en-US" sz="1800" dirty="0">
                <a:latin typeface="Times New Roman" pitchFamily="18" charset="0"/>
                <a:cs typeface="Times New Roman" pitchFamily="18" charset="0"/>
              </a:rPr>
              <a:t> not only tells about the Positivity and Negativity score but also tells us about how positive or negative a sentiment is.</a:t>
            </a:r>
            <a:endParaRPr lang="en-IN" sz="18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2247710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832</Words>
  <Application>Microsoft Office PowerPoint</Application>
  <PresentationFormat>Widescreen</PresentationFormat>
  <Paragraphs>81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Euphemia</vt:lpstr>
      <vt:lpstr>Tahoma</vt:lpstr>
      <vt:lpstr>Times New Roman</vt:lpstr>
      <vt:lpstr>Office Theme</vt:lpstr>
      <vt:lpstr>Project Presentation on Develop a Data Sentiment Analyzer in Machine Learning </vt:lpstr>
      <vt:lpstr>Develop a Data Sentiment Analyzer in Machine Learning</vt:lpstr>
      <vt:lpstr>Why do we need sentiment analysis?</vt:lpstr>
      <vt:lpstr>Step 1:Tokanization</vt:lpstr>
      <vt:lpstr>Step 3: Removing stop words</vt:lpstr>
      <vt:lpstr>Proposed System Architecture</vt:lpstr>
      <vt:lpstr>PowerPoint Presentation</vt:lpstr>
      <vt:lpstr>PowerPoint Presentation</vt:lpstr>
      <vt:lpstr>Algorithms</vt:lpstr>
      <vt:lpstr>Implementation: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Gaike</dc:creator>
  <cp:lastModifiedBy>Asus</cp:lastModifiedBy>
  <cp:revision>45</cp:revision>
  <dcterms:created xsi:type="dcterms:W3CDTF">2022-10-19T17:55:09Z</dcterms:created>
  <dcterms:modified xsi:type="dcterms:W3CDTF">2023-03-25T04:13:00Z</dcterms:modified>
</cp:coreProperties>
</file>