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21"/>
  </p:notesMasterIdLst>
  <p:sldIdLst>
    <p:sldId id="278" r:id="rId6"/>
    <p:sldId id="257" r:id="rId7"/>
    <p:sldId id="314" r:id="rId8"/>
    <p:sldId id="285" r:id="rId9"/>
    <p:sldId id="284" r:id="rId10"/>
    <p:sldId id="311" r:id="rId11"/>
    <p:sldId id="294" r:id="rId12"/>
    <p:sldId id="327" r:id="rId13"/>
    <p:sldId id="318" r:id="rId14"/>
    <p:sldId id="320" r:id="rId15"/>
    <p:sldId id="322" r:id="rId16"/>
    <p:sldId id="324" r:id="rId17"/>
    <p:sldId id="328" r:id="rId18"/>
    <p:sldId id="330" r:id="rId19"/>
    <p:sldId id="279" r:id="rId20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8F1"/>
    <a:srgbClr val="2B3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4" autoAdjust="0"/>
    <p:restoredTop sz="99288" autoAdjust="0"/>
  </p:normalViewPr>
  <p:slideViewPr>
    <p:cSldViewPr snapToGrid="0">
      <p:cViewPr varScale="1">
        <p:scale>
          <a:sx n="84" d="100"/>
          <a:sy n="84" d="100"/>
        </p:scale>
        <p:origin x="762" y="60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10/14/2023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38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23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2018 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1026" name="Picture 2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5" name="Group 24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9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15" name="Rectangle 14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pic>
          <p:nvPicPr>
            <p:cNvPr id="1037" name="Picture 13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920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5245460"/>
            <a:ext cx="4686935" cy="348535"/>
          </a:xfrm>
          <a:prstGeom prst="rect">
            <a:avLst/>
          </a:prstGeom>
        </p:spPr>
        <p:txBody>
          <a:bodyPr anchor="t"/>
          <a:lstStyle/>
          <a:p>
            <a:r>
              <a:rPr lang="en-US" dirty="0"/>
              <a:t> Copyright © 2017 Cybage Software Pvt. Ltd. All Rights Reserved. Cybage Confidential.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10/14/2023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10/14/2023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10/14/2023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</a:t>
            </a:r>
            <a:r>
              <a:rPr lang="en-US" sz="7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Cybage Software Pvt. Ltd. All Rights Reserved. Cybage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115B-6CD9-43BC-8D55-E1FCD10AF002}" type="datetimeFigureOut">
              <a:rPr lang="en-US" smtClean="0"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devops/pipelines/get-started/what-is-azure-pipelines?view=azure-devop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7" b="24579"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5ACC5E-6F00-4F61-BE38-5B0AEB14CA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000A1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 flipH="1">
            <a:off x="3124200" y="3077349"/>
            <a:ext cx="693420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119" y="3132421"/>
            <a:ext cx="523761" cy="204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Cybage Software Pvt. Ltd. All Rights Reserved. Cybage Confidential.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3280411" y="3279784"/>
            <a:ext cx="6934200" cy="767965"/>
          </a:xfrm>
          <a:prstGeom prst="rect">
            <a:avLst/>
          </a:prstGeom>
        </p:spPr>
        <p:txBody>
          <a:bodyPr lIns="100557" tIns="50278" rIns="100557" bIns="50278" anchor="t"/>
          <a:lstStyle>
            <a:lvl1pPr marL="0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 baseline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02783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566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349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11131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914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016697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519480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022263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Continuous Integration, Delivery &amp; Deployment Practices</a:t>
            </a:r>
          </a:p>
          <a:p>
            <a:r>
              <a:rPr lang="en-US" sz="1600" dirty="0"/>
              <a:t>				Presented By: Rupali Bhore</a:t>
            </a:r>
            <a:endParaRPr lang="en-US" sz="1800" dirty="0"/>
          </a:p>
          <a:p>
            <a:endParaRPr lang="en-US" sz="2400" dirty="0"/>
          </a:p>
          <a:p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Group 18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27" name="Rectangle 26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0" name="Group 19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25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23" name="Rectangle 22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pic>
          <p:nvPicPr>
            <p:cNvPr id="22" name="Picture 13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6234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Azure Release Pipeline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Automate Deployments</a:t>
            </a:r>
          </a:p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Integration with Testing</a:t>
            </a:r>
          </a:p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Get control of your deployments </a:t>
            </a:r>
          </a:p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End-to-end Traceability</a:t>
            </a:r>
          </a:p>
          <a:p>
            <a:pPr algn="l">
              <a:lnSpc>
                <a:spcPct val="160000"/>
              </a:lnSpc>
            </a:pPr>
            <a:r>
              <a:rPr lang="en-US" sz="1400" dirty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62402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 19"/>
          <p:cNvSpPr>
            <a:spLocks noEditPoints="1"/>
          </p:cNvSpPr>
          <p:nvPr/>
        </p:nvSpPr>
        <p:spPr bwMode="auto">
          <a:xfrm>
            <a:off x="7817688" y="3103432"/>
            <a:ext cx="282292" cy="282394"/>
          </a:xfrm>
          <a:custGeom>
            <a:avLst/>
            <a:gdLst>
              <a:gd name="T0" fmla="*/ 1843 w 2048"/>
              <a:gd name="T1" fmla="*/ 1536 h 2048"/>
              <a:gd name="T2" fmla="*/ 1294 w 2048"/>
              <a:gd name="T3" fmla="*/ 1024 h 2048"/>
              <a:gd name="T4" fmla="*/ 1365 w 2048"/>
              <a:gd name="T5" fmla="*/ 990 h 2048"/>
              <a:gd name="T6" fmla="*/ 1536 w 2048"/>
              <a:gd name="T7" fmla="*/ 759 h 2048"/>
              <a:gd name="T8" fmla="*/ 1536 w 2048"/>
              <a:gd name="T9" fmla="*/ 504 h 2048"/>
              <a:gd name="T10" fmla="*/ 512 w 2048"/>
              <a:gd name="T11" fmla="*/ 504 h 2048"/>
              <a:gd name="T12" fmla="*/ 597 w 2048"/>
              <a:gd name="T13" fmla="*/ 785 h 2048"/>
              <a:gd name="T14" fmla="*/ 754 w 2048"/>
              <a:gd name="T15" fmla="*/ 1024 h 2048"/>
              <a:gd name="T16" fmla="*/ 205 w 2048"/>
              <a:gd name="T17" fmla="*/ 1536 h 2048"/>
              <a:gd name="T18" fmla="*/ 0 w 2048"/>
              <a:gd name="T19" fmla="*/ 1980 h 2048"/>
              <a:gd name="T20" fmla="*/ 239 w 2048"/>
              <a:gd name="T21" fmla="*/ 2048 h 2048"/>
              <a:gd name="T22" fmla="*/ 1638 w 2048"/>
              <a:gd name="T23" fmla="*/ 2048 h 2048"/>
              <a:gd name="T24" fmla="*/ 2048 w 2048"/>
              <a:gd name="T25" fmla="*/ 2048 h 2048"/>
              <a:gd name="T26" fmla="*/ 1843 w 2048"/>
              <a:gd name="T27" fmla="*/ 1980 h 2048"/>
              <a:gd name="T28" fmla="*/ 1379 w 2048"/>
              <a:gd name="T29" fmla="*/ 920 h 2048"/>
              <a:gd name="T30" fmla="*/ 1451 w 2048"/>
              <a:gd name="T31" fmla="*/ 785 h 2048"/>
              <a:gd name="T32" fmla="*/ 1468 w 2048"/>
              <a:gd name="T33" fmla="*/ 819 h 2048"/>
              <a:gd name="T34" fmla="*/ 1451 w 2048"/>
              <a:gd name="T35" fmla="*/ 717 h 2048"/>
              <a:gd name="T36" fmla="*/ 1434 w 2048"/>
              <a:gd name="T37" fmla="*/ 546 h 2048"/>
              <a:gd name="T38" fmla="*/ 1536 w 2048"/>
              <a:gd name="T39" fmla="*/ 631 h 2048"/>
              <a:gd name="T40" fmla="*/ 597 w 2048"/>
              <a:gd name="T41" fmla="*/ 717 h 2048"/>
              <a:gd name="T42" fmla="*/ 597 w 2048"/>
              <a:gd name="T43" fmla="*/ 546 h 2048"/>
              <a:gd name="T44" fmla="*/ 614 w 2048"/>
              <a:gd name="T45" fmla="*/ 717 h 2048"/>
              <a:gd name="T46" fmla="*/ 582 w 2048"/>
              <a:gd name="T47" fmla="*/ 479 h 2048"/>
              <a:gd name="T48" fmla="*/ 1466 w 2048"/>
              <a:gd name="T49" fmla="*/ 479 h 2048"/>
              <a:gd name="T50" fmla="*/ 1427 w 2048"/>
              <a:gd name="T51" fmla="*/ 478 h 2048"/>
              <a:gd name="T52" fmla="*/ 621 w 2048"/>
              <a:gd name="T53" fmla="*/ 478 h 2048"/>
              <a:gd name="T54" fmla="*/ 1365 w 2048"/>
              <a:gd name="T55" fmla="*/ 545 h 2048"/>
              <a:gd name="T56" fmla="*/ 922 w 2048"/>
              <a:gd name="T57" fmla="*/ 307 h 2048"/>
              <a:gd name="T58" fmla="*/ 685 w 2048"/>
              <a:gd name="T59" fmla="*/ 510 h 2048"/>
              <a:gd name="T60" fmla="*/ 1365 w 2048"/>
              <a:gd name="T61" fmla="*/ 545 h 2048"/>
              <a:gd name="T62" fmla="*/ 683 w 2048"/>
              <a:gd name="T63" fmla="*/ 578 h 2048"/>
              <a:gd name="T64" fmla="*/ 1365 w 2048"/>
              <a:gd name="T65" fmla="*/ 614 h 2048"/>
              <a:gd name="T66" fmla="*/ 1296 w 2048"/>
              <a:gd name="T67" fmla="*/ 922 h 2048"/>
              <a:gd name="T68" fmla="*/ 1024 w 2048"/>
              <a:gd name="T69" fmla="*/ 990 h 2048"/>
              <a:gd name="T70" fmla="*/ 1165 w 2048"/>
              <a:gd name="T71" fmla="*/ 1027 h 2048"/>
              <a:gd name="T72" fmla="*/ 683 w 2048"/>
              <a:gd name="T73" fmla="*/ 717 h 2048"/>
              <a:gd name="T74" fmla="*/ 1024 w 2048"/>
              <a:gd name="T75" fmla="*/ 1126 h 2048"/>
              <a:gd name="T76" fmla="*/ 1024 w 2048"/>
              <a:gd name="T77" fmla="*/ 1323 h 2048"/>
              <a:gd name="T78" fmla="*/ 969 w 2048"/>
              <a:gd name="T79" fmla="*/ 1365 h 2048"/>
              <a:gd name="T80" fmla="*/ 772 w 2048"/>
              <a:gd name="T81" fmla="*/ 1092 h 2048"/>
              <a:gd name="T82" fmla="*/ 969 w 2048"/>
              <a:gd name="T83" fmla="*/ 1365 h 2048"/>
              <a:gd name="T84" fmla="*/ 1276 w 2048"/>
              <a:gd name="T85" fmla="*/ 1092 h 2048"/>
              <a:gd name="T86" fmla="*/ 1079 w 2048"/>
              <a:gd name="T87" fmla="*/ 1365 h 2048"/>
              <a:gd name="T88" fmla="*/ 375 w 2048"/>
              <a:gd name="T89" fmla="*/ 1536 h 2048"/>
              <a:gd name="T90" fmla="*/ 273 w 2048"/>
              <a:gd name="T91" fmla="*/ 1980 h 2048"/>
              <a:gd name="T92" fmla="*/ 696 w 2048"/>
              <a:gd name="T93" fmla="*/ 1093 h 2048"/>
              <a:gd name="T94" fmla="*/ 546 w 2048"/>
              <a:gd name="T95" fmla="*/ 1365 h 2048"/>
              <a:gd name="T96" fmla="*/ 1604 w 2048"/>
              <a:gd name="T97" fmla="*/ 1980 h 2048"/>
              <a:gd name="T98" fmla="*/ 444 w 2048"/>
              <a:gd name="T99" fmla="*/ 1536 h 2048"/>
              <a:gd name="T100" fmla="*/ 887 w 2048"/>
              <a:gd name="T101" fmla="*/ 1434 h 2048"/>
              <a:gd name="T102" fmla="*/ 1161 w 2048"/>
              <a:gd name="T103" fmla="*/ 1434 h 2048"/>
              <a:gd name="T104" fmla="*/ 1604 w 2048"/>
              <a:gd name="T105" fmla="*/ 1536 h 2048"/>
              <a:gd name="T106" fmla="*/ 1775 w 2048"/>
              <a:gd name="T107" fmla="*/ 1980 h 2048"/>
              <a:gd name="T108" fmla="*/ 1673 w 2048"/>
              <a:gd name="T109" fmla="*/ 1536 h 2048"/>
              <a:gd name="T110" fmla="*/ 1216 w 2048"/>
              <a:gd name="T111" fmla="*/ 1365 h 2048"/>
              <a:gd name="T112" fmla="*/ 1775 w 2048"/>
              <a:gd name="T113" fmla="*/ 1536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048" h="2048">
                <a:moveTo>
                  <a:pt x="1843" y="1980"/>
                </a:moveTo>
                <a:cubicBezTo>
                  <a:pt x="1843" y="1536"/>
                  <a:pt x="1843" y="1536"/>
                  <a:pt x="1843" y="1536"/>
                </a:cubicBezTo>
                <a:cubicBezTo>
                  <a:pt x="1843" y="1254"/>
                  <a:pt x="1614" y="1024"/>
                  <a:pt x="1331" y="1024"/>
                </a:cubicBezTo>
                <a:cubicBezTo>
                  <a:pt x="1294" y="1024"/>
                  <a:pt x="1294" y="1024"/>
                  <a:pt x="1294" y="1024"/>
                </a:cubicBezTo>
                <a:cubicBezTo>
                  <a:pt x="1306" y="1013"/>
                  <a:pt x="1318" y="1002"/>
                  <a:pt x="1328" y="990"/>
                </a:cubicBezTo>
                <a:cubicBezTo>
                  <a:pt x="1365" y="990"/>
                  <a:pt x="1365" y="990"/>
                  <a:pt x="1365" y="990"/>
                </a:cubicBezTo>
                <a:cubicBezTo>
                  <a:pt x="1459" y="990"/>
                  <a:pt x="1536" y="913"/>
                  <a:pt x="1536" y="819"/>
                </a:cubicBezTo>
                <a:cubicBezTo>
                  <a:pt x="1536" y="759"/>
                  <a:pt x="1536" y="759"/>
                  <a:pt x="1536" y="759"/>
                </a:cubicBezTo>
                <a:cubicBezTo>
                  <a:pt x="1577" y="731"/>
                  <a:pt x="1604" y="685"/>
                  <a:pt x="1604" y="631"/>
                </a:cubicBezTo>
                <a:cubicBezTo>
                  <a:pt x="1604" y="578"/>
                  <a:pt x="1577" y="531"/>
                  <a:pt x="1536" y="504"/>
                </a:cubicBezTo>
                <a:cubicBezTo>
                  <a:pt x="1531" y="225"/>
                  <a:pt x="1304" y="0"/>
                  <a:pt x="1024" y="0"/>
                </a:cubicBezTo>
                <a:cubicBezTo>
                  <a:pt x="744" y="0"/>
                  <a:pt x="517" y="225"/>
                  <a:pt x="512" y="504"/>
                </a:cubicBezTo>
                <a:cubicBezTo>
                  <a:pt x="471" y="531"/>
                  <a:pt x="444" y="578"/>
                  <a:pt x="444" y="631"/>
                </a:cubicBezTo>
                <a:cubicBezTo>
                  <a:pt x="444" y="716"/>
                  <a:pt x="513" y="785"/>
                  <a:pt x="597" y="785"/>
                </a:cubicBezTo>
                <a:cubicBezTo>
                  <a:pt x="621" y="785"/>
                  <a:pt x="621" y="785"/>
                  <a:pt x="621" y="785"/>
                </a:cubicBezTo>
                <a:cubicBezTo>
                  <a:pt x="637" y="880"/>
                  <a:pt x="685" y="963"/>
                  <a:pt x="754" y="1024"/>
                </a:cubicBezTo>
                <a:cubicBezTo>
                  <a:pt x="717" y="1024"/>
                  <a:pt x="717" y="1024"/>
                  <a:pt x="717" y="1024"/>
                </a:cubicBezTo>
                <a:cubicBezTo>
                  <a:pt x="434" y="1024"/>
                  <a:pt x="205" y="1254"/>
                  <a:pt x="205" y="1536"/>
                </a:cubicBezTo>
                <a:cubicBezTo>
                  <a:pt x="205" y="1980"/>
                  <a:pt x="205" y="1980"/>
                  <a:pt x="205" y="1980"/>
                </a:cubicBezTo>
                <a:cubicBezTo>
                  <a:pt x="0" y="1980"/>
                  <a:pt x="0" y="1980"/>
                  <a:pt x="0" y="1980"/>
                </a:cubicBezTo>
                <a:cubicBezTo>
                  <a:pt x="0" y="2048"/>
                  <a:pt x="0" y="2048"/>
                  <a:pt x="0" y="2048"/>
                </a:cubicBezTo>
                <a:cubicBezTo>
                  <a:pt x="239" y="2048"/>
                  <a:pt x="239" y="2048"/>
                  <a:pt x="239" y="2048"/>
                </a:cubicBezTo>
                <a:cubicBezTo>
                  <a:pt x="410" y="2048"/>
                  <a:pt x="410" y="2048"/>
                  <a:pt x="410" y="2048"/>
                </a:cubicBezTo>
                <a:cubicBezTo>
                  <a:pt x="1638" y="2048"/>
                  <a:pt x="1638" y="2048"/>
                  <a:pt x="1638" y="2048"/>
                </a:cubicBezTo>
                <a:cubicBezTo>
                  <a:pt x="1809" y="2048"/>
                  <a:pt x="1809" y="2048"/>
                  <a:pt x="1809" y="2048"/>
                </a:cubicBezTo>
                <a:cubicBezTo>
                  <a:pt x="2048" y="2048"/>
                  <a:pt x="2048" y="2048"/>
                  <a:pt x="2048" y="2048"/>
                </a:cubicBezTo>
                <a:cubicBezTo>
                  <a:pt x="2048" y="1980"/>
                  <a:pt x="2048" y="1980"/>
                  <a:pt x="2048" y="1980"/>
                </a:cubicBezTo>
                <a:lnTo>
                  <a:pt x="1843" y="1980"/>
                </a:lnTo>
                <a:close/>
                <a:moveTo>
                  <a:pt x="1468" y="819"/>
                </a:moveTo>
                <a:cubicBezTo>
                  <a:pt x="1468" y="871"/>
                  <a:pt x="1429" y="913"/>
                  <a:pt x="1379" y="920"/>
                </a:cubicBezTo>
                <a:cubicBezTo>
                  <a:pt x="1403" y="879"/>
                  <a:pt x="1419" y="834"/>
                  <a:pt x="1427" y="785"/>
                </a:cubicBezTo>
                <a:cubicBezTo>
                  <a:pt x="1451" y="785"/>
                  <a:pt x="1451" y="785"/>
                  <a:pt x="1451" y="785"/>
                </a:cubicBezTo>
                <a:cubicBezTo>
                  <a:pt x="1457" y="785"/>
                  <a:pt x="1462" y="784"/>
                  <a:pt x="1468" y="783"/>
                </a:cubicBezTo>
                <a:lnTo>
                  <a:pt x="1468" y="819"/>
                </a:lnTo>
                <a:close/>
                <a:moveTo>
                  <a:pt x="1536" y="631"/>
                </a:moveTo>
                <a:cubicBezTo>
                  <a:pt x="1536" y="679"/>
                  <a:pt x="1498" y="717"/>
                  <a:pt x="1451" y="717"/>
                </a:cubicBezTo>
                <a:cubicBezTo>
                  <a:pt x="1434" y="717"/>
                  <a:pt x="1434" y="717"/>
                  <a:pt x="1434" y="717"/>
                </a:cubicBezTo>
                <a:cubicBezTo>
                  <a:pt x="1434" y="546"/>
                  <a:pt x="1434" y="546"/>
                  <a:pt x="1434" y="546"/>
                </a:cubicBezTo>
                <a:cubicBezTo>
                  <a:pt x="1451" y="546"/>
                  <a:pt x="1451" y="546"/>
                  <a:pt x="1451" y="546"/>
                </a:cubicBezTo>
                <a:cubicBezTo>
                  <a:pt x="1498" y="546"/>
                  <a:pt x="1536" y="584"/>
                  <a:pt x="1536" y="631"/>
                </a:cubicBezTo>
                <a:close/>
                <a:moveTo>
                  <a:pt x="614" y="717"/>
                </a:moveTo>
                <a:cubicBezTo>
                  <a:pt x="597" y="717"/>
                  <a:pt x="597" y="717"/>
                  <a:pt x="597" y="717"/>
                </a:cubicBezTo>
                <a:cubicBezTo>
                  <a:pt x="550" y="717"/>
                  <a:pt x="512" y="679"/>
                  <a:pt x="512" y="631"/>
                </a:cubicBezTo>
                <a:cubicBezTo>
                  <a:pt x="512" y="584"/>
                  <a:pt x="550" y="546"/>
                  <a:pt x="597" y="546"/>
                </a:cubicBezTo>
                <a:cubicBezTo>
                  <a:pt x="614" y="546"/>
                  <a:pt x="614" y="546"/>
                  <a:pt x="614" y="546"/>
                </a:cubicBezTo>
                <a:lnTo>
                  <a:pt x="614" y="717"/>
                </a:lnTo>
                <a:close/>
                <a:moveTo>
                  <a:pt x="597" y="478"/>
                </a:moveTo>
                <a:cubicBezTo>
                  <a:pt x="592" y="478"/>
                  <a:pt x="587" y="479"/>
                  <a:pt x="582" y="479"/>
                </a:cubicBezTo>
                <a:cubicBezTo>
                  <a:pt x="599" y="250"/>
                  <a:pt x="790" y="68"/>
                  <a:pt x="1024" y="68"/>
                </a:cubicBezTo>
                <a:cubicBezTo>
                  <a:pt x="1258" y="68"/>
                  <a:pt x="1449" y="250"/>
                  <a:pt x="1466" y="479"/>
                </a:cubicBezTo>
                <a:cubicBezTo>
                  <a:pt x="1461" y="479"/>
                  <a:pt x="1456" y="478"/>
                  <a:pt x="1451" y="478"/>
                </a:cubicBezTo>
                <a:cubicBezTo>
                  <a:pt x="1427" y="478"/>
                  <a:pt x="1427" y="478"/>
                  <a:pt x="1427" y="478"/>
                </a:cubicBezTo>
                <a:cubicBezTo>
                  <a:pt x="1395" y="284"/>
                  <a:pt x="1227" y="137"/>
                  <a:pt x="1024" y="137"/>
                </a:cubicBezTo>
                <a:cubicBezTo>
                  <a:pt x="821" y="137"/>
                  <a:pt x="653" y="284"/>
                  <a:pt x="621" y="478"/>
                </a:cubicBezTo>
                <a:lnTo>
                  <a:pt x="597" y="478"/>
                </a:lnTo>
                <a:close/>
                <a:moveTo>
                  <a:pt x="1365" y="545"/>
                </a:moveTo>
                <a:cubicBezTo>
                  <a:pt x="1119" y="537"/>
                  <a:pt x="956" y="436"/>
                  <a:pt x="956" y="341"/>
                </a:cubicBezTo>
                <a:cubicBezTo>
                  <a:pt x="956" y="322"/>
                  <a:pt x="940" y="307"/>
                  <a:pt x="922" y="307"/>
                </a:cubicBezTo>
                <a:cubicBezTo>
                  <a:pt x="903" y="307"/>
                  <a:pt x="887" y="322"/>
                  <a:pt x="887" y="341"/>
                </a:cubicBezTo>
                <a:cubicBezTo>
                  <a:pt x="887" y="427"/>
                  <a:pt x="799" y="497"/>
                  <a:pt x="685" y="510"/>
                </a:cubicBezTo>
                <a:cubicBezTo>
                  <a:pt x="703" y="339"/>
                  <a:pt x="848" y="205"/>
                  <a:pt x="1024" y="205"/>
                </a:cubicBezTo>
                <a:cubicBezTo>
                  <a:pt x="1212" y="205"/>
                  <a:pt x="1365" y="357"/>
                  <a:pt x="1365" y="545"/>
                </a:cubicBezTo>
                <a:close/>
                <a:moveTo>
                  <a:pt x="683" y="717"/>
                </a:moveTo>
                <a:cubicBezTo>
                  <a:pt x="683" y="578"/>
                  <a:pt x="683" y="578"/>
                  <a:pt x="683" y="578"/>
                </a:cubicBezTo>
                <a:cubicBezTo>
                  <a:pt x="789" y="569"/>
                  <a:pt x="880" y="518"/>
                  <a:pt x="925" y="446"/>
                </a:cubicBezTo>
                <a:cubicBezTo>
                  <a:pt x="996" y="540"/>
                  <a:pt x="1163" y="607"/>
                  <a:pt x="1365" y="614"/>
                </a:cubicBezTo>
                <a:cubicBezTo>
                  <a:pt x="1365" y="717"/>
                  <a:pt x="1365" y="717"/>
                  <a:pt x="1365" y="717"/>
                </a:cubicBezTo>
                <a:cubicBezTo>
                  <a:pt x="1365" y="794"/>
                  <a:pt x="1339" y="864"/>
                  <a:pt x="1296" y="922"/>
                </a:cubicBezTo>
                <a:cubicBezTo>
                  <a:pt x="1024" y="922"/>
                  <a:pt x="1024" y="922"/>
                  <a:pt x="1024" y="922"/>
                </a:cubicBezTo>
                <a:cubicBezTo>
                  <a:pt x="1024" y="990"/>
                  <a:pt x="1024" y="990"/>
                  <a:pt x="1024" y="990"/>
                </a:cubicBezTo>
                <a:cubicBezTo>
                  <a:pt x="1228" y="990"/>
                  <a:pt x="1228" y="990"/>
                  <a:pt x="1228" y="990"/>
                </a:cubicBezTo>
                <a:cubicBezTo>
                  <a:pt x="1208" y="1005"/>
                  <a:pt x="1187" y="1017"/>
                  <a:pt x="1165" y="1027"/>
                </a:cubicBezTo>
                <a:cubicBezTo>
                  <a:pt x="1075" y="1068"/>
                  <a:pt x="973" y="1068"/>
                  <a:pt x="883" y="1027"/>
                </a:cubicBezTo>
                <a:cubicBezTo>
                  <a:pt x="765" y="974"/>
                  <a:pt x="683" y="855"/>
                  <a:pt x="683" y="717"/>
                </a:cubicBezTo>
                <a:close/>
                <a:moveTo>
                  <a:pt x="918" y="1112"/>
                </a:moveTo>
                <a:cubicBezTo>
                  <a:pt x="952" y="1121"/>
                  <a:pt x="987" y="1126"/>
                  <a:pt x="1024" y="1126"/>
                </a:cubicBezTo>
                <a:cubicBezTo>
                  <a:pt x="1061" y="1126"/>
                  <a:pt x="1096" y="1121"/>
                  <a:pt x="1130" y="1112"/>
                </a:cubicBezTo>
                <a:cubicBezTo>
                  <a:pt x="1024" y="1323"/>
                  <a:pt x="1024" y="1323"/>
                  <a:pt x="1024" y="1323"/>
                </a:cubicBezTo>
                <a:lnTo>
                  <a:pt x="918" y="1112"/>
                </a:lnTo>
                <a:close/>
                <a:moveTo>
                  <a:pt x="969" y="1365"/>
                </a:moveTo>
                <a:cubicBezTo>
                  <a:pt x="909" y="1365"/>
                  <a:pt x="909" y="1365"/>
                  <a:pt x="909" y="1365"/>
                </a:cubicBezTo>
                <a:cubicBezTo>
                  <a:pt x="772" y="1092"/>
                  <a:pt x="772" y="1092"/>
                  <a:pt x="772" y="1092"/>
                </a:cubicBezTo>
                <a:cubicBezTo>
                  <a:pt x="832" y="1092"/>
                  <a:pt x="832" y="1092"/>
                  <a:pt x="832" y="1092"/>
                </a:cubicBezTo>
                <a:lnTo>
                  <a:pt x="969" y="1365"/>
                </a:lnTo>
                <a:close/>
                <a:moveTo>
                  <a:pt x="1216" y="1092"/>
                </a:moveTo>
                <a:cubicBezTo>
                  <a:pt x="1276" y="1092"/>
                  <a:pt x="1276" y="1092"/>
                  <a:pt x="1276" y="1092"/>
                </a:cubicBezTo>
                <a:cubicBezTo>
                  <a:pt x="1139" y="1365"/>
                  <a:pt x="1139" y="1365"/>
                  <a:pt x="1139" y="1365"/>
                </a:cubicBezTo>
                <a:cubicBezTo>
                  <a:pt x="1079" y="1365"/>
                  <a:pt x="1079" y="1365"/>
                  <a:pt x="1079" y="1365"/>
                </a:cubicBezTo>
                <a:lnTo>
                  <a:pt x="1216" y="1092"/>
                </a:lnTo>
                <a:close/>
                <a:moveTo>
                  <a:pt x="375" y="1536"/>
                </a:moveTo>
                <a:cubicBezTo>
                  <a:pt x="375" y="1980"/>
                  <a:pt x="375" y="1980"/>
                  <a:pt x="375" y="1980"/>
                </a:cubicBezTo>
                <a:cubicBezTo>
                  <a:pt x="273" y="1980"/>
                  <a:pt x="273" y="1980"/>
                  <a:pt x="273" y="1980"/>
                </a:cubicBezTo>
                <a:cubicBezTo>
                  <a:pt x="273" y="1536"/>
                  <a:pt x="273" y="1536"/>
                  <a:pt x="273" y="1536"/>
                </a:cubicBezTo>
                <a:cubicBezTo>
                  <a:pt x="273" y="1298"/>
                  <a:pt x="461" y="1104"/>
                  <a:pt x="696" y="1093"/>
                </a:cubicBezTo>
                <a:cubicBezTo>
                  <a:pt x="832" y="1365"/>
                  <a:pt x="832" y="1365"/>
                  <a:pt x="832" y="1365"/>
                </a:cubicBezTo>
                <a:cubicBezTo>
                  <a:pt x="546" y="1365"/>
                  <a:pt x="546" y="1365"/>
                  <a:pt x="546" y="1365"/>
                </a:cubicBezTo>
                <a:cubicBezTo>
                  <a:pt x="452" y="1365"/>
                  <a:pt x="375" y="1442"/>
                  <a:pt x="375" y="1536"/>
                </a:cubicBezTo>
                <a:close/>
                <a:moveTo>
                  <a:pt x="1604" y="1980"/>
                </a:moveTo>
                <a:cubicBezTo>
                  <a:pt x="444" y="1980"/>
                  <a:pt x="444" y="1980"/>
                  <a:pt x="444" y="1980"/>
                </a:cubicBezTo>
                <a:cubicBezTo>
                  <a:pt x="444" y="1536"/>
                  <a:pt x="444" y="1536"/>
                  <a:pt x="444" y="1536"/>
                </a:cubicBezTo>
                <a:cubicBezTo>
                  <a:pt x="444" y="1480"/>
                  <a:pt x="490" y="1434"/>
                  <a:pt x="546" y="1434"/>
                </a:cubicBezTo>
                <a:cubicBezTo>
                  <a:pt x="887" y="1434"/>
                  <a:pt x="887" y="1434"/>
                  <a:pt x="887" y="1434"/>
                </a:cubicBezTo>
                <a:cubicBezTo>
                  <a:pt x="1024" y="1434"/>
                  <a:pt x="1024" y="1434"/>
                  <a:pt x="1024" y="1434"/>
                </a:cubicBezTo>
                <a:cubicBezTo>
                  <a:pt x="1161" y="1434"/>
                  <a:pt x="1161" y="1434"/>
                  <a:pt x="1161" y="1434"/>
                </a:cubicBezTo>
                <a:cubicBezTo>
                  <a:pt x="1502" y="1434"/>
                  <a:pt x="1502" y="1434"/>
                  <a:pt x="1502" y="1434"/>
                </a:cubicBezTo>
                <a:cubicBezTo>
                  <a:pt x="1558" y="1434"/>
                  <a:pt x="1604" y="1480"/>
                  <a:pt x="1604" y="1536"/>
                </a:cubicBezTo>
                <a:lnTo>
                  <a:pt x="1604" y="1980"/>
                </a:lnTo>
                <a:close/>
                <a:moveTo>
                  <a:pt x="1775" y="1980"/>
                </a:moveTo>
                <a:cubicBezTo>
                  <a:pt x="1673" y="1980"/>
                  <a:pt x="1673" y="1980"/>
                  <a:pt x="1673" y="1980"/>
                </a:cubicBezTo>
                <a:cubicBezTo>
                  <a:pt x="1673" y="1536"/>
                  <a:pt x="1673" y="1536"/>
                  <a:pt x="1673" y="1536"/>
                </a:cubicBezTo>
                <a:cubicBezTo>
                  <a:pt x="1673" y="1442"/>
                  <a:pt x="1596" y="1365"/>
                  <a:pt x="1502" y="1365"/>
                </a:cubicBezTo>
                <a:cubicBezTo>
                  <a:pt x="1216" y="1365"/>
                  <a:pt x="1216" y="1365"/>
                  <a:pt x="1216" y="1365"/>
                </a:cubicBezTo>
                <a:cubicBezTo>
                  <a:pt x="1352" y="1093"/>
                  <a:pt x="1352" y="1093"/>
                  <a:pt x="1352" y="1093"/>
                </a:cubicBezTo>
                <a:cubicBezTo>
                  <a:pt x="1587" y="1104"/>
                  <a:pt x="1775" y="1298"/>
                  <a:pt x="1775" y="1536"/>
                </a:cubicBezTo>
                <a:lnTo>
                  <a:pt x="1775" y="19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675278" y="696119"/>
            <a:ext cx="7173138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Benefits</a:t>
            </a:r>
            <a:endParaRPr lang="en-US" sz="18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7566745" y="3493114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 Speed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6484264" y="4344035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Simple Design</a:t>
            </a:r>
          </a:p>
          <a:p>
            <a:pPr marL="0" indent="0" algn="ctr">
              <a:buNone/>
            </a:pPr>
            <a:endParaRPr lang="en-US" sz="1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Title 8"/>
          <p:cNvSpPr txBox="1">
            <a:spLocks/>
          </p:cNvSpPr>
          <p:nvPr/>
        </p:nvSpPr>
        <p:spPr>
          <a:xfrm>
            <a:off x="717850" y="1221042"/>
            <a:ext cx="8835725" cy="408868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82712" y="1477904"/>
            <a:ext cx="969645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Efficiency</a:t>
            </a:r>
            <a:r>
              <a:rPr lang="en-US" sz="1600" dirty="0"/>
              <a:t>  &amp; </a:t>
            </a:r>
            <a:r>
              <a:rPr lang="en-US" sz="1600" b="1" dirty="0"/>
              <a:t>Productivity</a:t>
            </a:r>
            <a:r>
              <a:rPr lang="en-US" sz="1600" dirty="0"/>
              <a:t> – Reducing the </a:t>
            </a:r>
            <a:r>
              <a:rPr lang="en-US" sz="1600"/>
              <a:t>time to </a:t>
            </a:r>
            <a:r>
              <a:rPr lang="en-US" sz="1600" dirty="0"/>
              <a:t>find, fix, and deliver reliable, quality software.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Reducing risk </a:t>
            </a:r>
            <a:r>
              <a:rPr lang="en-US" sz="1600" dirty="0"/>
              <a:t>– The ability to identify the what, when, where, and how for a release.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Configuration management </a:t>
            </a:r>
            <a:r>
              <a:rPr lang="en-US" sz="1600" dirty="0"/>
              <a:t>– Environment Setting, Application Requirements &amp; Dependencies exist in the production, test, and development environments.</a:t>
            </a:r>
          </a:p>
        </p:txBody>
      </p:sp>
    </p:spTree>
    <p:extLst>
      <p:ext uri="{BB962C8B-B14F-4D97-AF65-F5344CB8AC3E}">
        <p14:creationId xmlns:p14="http://schemas.microsoft.com/office/powerpoint/2010/main" val="2767205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1800" b="1" dirty="0"/>
              <a:t>Is Azure Release Pipelines for you?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01291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You develop applications and need to deploy them regularly to any platform (Requirement of Regular Deployment)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You need to track the progress of releases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You need control of the deployments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You need audit history for all releases and their deployments.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073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78" b="12213"/>
          <a:stretch/>
        </p:blipFill>
        <p:spPr>
          <a:xfrm>
            <a:off x="-15521" y="467519"/>
            <a:ext cx="10073921" cy="51919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5521" y="467519"/>
            <a:ext cx="10073921" cy="5191918"/>
          </a:xfrm>
          <a:prstGeom prst="rect">
            <a:avLst/>
          </a:prstGeom>
          <a:solidFill>
            <a:srgbClr val="0D0D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31466" y="3897643"/>
            <a:ext cx="5324476" cy="7608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8"/>
          <p:cNvSpPr txBox="1">
            <a:spLocks/>
          </p:cNvSpPr>
          <p:nvPr/>
        </p:nvSpPr>
        <p:spPr>
          <a:xfrm>
            <a:off x="4981572" y="4032882"/>
            <a:ext cx="5006181" cy="718998"/>
          </a:xfrm>
          <a:prstGeom prst="rect">
            <a:avLst/>
          </a:prstGeom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/>
              <a:t>Demo (Release Pipeline)</a:t>
            </a:r>
            <a:endParaRPr lang="en-US" sz="20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586" y="4135750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 Cybage Software Pvt. Ltd. All Rights Reserved. Cybage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812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1800" b="1" dirty="0"/>
              <a:t>Reference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01291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hlinkClick r:id="rId2"/>
              </a:rPr>
              <a:t>https://docs.microsoft.com/en-us/azure/devops/pipelines/get-started/what-is-azure-pipelines?view=azure-devops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868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7" b="24579"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000A1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 flipH="1">
            <a:off x="5532120" y="3077349"/>
            <a:ext cx="452628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3244881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Cybage Software Pvt. Ltd. All Rights Reserved. Cybage Confidential.</a:t>
            </a:r>
          </a:p>
        </p:txBody>
      </p:sp>
      <p:sp>
        <p:nvSpPr>
          <p:cNvPr id="16" name="Title 8"/>
          <p:cNvSpPr txBox="1">
            <a:spLocks/>
          </p:cNvSpPr>
          <p:nvPr/>
        </p:nvSpPr>
        <p:spPr>
          <a:xfrm>
            <a:off x="5814888" y="3286919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2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  <a:p>
            <a:pPr algn="l"/>
            <a:endParaRPr lang="en-US" sz="22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Group 18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27" name="Rectangle 26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0" name="Group 19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25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23" name="Rectangle 22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pic>
          <p:nvPicPr>
            <p:cNvPr id="22" name="Picture 13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00637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277" y="696119"/>
            <a:ext cx="3504201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</a:p>
        </p:txBody>
      </p:sp>
      <p:sp>
        <p:nvSpPr>
          <p:cNvPr id="29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 fontScale="92500" lnSpcReduction="200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r>
              <a:rPr lang="en-US" sz="1600" dirty="0"/>
              <a:t> Introduction</a:t>
            </a:r>
          </a:p>
          <a:p>
            <a:pPr algn="l">
              <a:spcBef>
                <a:spcPts val="0"/>
              </a:spcBef>
              <a:buClr>
                <a:srgbClr val="0075B0"/>
              </a:buClr>
            </a:pPr>
            <a:endParaRPr lang="en-US" sz="1600" dirty="0"/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r>
              <a:rPr lang="en-US" sz="1600" dirty="0"/>
              <a:t> Agents</a:t>
            </a:r>
          </a:p>
          <a:p>
            <a:pPr algn="l">
              <a:spcBef>
                <a:spcPts val="0"/>
              </a:spcBef>
              <a:buClr>
                <a:srgbClr val="0075B0"/>
              </a:buClr>
            </a:pPr>
            <a:endParaRPr lang="en-US" sz="1600" dirty="0"/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r>
              <a:rPr lang="en-US" sz="1600" dirty="0"/>
              <a:t> Build Pipelines</a:t>
            </a:r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endParaRPr lang="en-US" sz="1600" dirty="0"/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r>
              <a:rPr lang="en-US" sz="1600" dirty="0"/>
              <a:t> Build Triggers</a:t>
            </a:r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endParaRPr lang="en-US" sz="1600" dirty="0"/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r>
              <a:rPr lang="en-US" sz="1600" dirty="0"/>
              <a:t> SonarQube and Unit Test Case Integration</a:t>
            </a:r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endParaRPr lang="en-US" sz="1600" dirty="0"/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r>
              <a:rPr lang="en-US" sz="1600" dirty="0"/>
              <a:t> Artifacts</a:t>
            </a:r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endParaRPr lang="en-US" sz="1600" dirty="0"/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r>
              <a:rPr lang="en-US" sz="1600" dirty="0"/>
              <a:t> Release Pipelines</a:t>
            </a:r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endParaRPr lang="en-US" sz="1600" dirty="0"/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r>
              <a:rPr lang="en-US" sz="1600" dirty="0"/>
              <a:t> Deployment Environments</a:t>
            </a:r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endParaRPr lang="en-US" sz="1600" dirty="0"/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r>
              <a:rPr lang="en-US" sz="1600" dirty="0"/>
              <a:t> Release Pipelines Workflow</a:t>
            </a:r>
          </a:p>
          <a:p>
            <a:pPr algn="l">
              <a:spcBef>
                <a:spcPts val="0"/>
              </a:spcBef>
              <a:buClr>
                <a:srgbClr val="0075B0"/>
              </a:buClr>
            </a:pPr>
            <a:endParaRPr lang="en-US" sz="1600" dirty="0"/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endParaRPr lang="en-US" sz="1600" dirty="0"/>
          </a:p>
          <a:p>
            <a:pPr algn="l">
              <a:spcBef>
                <a:spcPts val="0"/>
              </a:spcBef>
              <a:buClr>
                <a:srgbClr val="0075B0"/>
              </a:buClr>
            </a:pPr>
            <a:endParaRPr lang="en-US" sz="1600" dirty="0"/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endParaRPr lang="en-US" sz="1600" dirty="0"/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518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752003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 DevOps Server 2022 Build and Release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400" dirty="0">
                <a:latin typeface="+mn-lt"/>
                <a:ea typeface="+mn-ea"/>
                <a:cs typeface="+mn-cs"/>
              </a:rPr>
              <a:t>A service that you can use to automatically build and test your code project and make it available to other users.</a:t>
            </a:r>
          </a:p>
          <a:p>
            <a:pPr algn="l">
              <a:lnSpc>
                <a:spcPct val="160000"/>
              </a:lnSpc>
            </a:pPr>
            <a:endParaRPr lang="en-US" sz="1400" dirty="0">
              <a:latin typeface="+mn-lt"/>
              <a:ea typeface="+mn-ea"/>
              <a:cs typeface="+mn-cs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Languages</a:t>
            </a:r>
          </a:p>
          <a:p>
            <a:pPr algn="l">
              <a:lnSpc>
                <a:spcPct val="160000"/>
              </a:lnSpc>
            </a:pPr>
            <a:r>
              <a:rPr lang="en-US" sz="1400" dirty="0">
                <a:latin typeface="+mn-lt"/>
                <a:ea typeface="+mn-ea"/>
                <a:cs typeface="+mn-cs"/>
              </a:rPr>
              <a:t>	Supports many languages such as Python, Java, JS, PHP, Ruby, C#, C++ and Go.</a:t>
            </a:r>
          </a:p>
          <a:p>
            <a:pPr algn="l">
              <a:lnSpc>
                <a:spcPct val="160000"/>
              </a:lnSpc>
            </a:pPr>
            <a:endParaRPr lang="en-US" sz="1400" dirty="0">
              <a:latin typeface="+mn-lt"/>
              <a:ea typeface="+mn-ea"/>
              <a:cs typeface="+mn-cs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  <a:ea typeface="+mn-ea"/>
                <a:cs typeface="+mn-cs"/>
              </a:rPr>
              <a:t>Why Build &amp; Release</a:t>
            </a:r>
            <a:endParaRPr lang="en-US" sz="1400" b="1" dirty="0">
              <a:solidFill>
                <a:srgbClr val="2B3B4B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400" dirty="0">
                <a:latin typeface="+mn-lt"/>
                <a:ea typeface="+mn-ea"/>
                <a:cs typeface="+mn-cs"/>
              </a:rPr>
              <a:t>	A safe way for automating the build process of a project.</a:t>
            </a:r>
          </a:p>
        </p:txBody>
      </p:sp>
    </p:spTree>
    <p:extLst>
      <p:ext uri="{BB962C8B-B14F-4D97-AF65-F5344CB8AC3E}">
        <p14:creationId xmlns:p14="http://schemas.microsoft.com/office/powerpoint/2010/main" val="3593527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7" y="696119"/>
            <a:ext cx="7220947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is it preferred over a local build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9253766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Automated process 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2B3B4B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Automated unit test cases execution can be </a:t>
            </a:r>
          </a:p>
          <a:p>
            <a:pPr algn="l">
              <a:lnSpc>
                <a:spcPct val="160000"/>
              </a:lnSpc>
            </a:pPr>
            <a:r>
              <a:rPr lang="en-US" sz="1400" dirty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      integrated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2B3B4B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Static code analysis can be integrated</a:t>
            </a:r>
          </a:p>
          <a:p>
            <a:pPr algn="l">
              <a:lnSpc>
                <a:spcPct val="160000"/>
              </a:lnSpc>
            </a:pPr>
            <a:endParaRPr lang="en-US" sz="1400" dirty="0">
              <a:solidFill>
                <a:srgbClr val="2B3B4B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Work item creation on build failure</a:t>
            </a:r>
          </a:p>
          <a:p>
            <a:pPr algn="l">
              <a:lnSpc>
                <a:spcPct val="160000"/>
              </a:lnSpc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l">
              <a:lnSpc>
                <a:spcPct val="160000"/>
              </a:lnSpc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	</a:t>
            </a:r>
            <a:r>
              <a:rPr lang="en-US" sz="1400" dirty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(With Pipeline)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1305720"/>
            <a:ext cx="5524500" cy="2675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582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Continued..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Continuous Integration </a:t>
            </a:r>
          </a:p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ea typeface="+mn-ea"/>
                <a:cs typeface="+mn-cs"/>
              </a:rPr>
              <a:t>Build Agents</a:t>
            </a:r>
          </a:p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ea typeface="+mn-ea"/>
                <a:cs typeface="+mn-cs"/>
              </a:rPr>
              <a:t>Multi-platform ( MAC, windows, Linux)</a:t>
            </a:r>
          </a:p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ea typeface="+mn-ea"/>
                <a:cs typeface="+mn-cs"/>
              </a:rPr>
              <a:t>Deploy Code From Anywhere (On prem, TFS, Bitbucket, </a:t>
            </a:r>
            <a:r>
              <a:rPr lang="en-US" sz="1400" dirty="0" err="1">
                <a:latin typeface="+mn-lt"/>
                <a:ea typeface="+mn-ea"/>
                <a:cs typeface="+mn-cs"/>
              </a:rPr>
              <a:t>Github</a:t>
            </a:r>
            <a:r>
              <a:rPr lang="en-US" sz="1400" dirty="0">
                <a:latin typeface="+mn-lt"/>
                <a:ea typeface="+mn-ea"/>
                <a:cs typeface="+mn-cs"/>
              </a:rPr>
              <a:t> )</a:t>
            </a:r>
          </a:p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ea typeface="+mn-ea"/>
                <a:cs typeface="+mn-cs"/>
              </a:rPr>
              <a:t>Diagnostics (Logs)</a:t>
            </a:r>
          </a:p>
          <a:p>
            <a:pPr algn="l">
              <a:lnSpc>
                <a:spcPct val="160000"/>
              </a:lnSpc>
            </a:pPr>
            <a:r>
              <a:rPr lang="en-US" sz="1400" dirty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11406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1" y="867966"/>
            <a:ext cx="5067300" cy="373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 19"/>
          <p:cNvSpPr>
            <a:spLocks noEditPoints="1"/>
          </p:cNvSpPr>
          <p:nvPr/>
        </p:nvSpPr>
        <p:spPr bwMode="auto">
          <a:xfrm>
            <a:off x="7817688" y="3103432"/>
            <a:ext cx="282292" cy="282394"/>
          </a:xfrm>
          <a:custGeom>
            <a:avLst/>
            <a:gdLst>
              <a:gd name="T0" fmla="*/ 1843 w 2048"/>
              <a:gd name="T1" fmla="*/ 1536 h 2048"/>
              <a:gd name="T2" fmla="*/ 1294 w 2048"/>
              <a:gd name="T3" fmla="*/ 1024 h 2048"/>
              <a:gd name="T4" fmla="*/ 1365 w 2048"/>
              <a:gd name="T5" fmla="*/ 990 h 2048"/>
              <a:gd name="T6" fmla="*/ 1536 w 2048"/>
              <a:gd name="T7" fmla="*/ 759 h 2048"/>
              <a:gd name="T8" fmla="*/ 1536 w 2048"/>
              <a:gd name="T9" fmla="*/ 504 h 2048"/>
              <a:gd name="T10" fmla="*/ 512 w 2048"/>
              <a:gd name="T11" fmla="*/ 504 h 2048"/>
              <a:gd name="T12" fmla="*/ 597 w 2048"/>
              <a:gd name="T13" fmla="*/ 785 h 2048"/>
              <a:gd name="T14" fmla="*/ 754 w 2048"/>
              <a:gd name="T15" fmla="*/ 1024 h 2048"/>
              <a:gd name="T16" fmla="*/ 205 w 2048"/>
              <a:gd name="T17" fmla="*/ 1536 h 2048"/>
              <a:gd name="T18" fmla="*/ 0 w 2048"/>
              <a:gd name="T19" fmla="*/ 1980 h 2048"/>
              <a:gd name="T20" fmla="*/ 239 w 2048"/>
              <a:gd name="T21" fmla="*/ 2048 h 2048"/>
              <a:gd name="T22" fmla="*/ 1638 w 2048"/>
              <a:gd name="T23" fmla="*/ 2048 h 2048"/>
              <a:gd name="T24" fmla="*/ 2048 w 2048"/>
              <a:gd name="T25" fmla="*/ 2048 h 2048"/>
              <a:gd name="T26" fmla="*/ 1843 w 2048"/>
              <a:gd name="T27" fmla="*/ 1980 h 2048"/>
              <a:gd name="T28" fmla="*/ 1379 w 2048"/>
              <a:gd name="T29" fmla="*/ 920 h 2048"/>
              <a:gd name="T30" fmla="*/ 1451 w 2048"/>
              <a:gd name="T31" fmla="*/ 785 h 2048"/>
              <a:gd name="T32" fmla="*/ 1468 w 2048"/>
              <a:gd name="T33" fmla="*/ 819 h 2048"/>
              <a:gd name="T34" fmla="*/ 1451 w 2048"/>
              <a:gd name="T35" fmla="*/ 717 h 2048"/>
              <a:gd name="T36" fmla="*/ 1434 w 2048"/>
              <a:gd name="T37" fmla="*/ 546 h 2048"/>
              <a:gd name="T38" fmla="*/ 1536 w 2048"/>
              <a:gd name="T39" fmla="*/ 631 h 2048"/>
              <a:gd name="T40" fmla="*/ 597 w 2048"/>
              <a:gd name="T41" fmla="*/ 717 h 2048"/>
              <a:gd name="T42" fmla="*/ 597 w 2048"/>
              <a:gd name="T43" fmla="*/ 546 h 2048"/>
              <a:gd name="T44" fmla="*/ 614 w 2048"/>
              <a:gd name="T45" fmla="*/ 717 h 2048"/>
              <a:gd name="T46" fmla="*/ 582 w 2048"/>
              <a:gd name="T47" fmla="*/ 479 h 2048"/>
              <a:gd name="T48" fmla="*/ 1466 w 2048"/>
              <a:gd name="T49" fmla="*/ 479 h 2048"/>
              <a:gd name="T50" fmla="*/ 1427 w 2048"/>
              <a:gd name="T51" fmla="*/ 478 h 2048"/>
              <a:gd name="T52" fmla="*/ 621 w 2048"/>
              <a:gd name="T53" fmla="*/ 478 h 2048"/>
              <a:gd name="T54" fmla="*/ 1365 w 2048"/>
              <a:gd name="T55" fmla="*/ 545 h 2048"/>
              <a:gd name="T56" fmla="*/ 922 w 2048"/>
              <a:gd name="T57" fmla="*/ 307 h 2048"/>
              <a:gd name="T58" fmla="*/ 685 w 2048"/>
              <a:gd name="T59" fmla="*/ 510 h 2048"/>
              <a:gd name="T60" fmla="*/ 1365 w 2048"/>
              <a:gd name="T61" fmla="*/ 545 h 2048"/>
              <a:gd name="T62" fmla="*/ 683 w 2048"/>
              <a:gd name="T63" fmla="*/ 578 h 2048"/>
              <a:gd name="T64" fmla="*/ 1365 w 2048"/>
              <a:gd name="T65" fmla="*/ 614 h 2048"/>
              <a:gd name="T66" fmla="*/ 1296 w 2048"/>
              <a:gd name="T67" fmla="*/ 922 h 2048"/>
              <a:gd name="T68" fmla="*/ 1024 w 2048"/>
              <a:gd name="T69" fmla="*/ 990 h 2048"/>
              <a:gd name="T70" fmla="*/ 1165 w 2048"/>
              <a:gd name="T71" fmla="*/ 1027 h 2048"/>
              <a:gd name="T72" fmla="*/ 683 w 2048"/>
              <a:gd name="T73" fmla="*/ 717 h 2048"/>
              <a:gd name="T74" fmla="*/ 1024 w 2048"/>
              <a:gd name="T75" fmla="*/ 1126 h 2048"/>
              <a:gd name="T76" fmla="*/ 1024 w 2048"/>
              <a:gd name="T77" fmla="*/ 1323 h 2048"/>
              <a:gd name="T78" fmla="*/ 969 w 2048"/>
              <a:gd name="T79" fmla="*/ 1365 h 2048"/>
              <a:gd name="T80" fmla="*/ 772 w 2048"/>
              <a:gd name="T81" fmla="*/ 1092 h 2048"/>
              <a:gd name="T82" fmla="*/ 969 w 2048"/>
              <a:gd name="T83" fmla="*/ 1365 h 2048"/>
              <a:gd name="T84" fmla="*/ 1276 w 2048"/>
              <a:gd name="T85" fmla="*/ 1092 h 2048"/>
              <a:gd name="T86" fmla="*/ 1079 w 2048"/>
              <a:gd name="T87" fmla="*/ 1365 h 2048"/>
              <a:gd name="T88" fmla="*/ 375 w 2048"/>
              <a:gd name="T89" fmla="*/ 1536 h 2048"/>
              <a:gd name="T90" fmla="*/ 273 w 2048"/>
              <a:gd name="T91" fmla="*/ 1980 h 2048"/>
              <a:gd name="T92" fmla="*/ 696 w 2048"/>
              <a:gd name="T93" fmla="*/ 1093 h 2048"/>
              <a:gd name="T94" fmla="*/ 546 w 2048"/>
              <a:gd name="T95" fmla="*/ 1365 h 2048"/>
              <a:gd name="T96" fmla="*/ 1604 w 2048"/>
              <a:gd name="T97" fmla="*/ 1980 h 2048"/>
              <a:gd name="T98" fmla="*/ 444 w 2048"/>
              <a:gd name="T99" fmla="*/ 1536 h 2048"/>
              <a:gd name="T100" fmla="*/ 887 w 2048"/>
              <a:gd name="T101" fmla="*/ 1434 h 2048"/>
              <a:gd name="T102" fmla="*/ 1161 w 2048"/>
              <a:gd name="T103" fmla="*/ 1434 h 2048"/>
              <a:gd name="T104" fmla="*/ 1604 w 2048"/>
              <a:gd name="T105" fmla="*/ 1536 h 2048"/>
              <a:gd name="T106" fmla="*/ 1775 w 2048"/>
              <a:gd name="T107" fmla="*/ 1980 h 2048"/>
              <a:gd name="T108" fmla="*/ 1673 w 2048"/>
              <a:gd name="T109" fmla="*/ 1536 h 2048"/>
              <a:gd name="T110" fmla="*/ 1216 w 2048"/>
              <a:gd name="T111" fmla="*/ 1365 h 2048"/>
              <a:gd name="T112" fmla="*/ 1775 w 2048"/>
              <a:gd name="T113" fmla="*/ 1536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048" h="2048">
                <a:moveTo>
                  <a:pt x="1843" y="1980"/>
                </a:moveTo>
                <a:cubicBezTo>
                  <a:pt x="1843" y="1536"/>
                  <a:pt x="1843" y="1536"/>
                  <a:pt x="1843" y="1536"/>
                </a:cubicBezTo>
                <a:cubicBezTo>
                  <a:pt x="1843" y="1254"/>
                  <a:pt x="1614" y="1024"/>
                  <a:pt x="1331" y="1024"/>
                </a:cubicBezTo>
                <a:cubicBezTo>
                  <a:pt x="1294" y="1024"/>
                  <a:pt x="1294" y="1024"/>
                  <a:pt x="1294" y="1024"/>
                </a:cubicBezTo>
                <a:cubicBezTo>
                  <a:pt x="1306" y="1013"/>
                  <a:pt x="1318" y="1002"/>
                  <a:pt x="1328" y="990"/>
                </a:cubicBezTo>
                <a:cubicBezTo>
                  <a:pt x="1365" y="990"/>
                  <a:pt x="1365" y="990"/>
                  <a:pt x="1365" y="990"/>
                </a:cubicBezTo>
                <a:cubicBezTo>
                  <a:pt x="1459" y="990"/>
                  <a:pt x="1536" y="913"/>
                  <a:pt x="1536" y="819"/>
                </a:cubicBezTo>
                <a:cubicBezTo>
                  <a:pt x="1536" y="759"/>
                  <a:pt x="1536" y="759"/>
                  <a:pt x="1536" y="759"/>
                </a:cubicBezTo>
                <a:cubicBezTo>
                  <a:pt x="1577" y="731"/>
                  <a:pt x="1604" y="685"/>
                  <a:pt x="1604" y="631"/>
                </a:cubicBezTo>
                <a:cubicBezTo>
                  <a:pt x="1604" y="578"/>
                  <a:pt x="1577" y="531"/>
                  <a:pt x="1536" y="504"/>
                </a:cubicBezTo>
                <a:cubicBezTo>
                  <a:pt x="1531" y="225"/>
                  <a:pt x="1304" y="0"/>
                  <a:pt x="1024" y="0"/>
                </a:cubicBezTo>
                <a:cubicBezTo>
                  <a:pt x="744" y="0"/>
                  <a:pt x="517" y="225"/>
                  <a:pt x="512" y="504"/>
                </a:cubicBezTo>
                <a:cubicBezTo>
                  <a:pt x="471" y="531"/>
                  <a:pt x="444" y="578"/>
                  <a:pt x="444" y="631"/>
                </a:cubicBezTo>
                <a:cubicBezTo>
                  <a:pt x="444" y="716"/>
                  <a:pt x="513" y="785"/>
                  <a:pt x="597" y="785"/>
                </a:cubicBezTo>
                <a:cubicBezTo>
                  <a:pt x="621" y="785"/>
                  <a:pt x="621" y="785"/>
                  <a:pt x="621" y="785"/>
                </a:cubicBezTo>
                <a:cubicBezTo>
                  <a:pt x="637" y="880"/>
                  <a:pt x="685" y="963"/>
                  <a:pt x="754" y="1024"/>
                </a:cubicBezTo>
                <a:cubicBezTo>
                  <a:pt x="717" y="1024"/>
                  <a:pt x="717" y="1024"/>
                  <a:pt x="717" y="1024"/>
                </a:cubicBezTo>
                <a:cubicBezTo>
                  <a:pt x="434" y="1024"/>
                  <a:pt x="205" y="1254"/>
                  <a:pt x="205" y="1536"/>
                </a:cubicBezTo>
                <a:cubicBezTo>
                  <a:pt x="205" y="1980"/>
                  <a:pt x="205" y="1980"/>
                  <a:pt x="205" y="1980"/>
                </a:cubicBezTo>
                <a:cubicBezTo>
                  <a:pt x="0" y="1980"/>
                  <a:pt x="0" y="1980"/>
                  <a:pt x="0" y="1980"/>
                </a:cubicBezTo>
                <a:cubicBezTo>
                  <a:pt x="0" y="2048"/>
                  <a:pt x="0" y="2048"/>
                  <a:pt x="0" y="2048"/>
                </a:cubicBezTo>
                <a:cubicBezTo>
                  <a:pt x="239" y="2048"/>
                  <a:pt x="239" y="2048"/>
                  <a:pt x="239" y="2048"/>
                </a:cubicBezTo>
                <a:cubicBezTo>
                  <a:pt x="410" y="2048"/>
                  <a:pt x="410" y="2048"/>
                  <a:pt x="410" y="2048"/>
                </a:cubicBezTo>
                <a:cubicBezTo>
                  <a:pt x="1638" y="2048"/>
                  <a:pt x="1638" y="2048"/>
                  <a:pt x="1638" y="2048"/>
                </a:cubicBezTo>
                <a:cubicBezTo>
                  <a:pt x="1809" y="2048"/>
                  <a:pt x="1809" y="2048"/>
                  <a:pt x="1809" y="2048"/>
                </a:cubicBezTo>
                <a:cubicBezTo>
                  <a:pt x="2048" y="2048"/>
                  <a:pt x="2048" y="2048"/>
                  <a:pt x="2048" y="2048"/>
                </a:cubicBezTo>
                <a:cubicBezTo>
                  <a:pt x="2048" y="1980"/>
                  <a:pt x="2048" y="1980"/>
                  <a:pt x="2048" y="1980"/>
                </a:cubicBezTo>
                <a:lnTo>
                  <a:pt x="1843" y="1980"/>
                </a:lnTo>
                <a:close/>
                <a:moveTo>
                  <a:pt x="1468" y="819"/>
                </a:moveTo>
                <a:cubicBezTo>
                  <a:pt x="1468" y="871"/>
                  <a:pt x="1429" y="913"/>
                  <a:pt x="1379" y="920"/>
                </a:cubicBezTo>
                <a:cubicBezTo>
                  <a:pt x="1403" y="879"/>
                  <a:pt x="1419" y="834"/>
                  <a:pt x="1427" y="785"/>
                </a:cubicBezTo>
                <a:cubicBezTo>
                  <a:pt x="1451" y="785"/>
                  <a:pt x="1451" y="785"/>
                  <a:pt x="1451" y="785"/>
                </a:cubicBezTo>
                <a:cubicBezTo>
                  <a:pt x="1457" y="785"/>
                  <a:pt x="1462" y="784"/>
                  <a:pt x="1468" y="783"/>
                </a:cubicBezTo>
                <a:lnTo>
                  <a:pt x="1468" y="819"/>
                </a:lnTo>
                <a:close/>
                <a:moveTo>
                  <a:pt x="1536" y="631"/>
                </a:moveTo>
                <a:cubicBezTo>
                  <a:pt x="1536" y="679"/>
                  <a:pt x="1498" y="717"/>
                  <a:pt x="1451" y="717"/>
                </a:cubicBezTo>
                <a:cubicBezTo>
                  <a:pt x="1434" y="717"/>
                  <a:pt x="1434" y="717"/>
                  <a:pt x="1434" y="717"/>
                </a:cubicBezTo>
                <a:cubicBezTo>
                  <a:pt x="1434" y="546"/>
                  <a:pt x="1434" y="546"/>
                  <a:pt x="1434" y="546"/>
                </a:cubicBezTo>
                <a:cubicBezTo>
                  <a:pt x="1451" y="546"/>
                  <a:pt x="1451" y="546"/>
                  <a:pt x="1451" y="546"/>
                </a:cubicBezTo>
                <a:cubicBezTo>
                  <a:pt x="1498" y="546"/>
                  <a:pt x="1536" y="584"/>
                  <a:pt x="1536" y="631"/>
                </a:cubicBezTo>
                <a:close/>
                <a:moveTo>
                  <a:pt x="614" y="717"/>
                </a:moveTo>
                <a:cubicBezTo>
                  <a:pt x="597" y="717"/>
                  <a:pt x="597" y="717"/>
                  <a:pt x="597" y="717"/>
                </a:cubicBezTo>
                <a:cubicBezTo>
                  <a:pt x="550" y="717"/>
                  <a:pt x="512" y="679"/>
                  <a:pt x="512" y="631"/>
                </a:cubicBezTo>
                <a:cubicBezTo>
                  <a:pt x="512" y="584"/>
                  <a:pt x="550" y="546"/>
                  <a:pt x="597" y="546"/>
                </a:cubicBezTo>
                <a:cubicBezTo>
                  <a:pt x="614" y="546"/>
                  <a:pt x="614" y="546"/>
                  <a:pt x="614" y="546"/>
                </a:cubicBezTo>
                <a:lnTo>
                  <a:pt x="614" y="717"/>
                </a:lnTo>
                <a:close/>
                <a:moveTo>
                  <a:pt x="597" y="478"/>
                </a:moveTo>
                <a:cubicBezTo>
                  <a:pt x="592" y="478"/>
                  <a:pt x="587" y="479"/>
                  <a:pt x="582" y="479"/>
                </a:cubicBezTo>
                <a:cubicBezTo>
                  <a:pt x="599" y="250"/>
                  <a:pt x="790" y="68"/>
                  <a:pt x="1024" y="68"/>
                </a:cubicBezTo>
                <a:cubicBezTo>
                  <a:pt x="1258" y="68"/>
                  <a:pt x="1449" y="250"/>
                  <a:pt x="1466" y="479"/>
                </a:cubicBezTo>
                <a:cubicBezTo>
                  <a:pt x="1461" y="479"/>
                  <a:pt x="1456" y="478"/>
                  <a:pt x="1451" y="478"/>
                </a:cubicBezTo>
                <a:cubicBezTo>
                  <a:pt x="1427" y="478"/>
                  <a:pt x="1427" y="478"/>
                  <a:pt x="1427" y="478"/>
                </a:cubicBezTo>
                <a:cubicBezTo>
                  <a:pt x="1395" y="284"/>
                  <a:pt x="1227" y="137"/>
                  <a:pt x="1024" y="137"/>
                </a:cubicBezTo>
                <a:cubicBezTo>
                  <a:pt x="821" y="137"/>
                  <a:pt x="653" y="284"/>
                  <a:pt x="621" y="478"/>
                </a:cubicBezTo>
                <a:lnTo>
                  <a:pt x="597" y="478"/>
                </a:lnTo>
                <a:close/>
                <a:moveTo>
                  <a:pt x="1365" y="545"/>
                </a:moveTo>
                <a:cubicBezTo>
                  <a:pt x="1119" y="537"/>
                  <a:pt x="956" y="436"/>
                  <a:pt x="956" y="341"/>
                </a:cubicBezTo>
                <a:cubicBezTo>
                  <a:pt x="956" y="322"/>
                  <a:pt x="940" y="307"/>
                  <a:pt x="922" y="307"/>
                </a:cubicBezTo>
                <a:cubicBezTo>
                  <a:pt x="903" y="307"/>
                  <a:pt x="887" y="322"/>
                  <a:pt x="887" y="341"/>
                </a:cubicBezTo>
                <a:cubicBezTo>
                  <a:pt x="887" y="427"/>
                  <a:pt x="799" y="497"/>
                  <a:pt x="685" y="510"/>
                </a:cubicBezTo>
                <a:cubicBezTo>
                  <a:pt x="703" y="339"/>
                  <a:pt x="848" y="205"/>
                  <a:pt x="1024" y="205"/>
                </a:cubicBezTo>
                <a:cubicBezTo>
                  <a:pt x="1212" y="205"/>
                  <a:pt x="1365" y="357"/>
                  <a:pt x="1365" y="545"/>
                </a:cubicBezTo>
                <a:close/>
                <a:moveTo>
                  <a:pt x="683" y="717"/>
                </a:moveTo>
                <a:cubicBezTo>
                  <a:pt x="683" y="578"/>
                  <a:pt x="683" y="578"/>
                  <a:pt x="683" y="578"/>
                </a:cubicBezTo>
                <a:cubicBezTo>
                  <a:pt x="789" y="569"/>
                  <a:pt x="880" y="518"/>
                  <a:pt x="925" y="446"/>
                </a:cubicBezTo>
                <a:cubicBezTo>
                  <a:pt x="996" y="540"/>
                  <a:pt x="1163" y="607"/>
                  <a:pt x="1365" y="614"/>
                </a:cubicBezTo>
                <a:cubicBezTo>
                  <a:pt x="1365" y="717"/>
                  <a:pt x="1365" y="717"/>
                  <a:pt x="1365" y="717"/>
                </a:cubicBezTo>
                <a:cubicBezTo>
                  <a:pt x="1365" y="794"/>
                  <a:pt x="1339" y="864"/>
                  <a:pt x="1296" y="922"/>
                </a:cubicBezTo>
                <a:cubicBezTo>
                  <a:pt x="1024" y="922"/>
                  <a:pt x="1024" y="922"/>
                  <a:pt x="1024" y="922"/>
                </a:cubicBezTo>
                <a:cubicBezTo>
                  <a:pt x="1024" y="990"/>
                  <a:pt x="1024" y="990"/>
                  <a:pt x="1024" y="990"/>
                </a:cubicBezTo>
                <a:cubicBezTo>
                  <a:pt x="1228" y="990"/>
                  <a:pt x="1228" y="990"/>
                  <a:pt x="1228" y="990"/>
                </a:cubicBezTo>
                <a:cubicBezTo>
                  <a:pt x="1208" y="1005"/>
                  <a:pt x="1187" y="1017"/>
                  <a:pt x="1165" y="1027"/>
                </a:cubicBezTo>
                <a:cubicBezTo>
                  <a:pt x="1075" y="1068"/>
                  <a:pt x="973" y="1068"/>
                  <a:pt x="883" y="1027"/>
                </a:cubicBezTo>
                <a:cubicBezTo>
                  <a:pt x="765" y="974"/>
                  <a:pt x="683" y="855"/>
                  <a:pt x="683" y="717"/>
                </a:cubicBezTo>
                <a:close/>
                <a:moveTo>
                  <a:pt x="918" y="1112"/>
                </a:moveTo>
                <a:cubicBezTo>
                  <a:pt x="952" y="1121"/>
                  <a:pt x="987" y="1126"/>
                  <a:pt x="1024" y="1126"/>
                </a:cubicBezTo>
                <a:cubicBezTo>
                  <a:pt x="1061" y="1126"/>
                  <a:pt x="1096" y="1121"/>
                  <a:pt x="1130" y="1112"/>
                </a:cubicBezTo>
                <a:cubicBezTo>
                  <a:pt x="1024" y="1323"/>
                  <a:pt x="1024" y="1323"/>
                  <a:pt x="1024" y="1323"/>
                </a:cubicBezTo>
                <a:lnTo>
                  <a:pt x="918" y="1112"/>
                </a:lnTo>
                <a:close/>
                <a:moveTo>
                  <a:pt x="969" y="1365"/>
                </a:moveTo>
                <a:cubicBezTo>
                  <a:pt x="909" y="1365"/>
                  <a:pt x="909" y="1365"/>
                  <a:pt x="909" y="1365"/>
                </a:cubicBezTo>
                <a:cubicBezTo>
                  <a:pt x="772" y="1092"/>
                  <a:pt x="772" y="1092"/>
                  <a:pt x="772" y="1092"/>
                </a:cubicBezTo>
                <a:cubicBezTo>
                  <a:pt x="832" y="1092"/>
                  <a:pt x="832" y="1092"/>
                  <a:pt x="832" y="1092"/>
                </a:cubicBezTo>
                <a:lnTo>
                  <a:pt x="969" y="1365"/>
                </a:lnTo>
                <a:close/>
                <a:moveTo>
                  <a:pt x="1216" y="1092"/>
                </a:moveTo>
                <a:cubicBezTo>
                  <a:pt x="1276" y="1092"/>
                  <a:pt x="1276" y="1092"/>
                  <a:pt x="1276" y="1092"/>
                </a:cubicBezTo>
                <a:cubicBezTo>
                  <a:pt x="1139" y="1365"/>
                  <a:pt x="1139" y="1365"/>
                  <a:pt x="1139" y="1365"/>
                </a:cubicBezTo>
                <a:cubicBezTo>
                  <a:pt x="1079" y="1365"/>
                  <a:pt x="1079" y="1365"/>
                  <a:pt x="1079" y="1365"/>
                </a:cubicBezTo>
                <a:lnTo>
                  <a:pt x="1216" y="1092"/>
                </a:lnTo>
                <a:close/>
                <a:moveTo>
                  <a:pt x="375" y="1536"/>
                </a:moveTo>
                <a:cubicBezTo>
                  <a:pt x="375" y="1980"/>
                  <a:pt x="375" y="1980"/>
                  <a:pt x="375" y="1980"/>
                </a:cubicBezTo>
                <a:cubicBezTo>
                  <a:pt x="273" y="1980"/>
                  <a:pt x="273" y="1980"/>
                  <a:pt x="273" y="1980"/>
                </a:cubicBezTo>
                <a:cubicBezTo>
                  <a:pt x="273" y="1536"/>
                  <a:pt x="273" y="1536"/>
                  <a:pt x="273" y="1536"/>
                </a:cubicBezTo>
                <a:cubicBezTo>
                  <a:pt x="273" y="1298"/>
                  <a:pt x="461" y="1104"/>
                  <a:pt x="696" y="1093"/>
                </a:cubicBezTo>
                <a:cubicBezTo>
                  <a:pt x="832" y="1365"/>
                  <a:pt x="832" y="1365"/>
                  <a:pt x="832" y="1365"/>
                </a:cubicBezTo>
                <a:cubicBezTo>
                  <a:pt x="546" y="1365"/>
                  <a:pt x="546" y="1365"/>
                  <a:pt x="546" y="1365"/>
                </a:cubicBezTo>
                <a:cubicBezTo>
                  <a:pt x="452" y="1365"/>
                  <a:pt x="375" y="1442"/>
                  <a:pt x="375" y="1536"/>
                </a:cubicBezTo>
                <a:close/>
                <a:moveTo>
                  <a:pt x="1604" y="1980"/>
                </a:moveTo>
                <a:cubicBezTo>
                  <a:pt x="444" y="1980"/>
                  <a:pt x="444" y="1980"/>
                  <a:pt x="444" y="1980"/>
                </a:cubicBezTo>
                <a:cubicBezTo>
                  <a:pt x="444" y="1536"/>
                  <a:pt x="444" y="1536"/>
                  <a:pt x="444" y="1536"/>
                </a:cubicBezTo>
                <a:cubicBezTo>
                  <a:pt x="444" y="1480"/>
                  <a:pt x="490" y="1434"/>
                  <a:pt x="546" y="1434"/>
                </a:cubicBezTo>
                <a:cubicBezTo>
                  <a:pt x="887" y="1434"/>
                  <a:pt x="887" y="1434"/>
                  <a:pt x="887" y="1434"/>
                </a:cubicBezTo>
                <a:cubicBezTo>
                  <a:pt x="1024" y="1434"/>
                  <a:pt x="1024" y="1434"/>
                  <a:pt x="1024" y="1434"/>
                </a:cubicBezTo>
                <a:cubicBezTo>
                  <a:pt x="1161" y="1434"/>
                  <a:pt x="1161" y="1434"/>
                  <a:pt x="1161" y="1434"/>
                </a:cubicBezTo>
                <a:cubicBezTo>
                  <a:pt x="1502" y="1434"/>
                  <a:pt x="1502" y="1434"/>
                  <a:pt x="1502" y="1434"/>
                </a:cubicBezTo>
                <a:cubicBezTo>
                  <a:pt x="1558" y="1434"/>
                  <a:pt x="1604" y="1480"/>
                  <a:pt x="1604" y="1536"/>
                </a:cubicBezTo>
                <a:lnTo>
                  <a:pt x="1604" y="1980"/>
                </a:lnTo>
                <a:close/>
                <a:moveTo>
                  <a:pt x="1775" y="1980"/>
                </a:moveTo>
                <a:cubicBezTo>
                  <a:pt x="1673" y="1980"/>
                  <a:pt x="1673" y="1980"/>
                  <a:pt x="1673" y="1980"/>
                </a:cubicBezTo>
                <a:cubicBezTo>
                  <a:pt x="1673" y="1536"/>
                  <a:pt x="1673" y="1536"/>
                  <a:pt x="1673" y="1536"/>
                </a:cubicBezTo>
                <a:cubicBezTo>
                  <a:pt x="1673" y="1442"/>
                  <a:pt x="1596" y="1365"/>
                  <a:pt x="1502" y="1365"/>
                </a:cubicBezTo>
                <a:cubicBezTo>
                  <a:pt x="1216" y="1365"/>
                  <a:pt x="1216" y="1365"/>
                  <a:pt x="1216" y="1365"/>
                </a:cubicBezTo>
                <a:cubicBezTo>
                  <a:pt x="1352" y="1093"/>
                  <a:pt x="1352" y="1093"/>
                  <a:pt x="1352" y="1093"/>
                </a:cubicBezTo>
                <a:cubicBezTo>
                  <a:pt x="1587" y="1104"/>
                  <a:pt x="1775" y="1298"/>
                  <a:pt x="1775" y="1536"/>
                </a:cubicBezTo>
                <a:lnTo>
                  <a:pt x="1775" y="19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675278" y="696119"/>
            <a:ext cx="7173138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Agent</a:t>
            </a:r>
            <a:endParaRPr lang="en-US" sz="18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Title 8"/>
          <p:cNvSpPr txBox="1">
            <a:spLocks/>
          </p:cNvSpPr>
          <p:nvPr/>
        </p:nvSpPr>
        <p:spPr>
          <a:xfrm>
            <a:off x="717850" y="1221042"/>
            <a:ext cx="8835725" cy="408868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38125" y="1221042"/>
            <a:ext cx="969645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b="1" dirty="0"/>
              <a:t>Agent</a:t>
            </a:r>
          </a:p>
          <a:p>
            <a:pPr marL="845683" lvl="1" indent="-342900">
              <a:buFont typeface="Wingdings" panose="05000000000000000000" pitchFamily="2" charset="2"/>
              <a:buChar char="§"/>
            </a:pPr>
            <a:r>
              <a:rPr lang="en-US" sz="1400" dirty="0"/>
              <a:t>You need at least one agent. </a:t>
            </a:r>
          </a:p>
          <a:p>
            <a:pPr marL="845683" lvl="1" indent="-342900">
              <a:buFont typeface="Wingdings" panose="05000000000000000000" pitchFamily="2" charset="2"/>
              <a:buChar char="§"/>
            </a:pPr>
            <a:r>
              <a:rPr lang="en-US" sz="1400" dirty="0"/>
              <a:t>Agent Capabilities.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400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400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b="1" dirty="0"/>
              <a:t>Agent Pool </a:t>
            </a:r>
          </a:p>
          <a:p>
            <a:pPr marL="845683" lvl="1" indent="-342900">
              <a:buFont typeface="Wingdings" panose="05000000000000000000" pitchFamily="2" charset="2"/>
              <a:buChar char="§"/>
            </a:pPr>
            <a:r>
              <a:rPr lang="en-US" sz="1400" dirty="0"/>
              <a:t>Hosted &amp; Self-Hosted. </a:t>
            </a:r>
          </a:p>
          <a:p>
            <a:pPr marL="845683" lvl="1" indent="-342900">
              <a:buFont typeface="Wingdings" panose="05000000000000000000" pitchFamily="2" charset="2"/>
              <a:buChar char="§"/>
            </a:pPr>
            <a:r>
              <a:rPr lang="en-US" sz="1400" dirty="0"/>
              <a:t>Defines the sharing boundary for all agents in that pool. </a:t>
            </a:r>
          </a:p>
          <a:p>
            <a:pPr marL="845683" lvl="1" indent="-342900">
              <a:buFont typeface="Wingdings" panose="05000000000000000000" pitchFamily="2" charset="2"/>
              <a:buChar char="§"/>
            </a:pPr>
            <a:r>
              <a:rPr lang="en-US" sz="1400" dirty="0"/>
              <a:t>Agent pools are scoped to the organization</a:t>
            </a:r>
          </a:p>
          <a:p>
            <a:endParaRPr lang="en-US" sz="1400" dirty="0"/>
          </a:p>
          <a:p>
            <a:endParaRPr lang="en-US" sz="1400" dirty="0"/>
          </a:p>
          <a:p>
            <a:pPr marL="845683" lvl="1" indent="-342900"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845683" lvl="1" indent="-342900"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845683" lvl="1" indent="-342900">
              <a:buFont typeface="Wingdings" panose="05000000000000000000" pitchFamily="2" charset="2"/>
              <a:buChar char="§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07680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Triggers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3379063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Manual 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Continuous Integration</a:t>
            </a: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Scheduled </a:t>
            </a: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436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78" b="12213"/>
          <a:stretch/>
        </p:blipFill>
        <p:spPr>
          <a:xfrm>
            <a:off x="-15521" y="467519"/>
            <a:ext cx="10073921" cy="51919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5521" y="467519"/>
            <a:ext cx="10073921" cy="5191918"/>
          </a:xfrm>
          <a:prstGeom prst="rect">
            <a:avLst/>
          </a:prstGeom>
          <a:solidFill>
            <a:srgbClr val="0D0D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31466" y="3897643"/>
            <a:ext cx="5324476" cy="7608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8"/>
          <p:cNvSpPr txBox="1">
            <a:spLocks/>
          </p:cNvSpPr>
          <p:nvPr/>
        </p:nvSpPr>
        <p:spPr>
          <a:xfrm>
            <a:off x="4981572" y="4032882"/>
            <a:ext cx="5006181" cy="718998"/>
          </a:xfrm>
          <a:prstGeom prst="rect">
            <a:avLst/>
          </a:prstGeom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/>
              <a:t>Demo (Build Pipeline)</a:t>
            </a:r>
            <a:endParaRPr lang="en-US" sz="20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586" y="4135750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 Cybage Software Pvt. Ltd. All Rights Reserved. Cybage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424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Release Management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Automate the deployment on multiple environments. ( Cloud , On-Premises 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Complete-Automation | Partial-Automation. ( Deployment Approvals, Release Gates 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Faster delivery with lower risk. ( Testing )</a:t>
            </a:r>
            <a:endParaRPr lang="en-US" sz="1400" dirty="0">
              <a:solidFill>
                <a:srgbClr val="2B3B4B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2" descr="A release definition defines the environments for deplo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60" y="2295525"/>
            <a:ext cx="7800839" cy="244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235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CFEBD4412E454DA1CFCF1077D1E3BA" ma:contentTypeVersion="0" ma:contentTypeDescription="Create a new document." ma:contentTypeScope="" ma:versionID="8298e5e809efd921dec1ac39590509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3CD498-B8DD-42D7-B0FB-F9022E707C3A}">
  <ds:schemaRefs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8303361-8011-4563-A938-4A8A520566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A2DA0F-2BDE-43F2-87D1-22776D71FA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11457</TotalTime>
  <Words>534</Words>
  <Application>Microsoft Office PowerPoint</Application>
  <PresentationFormat>Custom</PresentationFormat>
  <Paragraphs>120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Courier New</vt:lpstr>
      <vt:lpstr>Segoe UI</vt:lpstr>
      <vt:lpstr>Segoe UI Light</vt:lpstr>
      <vt:lpstr>Tahoma</vt:lpstr>
      <vt:lpstr>Wingdings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Build Pipeline</dc:title>
  <dc:creator>Amruta Narkhede</dc:creator>
  <cp:lastModifiedBy>Rupali Vitthal Bhore</cp:lastModifiedBy>
  <cp:revision>233</cp:revision>
  <dcterms:created xsi:type="dcterms:W3CDTF">1601-01-01T00:00:00Z</dcterms:created>
  <dcterms:modified xsi:type="dcterms:W3CDTF">2023-10-14T14:47:20Z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0x010100D6CFEBD4412E454DA1CFCF1077D1E3BA</vt:lpwstr>
  </property>
</Properties>
</file>