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T Sans Narrow"/>
      <p:regular r:id="rId39"/>
      <p:bold r:id="rId40"/>
    </p:embeddedFont>
    <p:embeddedFont>
      <p:font typeface="Helvetica Neue"/>
      <p:regular r:id="rId41"/>
      <p:bold r:id="rId42"/>
      <p:italic r:id="rId43"/>
      <p:boldItalic r:id="rId44"/>
    </p:embeddedFont>
    <p:embeddedFont>
      <p:font typeface="Open Sans Medium"/>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bold.fntdata"/><Relationship Id="rId42" Type="http://schemas.openxmlformats.org/officeDocument/2006/relationships/font" Target="fonts/HelveticaNeue-bold.fntdata"/><Relationship Id="rId41" Type="http://schemas.openxmlformats.org/officeDocument/2006/relationships/font" Target="fonts/HelveticaNeue-regular.fntdata"/><Relationship Id="rId44" Type="http://schemas.openxmlformats.org/officeDocument/2006/relationships/font" Target="fonts/HelveticaNeue-boldItalic.fntdata"/><Relationship Id="rId43" Type="http://schemas.openxmlformats.org/officeDocument/2006/relationships/font" Target="fonts/HelveticaNeue-italic.fntdata"/><Relationship Id="rId46" Type="http://schemas.openxmlformats.org/officeDocument/2006/relationships/font" Target="fonts/OpenSansMedium-bold.fntdata"/><Relationship Id="rId45" Type="http://schemas.openxmlformats.org/officeDocument/2006/relationships/font" Target="fonts/OpenSans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Medium-boldItalic.fntdata"/><Relationship Id="rId47" Type="http://schemas.openxmlformats.org/officeDocument/2006/relationships/font" Target="fonts/OpenSansMedium-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PTSansNarrow-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italic.fntdata"/><Relationship Id="rId50" Type="http://schemas.openxmlformats.org/officeDocument/2006/relationships/font" Target="fonts/OpenSans-bold.fntdata"/><Relationship Id="rId52"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a40a75f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ea40a75f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a79fe7b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a79fe7b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a79fe7b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a79fe7b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a79fe7b6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a79fe7b6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ac9536b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ac9536b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ac9536b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ac9536b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ac9536bf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ac9536bf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ac9536b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ac9536b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ad99a042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ad99a042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ad99a042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ad99a042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9ea34413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9ea34413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ad99a04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ad99a04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ead99a042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ead99a042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ad99a042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ad99a042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ad99a042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ad99a042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ad99a042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ad99a042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ad99a042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ad99a042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ad99a042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ad99a042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ad99a042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ad99a042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ad99a042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ad99a042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ad99a042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ad99a042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9ea34413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9ea34413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ad99a042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ead99a042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ad99a042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ead99a042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ad99a042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ad99a042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ad99a042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ad99a042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a16d340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a16d340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a16d340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a16d340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a40a75f8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a40a75f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a40a75f8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ea40a75f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9ea34413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9ea34413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a79fe7b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a79fe7b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9.png"/><Relationship Id="rId8"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hyperlink" Target="https://paperswithcode.com/paper/semi-supervised-classification-with-graph#code" TargetMode="External"/><Relationship Id="rId5" Type="http://schemas.openxmlformats.org/officeDocument/2006/relationships/hyperlink" Target="https://paperswithcode.com/paper/semi-supervised-classification-with-graph#code" TargetMode="External"/><Relationship Id="rId6" Type="http://schemas.openxmlformats.org/officeDocument/2006/relationships/image" Target="../media/image19.png"/><Relationship Id="rId7" Type="http://schemas.openxmlformats.org/officeDocument/2006/relationships/hyperlink" Target="https://github.com/tkipf/gcn" TargetMode="External"/><Relationship Id="rId8" Type="http://schemas.openxmlformats.org/officeDocument/2006/relationships/hyperlink" Target="https://github.com/tkipf/gc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geeksforgeeks.org/graph-data-structure-and-algorithm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8.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8.png"/><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hyperlink" Target="https://medium.com/@jlcastrog99/spectral-graph-convolutions-c7241af4d8e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 Id="rId4" Type="http://schemas.openxmlformats.org/officeDocument/2006/relationships/image" Target="../media/image1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69800" y="2806289"/>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Semi-Supervised Classification with Graph Convolutional Network</a:t>
            </a:r>
            <a:endParaRPr/>
          </a:p>
        </p:txBody>
      </p:sp>
      <p:sp>
        <p:nvSpPr>
          <p:cNvPr id="67" name="Google Shape;67;p13"/>
          <p:cNvSpPr txBox="1"/>
          <p:nvPr>
            <p:ph idx="1" type="subTitle"/>
          </p:nvPr>
        </p:nvSpPr>
        <p:spPr>
          <a:xfrm>
            <a:off x="2202900" y="417418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Paper Summary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40750" y="116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Spectral Graph Convolutions</a:t>
            </a:r>
            <a:endParaRPr/>
          </a:p>
        </p:txBody>
      </p:sp>
      <p:pic>
        <p:nvPicPr>
          <p:cNvPr id="142" name="Google Shape;142;p22"/>
          <p:cNvPicPr preferRelativeResize="0"/>
          <p:nvPr/>
        </p:nvPicPr>
        <p:blipFill>
          <a:blip r:embed="rId3">
            <a:alphaModFix/>
          </a:blip>
          <a:stretch>
            <a:fillRect/>
          </a:stretch>
        </p:blipFill>
        <p:spPr>
          <a:xfrm>
            <a:off x="428625" y="878025"/>
            <a:ext cx="8286750" cy="250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240750" y="116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Layer-Wise Linear Model</a:t>
            </a:r>
            <a:endParaRPr/>
          </a:p>
        </p:txBody>
      </p:sp>
      <p:pic>
        <p:nvPicPr>
          <p:cNvPr id="148" name="Google Shape;148;p23"/>
          <p:cNvPicPr preferRelativeResize="0"/>
          <p:nvPr/>
        </p:nvPicPr>
        <p:blipFill>
          <a:blip r:embed="rId3">
            <a:alphaModFix/>
          </a:blip>
          <a:stretch>
            <a:fillRect/>
          </a:stretch>
        </p:blipFill>
        <p:spPr>
          <a:xfrm>
            <a:off x="203575" y="1639000"/>
            <a:ext cx="8277225" cy="1524000"/>
          </a:xfrm>
          <a:prstGeom prst="rect">
            <a:avLst/>
          </a:prstGeom>
          <a:noFill/>
          <a:ln>
            <a:noFill/>
          </a:ln>
        </p:spPr>
      </p:pic>
      <p:pic>
        <p:nvPicPr>
          <p:cNvPr id="149" name="Google Shape;149;p23"/>
          <p:cNvPicPr preferRelativeResize="0"/>
          <p:nvPr/>
        </p:nvPicPr>
        <p:blipFill>
          <a:blip r:embed="rId4">
            <a:alphaModFix/>
          </a:blip>
          <a:stretch>
            <a:fillRect/>
          </a:stretch>
        </p:blipFill>
        <p:spPr>
          <a:xfrm>
            <a:off x="2848525" y="645200"/>
            <a:ext cx="3158350" cy="993800"/>
          </a:xfrm>
          <a:prstGeom prst="rect">
            <a:avLst/>
          </a:prstGeom>
          <a:noFill/>
          <a:ln>
            <a:noFill/>
          </a:ln>
        </p:spPr>
      </p:pic>
      <p:pic>
        <p:nvPicPr>
          <p:cNvPr id="150" name="Google Shape;150;p23"/>
          <p:cNvPicPr preferRelativeResize="0"/>
          <p:nvPr/>
        </p:nvPicPr>
        <p:blipFill>
          <a:blip r:embed="rId5">
            <a:alphaModFix/>
          </a:blip>
          <a:stretch>
            <a:fillRect/>
          </a:stretch>
        </p:blipFill>
        <p:spPr>
          <a:xfrm>
            <a:off x="8517975" y="1876425"/>
            <a:ext cx="1447800" cy="361950"/>
          </a:xfrm>
          <a:prstGeom prst="rect">
            <a:avLst/>
          </a:prstGeom>
          <a:noFill/>
          <a:ln>
            <a:noFill/>
          </a:ln>
        </p:spPr>
      </p:pic>
      <p:sp>
        <p:nvSpPr>
          <p:cNvPr id="151" name="Google Shape;151;p23"/>
          <p:cNvSpPr txBox="1"/>
          <p:nvPr/>
        </p:nvSpPr>
        <p:spPr>
          <a:xfrm>
            <a:off x="688300" y="824125"/>
            <a:ext cx="1324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latin typeface="Helvetica Neue"/>
                <a:ea typeface="Helvetica Neue"/>
                <a:cs typeface="Helvetica Neue"/>
                <a:sym typeface="Helvetica Neue"/>
              </a:rPr>
              <a:t>Eq: 5 ⇒</a:t>
            </a:r>
            <a:endParaRPr sz="2100">
              <a:latin typeface="Helvetica Neue"/>
              <a:ea typeface="Helvetica Neue"/>
              <a:cs typeface="Helvetica Neue"/>
              <a:sym typeface="Helvetica Neue"/>
            </a:endParaRPr>
          </a:p>
        </p:txBody>
      </p:sp>
      <p:pic>
        <p:nvPicPr>
          <p:cNvPr id="152" name="Google Shape;152;p23"/>
          <p:cNvPicPr preferRelativeResize="0"/>
          <p:nvPr/>
        </p:nvPicPr>
        <p:blipFill>
          <a:blip r:embed="rId6">
            <a:alphaModFix/>
          </a:blip>
          <a:stretch>
            <a:fillRect/>
          </a:stretch>
        </p:blipFill>
        <p:spPr>
          <a:xfrm>
            <a:off x="240750" y="3114875"/>
            <a:ext cx="8115300" cy="188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40750" y="116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Layer-Wise Linear Model</a:t>
            </a:r>
            <a:endParaRPr/>
          </a:p>
        </p:txBody>
      </p:sp>
      <p:pic>
        <p:nvPicPr>
          <p:cNvPr id="158" name="Google Shape;158;p24"/>
          <p:cNvPicPr preferRelativeResize="0"/>
          <p:nvPr/>
        </p:nvPicPr>
        <p:blipFill>
          <a:blip r:embed="rId3">
            <a:alphaModFix/>
          </a:blip>
          <a:stretch>
            <a:fillRect/>
          </a:stretch>
        </p:blipFill>
        <p:spPr>
          <a:xfrm>
            <a:off x="6404175" y="234827"/>
            <a:ext cx="2357175" cy="589300"/>
          </a:xfrm>
          <a:prstGeom prst="rect">
            <a:avLst/>
          </a:prstGeom>
          <a:noFill/>
          <a:ln>
            <a:noFill/>
          </a:ln>
        </p:spPr>
      </p:pic>
      <p:pic>
        <p:nvPicPr>
          <p:cNvPr id="159" name="Google Shape;159;p24"/>
          <p:cNvPicPr preferRelativeResize="0"/>
          <p:nvPr/>
        </p:nvPicPr>
        <p:blipFill>
          <a:blip r:embed="rId4">
            <a:alphaModFix/>
          </a:blip>
          <a:stretch>
            <a:fillRect/>
          </a:stretch>
        </p:blipFill>
        <p:spPr>
          <a:xfrm>
            <a:off x="240750" y="1764450"/>
            <a:ext cx="8162925" cy="2381250"/>
          </a:xfrm>
          <a:prstGeom prst="rect">
            <a:avLst/>
          </a:prstGeom>
          <a:noFill/>
          <a:ln>
            <a:noFill/>
          </a:ln>
        </p:spPr>
      </p:pic>
      <p:pic>
        <p:nvPicPr>
          <p:cNvPr id="160" name="Google Shape;160;p24"/>
          <p:cNvPicPr preferRelativeResize="0"/>
          <p:nvPr/>
        </p:nvPicPr>
        <p:blipFill>
          <a:blip r:embed="rId5">
            <a:alphaModFix/>
          </a:blip>
          <a:stretch>
            <a:fillRect/>
          </a:stretch>
        </p:blipFill>
        <p:spPr>
          <a:xfrm>
            <a:off x="2992825" y="770650"/>
            <a:ext cx="3158350" cy="99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Layer-Wise Linear Model</a:t>
            </a:r>
            <a:endParaRPr/>
          </a:p>
        </p:txBody>
      </p:sp>
      <p:pic>
        <p:nvPicPr>
          <p:cNvPr id="166" name="Google Shape;166;p25"/>
          <p:cNvPicPr preferRelativeResize="0"/>
          <p:nvPr/>
        </p:nvPicPr>
        <p:blipFill>
          <a:blip r:embed="rId3">
            <a:alphaModFix/>
          </a:blip>
          <a:stretch>
            <a:fillRect/>
          </a:stretch>
        </p:blipFill>
        <p:spPr>
          <a:xfrm>
            <a:off x="316525" y="484875"/>
            <a:ext cx="8207350" cy="45202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6"/>
          <p:cNvPicPr preferRelativeResize="0"/>
          <p:nvPr/>
        </p:nvPicPr>
        <p:blipFill>
          <a:blip r:embed="rId3">
            <a:alphaModFix/>
          </a:blip>
          <a:stretch>
            <a:fillRect/>
          </a:stretch>
        </p:blipFill>
        <p:spPr>
          <a:xfrm>
            <a:off x="316575" y="123725"/>
            <a:ext cx="8581225" cy="462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Semi-Supervised Node Classification</a:t>
            </a:r>
            <a:endParaRPr/>
          </a:p>
        </p:txBody>
      </p:sp>
      <p:pic>
        <p:nvPicPr>
          <p:cNvPr id="177" name="Google Shape;177;p27"/>
          <p:cNvPicPr preferRelativeResize="0"/>
          <p:nvPr/>
        </p:nvPicPr>
        <p:blipFill>
          <a:blip r:embed="rId3">
            <a:alphaModFix/>
          </a:blip>
          <a:stretch>
            <a:fillRect/>
          </a:stretch>
        </p:blipFill>
        <p:spPr>
          <a:xfrm>
            <a:off x="196175" y="549725"/>
            <a:ext cx="8565175" cy="435181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Semi-Supervised Node Classification</a:t>
            </a:r>
            <a:endParaRPr/>
          </a:p>
        </p:txBody>
      </p:sp>
      <p:pic>
        <p:nvPicPr>
          <p:cNvPr id="183" name="Google Shape;183;p28"/>
          <p:cNvPicPr preferRelativeResize="0"/>
          <p:nvPr/>
        </p:nvPicPr>
        <p:blipFill>
          <a:blip r:embed="rId3">
            <a:alphaModFix/>
          </a:blip>
          <a:stretch>
            <a:fillRect/>
          </a:stretch>
        </p:blipFill>
        <p:spPr>
          <a:xfrm>
            <a:off x="1933575" y="582550"/>
            <a:ext cx="5276850" cy="466725"/>
          </a:xfrm>
          <a:prstGeom prst="rect">
            <a:avLst/>
          </a:prstGeom>
          <a:noFill/>
          <a:ln>
            <a:noFill/>
          </a:ln>
        </p:spPr>
      </p:pic>
      <p:pic>
        <p:nvPicPr>
          <p:cNvPr id="184" name="Google Shape;184;p28"/>
          <p:cNvPicPr preferRelativeResize="0"/>
          <p:nvPr/>
        </p:nvPicPr>
        <p:blipFill>
          <a:blip r:embed="rId4">
            <a:alphaModFix/>
          </a:blip>
          <a:stretch>
            <a:fillRect/>
          </a:stretch>
        </p:blipFill>
        <p:spPr>
          <a:xfrm>
            <a:off x="6598975" y="64350"/>
            <a:ext cx="1000125" cy="285750"/>
          </a:xfrm>
          <a:prstGeom prst="rect">
            <a:avLst/>
          </a:prstGeom>
          <a:noFill/>
          <a:ln>
            <a:noFill/>
          </a:ln>
        </p:spPr>
      </p:pic>
      <p:pic>
        <p:nvPicPr>
          <p:cNvPr id="185" name="Google Shape;185;p28"/>
          <p:cNvPicPr preferRelativeResize="0"/>
          <p:nvPr/>
        </p:nvPicPr>
        <p:blipFill>
          <a:blip r:embed="rId5">
            <a:alphaModFix/>
          </a:blip>
          <a:stretch>
            <a:fillRect/>
          </a:stretch>
        </p:blipFill>
        <p:spPr>
          <a:xfrm>
            <a:off x="7759413" y="59575"/>
            <a:ext cx="1295400" cy="295275"/>
          </a:xfrm>
          <a:prstGeom prst="rect">
            <a:avLst/>
          </a:prstGeom>
          <a:noFill/>
          <a:ln>
            <a:noFill/>
          </a:ln>
        </p:spPr>
      </p:pic>
      <p:pic>
        <p:nvPicPr>
          <p:cNvPr id="186" name="Google Shape;186;p28"/>
          <p:cNvPicPr preferRelativeResize="0"/>
          <p:nvPr/>
        </p:nvPicPr>
        <p:blipFill>
          <a:blip r:embed="rId6">
            <a:alphaModFix/>
          </a:blip>
          <a:stretch>
            <a:fillRect/>
          </a:stretch>
        </p:blipFill>
        <p:spPr>
          <a:xfrm>
            <a:off x="7473675" y="808513"/>
            <a:ext cx="1581150" cy="266700"/>
          </a:xfrm>
          <a:prstGeom prst="rect">
            <a:avLst/>
          </a:prstGeom>
          <a:noFill/>
          <a:ln>
            <a:noFill/>
          </a:ln>
        </p:spPr>
      </p:pic>
      <p:pic>
        <p:nvPicPr>
          <p:cNvPr id="187" name="Google Shape;187;p28"/>
          <p:cNvPicPr preferRelativeResize="0"/>
          <p:nvPr/>
        </p:nvPicPr>
        <p:blipFill rotWithShape="1">
          <a:blip r:embed="rId7">
            <a:alphaModFix/>
          </a:blip>
          <a:srcRect b="0" l="4190" r="-4189" t="0"/>
          <a:stretch/>
        </p:blipFill>
        <p:spPr>
          <a:xfrm>
            <a:off x="7839063" y="443575"/>
            <a:ext cx="1304925" cy="276225"/>
          </a:xfrm>
          <a:prstGeom prst="rect">
            <a:avLst/>
          </a:prstGeom>
          <a:noFill/>
          <a:ln>
            <a:noFill/>
          </a:ln>
        </p:spPr>
      </p:pic>
      <p:pic>
        <p:nvPicPr>
          <p:cNvPr id="188" name="Google Shape;188;p28"/>
          <p:cNvPicPr preferRelativeResize="0"/>
          <p:nvPr/>
        </p:nvPicPr>
        <p:blipFill>
          <a:blip r:embed="rId8">
            <a:alphaModFix/>
          </a:blip>
          <a:stretch>
            <a:fillRect/>
          </a:stretch>
        </p:blipFill>
        <p:spPr>
          <a:xfrm>
            <a:off x="387838" y="1234725"/>
            <a:ext cx="8368324" cy="363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pic>
        <p:nvPicPr>
          <p:cNvPr id="194" name="Google Shape;194;p29"/>
          <p:cNvPicPr preferRelativeResize="0"/>
          <p:nvPr/>
        </p:nvPicPr>
        <p:blipFill>
          <a:blip r:embed="rId3">
            <a:alphaModFix/>
          </a:blip>
          <a:stretch>
            <a:fillRect/>
          </a:stretch>
        </p:blipFill>
        <p:spPr>
          <a:xfrm>
            <a:off x="152400" y="571625"/>
            <a:ext cx="8343900" cy="1247775"/>
          </a:xfrm>
          <a:prstGeom prst="rect">
            <a:avLst/>
          </a:prstGeom>
          <a:noFill/>
          <a:ln>
            <a:noFill/>
          </a:ln>
        </p:spPr>
      </p:pic>
      <p:sp>
        <p:nvSpPr>
          <p:cNvPr id="195" name="Google Shape;195;p29">
            <a:hlinkClick r:id="rId4"/>
          </p:cNvPr>
          <p:cNvSpPr txBox="1"/>
          <p:nvPr/>
        </p:nvSpPr>
        <p:spPr>
          <a:xfrm>
            <a:off x="350175" y="2049200"/>
            <a:ext cx="73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GCN Code link</a:t>
            </a:r>
            <a:endParaRPr/>
          </a:p>
        </p:txBody>
      </p:sp>
      <p:pic>
        <p:nvPicPr>
          <p:cNvPr id="196" name="Google Shape;196;p29"/>
          <p:cNvPicPr preferRelativeResize="0"/>
          <p:nvPr/>
        </p:nvPicPr>
        <p:blipFill>
          <a:blip r:embed="rId6">
            <a:alphaModFix/>
          </a:blip>
          <a:stretch>
            <a:fillRect/>
          </a:stretch>
        </p:blipFill>
        <p:spPr>
          <a:xfrm>
            <a:off x="2199650" y="1819400"/>
            <a:ext cx="6006875" cy="3116075"/>
          </a:xfrm>
          <a:prstGeom prst="rect">
            <a:avLst/>
          </a:prstGeom>
          <a:noFill/>
          <a:ln>
            <a:noFill/>
          </a:ln>
        </p:spPr>
      </p:pic>
      <p:sp>
        <p:nvSpPr>
          <p:cNvPr id="197" name="Google Shape;197;p29">
            <a:hlinkClick r:id="rId7"/>
          </p:cNvPr>
          <p:cNvSpPr txBox="1"/>
          <p:nvPr/>
        </p:nvSpPr>
        <p:spPr>
          <a:xfrm>
            <a:off x="4048325" y="1819400"/>
            <a:ext cx="3326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latin typeface="Open Sans"/>
                <a:ea typeface="Open Sans"/>
                <a:cs typeface="Open Sans"/>
                <a:sym typeface="Open Sans"/>
                <a:hlinkClick r:id="rId8"/>
              </a:rPr>
              <a:t>https://github.com/tkipf/gcn</a:t>
            </a:r>
            <a:endParaRPr sz="1800">
              <a:solidFill>
                <a:schemeClr val="dk2"/>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pic>
        <p:nvPicPr>
          <p:cNvPr id="203" name="Google Shape;203;p30"/>
          <p:cNvPicPr preferRelativeResize="0"/>
          <p:nvPr/>
        </p:nvPicPr>
        <p:blipFill>
          <a:blip r:embed="rId3">
            <a:alphaModFix/>
          </a:blip>
          <a:stretch>
            <a:fillRect/>
          </a:stretch>
        </p:blipFill>
        <p:spPr>
          <a:xfrm>
            <a:off x="476250" y="593500"/>
            <a:ext cx="8191500" cy="3448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pic>
        <p:nvPicPr>
          <p:cNvPr id="209" name="Google Shape;209;p31"/>
          <p:cNvPicPr preferRelativeResize="0"/>
          <p:nvPr/>
        </p:nvPicPr>
        <p:blipFill>
          <a:blip r:embed="rId3">
            <a:alphaModFix/>
          </a:blip>
          <a:stretch>
            <a:fillRect/>
          </a:stretch>
        </p:blipFill>
        <p:spPr>
          <a:xfrm>
            <a:off x="152400" y="801425"/>
            <a:ext cx="8201025" cy="200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a:t>
            </a:r>
            <a:endParaRPr/>
          </a:p>
        </p:txBody>
      </p:sp>
      <p:sp>
        <p:nvSpPr>
          <p:cNvPr id="73" name="Google Shape;73;p14"/>
          <p:cNvSpPr txBox="1"/>
          <p:nvPr>
            <p:ph idx="1" type="body"/>
          </p:nvPr>
        </p:nvSpPr>
        <p:spPr>
          <a:xfrm>
            <a:off x="311700" y="15946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Semi-Supervised Classification:</a:t>
            </a:r>
            <a:r>
              <a:rPr lang="en"/>
              <a:t> This approach involves training a model on a small labeled dataset along with a unlabeled dataset. The key idea is to use the connectivity of nodes to learn representations that can generalize from the labeled nodes to the unlabeled ones.</a:t>
            </a:r>
            <a:endParaRPr/>
          </a:p>
          <a:p>
            <a:pPr indent="-342900" lvl="0" marL="457200" rtl="0" algn="l">
              <a:spcBef>
                <a:spcPts val="0"/>
              </a:spcBef>
              <a:spcAft>
                <a:spcPts val="0"/>
              </a:spcAft>
              <a:buSzPts val="1800"/>
              <a:buChar char="●"/>
            </a:pPr>
            <a:r>
              <a:rPr b="1" lang="en"/>
              <a:t>GCN</a:t>
            </a:r>
            <a:endParaRPr b="1"/>
          </a:p>
          <a:p>
            <a:pPr indent="-342900" lvl="0" marL="457200" rtl="0" algn="l">
              <a:spcBef>
                <a:spcPts val="0"/>
              </a:spcBef>
              <a:spcAft>
                <a:spcPts val="0"/>
              </a:spcAft>
              <a:buSzPts val="1800"/>
              <a:buChar char="●"/>
            </a:pPr>
            <a:r>
              <a:rPr b="1" lang="en"/>
              <a:t>Citation Networks: </a:t>
            </a:r>
            <a:r>
              <a:rPr lang="en"/>
              <a:t>Citation networks are graphs where nodes represent academic papers, and directed edges indicate citations from one paper to another, illustrating the flow of knowledge.</a:t>
            </a:r>
            <a:endParaRPr/>
          </a:p>
        </p:txBody>
      </p:sp>
      <p:pic>
        <p:nvPicPr>
          <p:cNvPr id="74" name="Google Shape;74;p14"/>
          <p:cNvPicPr preferRelativeResize="0"/>
          <p:nvPr/>
        </p:nvPicPr>
        <p:blipFill>
          <a:blip r:embed="rId3">
            <a:alphaModFix/>
          </a:blip>
          <a:stretch>
            <a:fillRect/>
          </a:stretch>
        </p:blipFill>
        <p:spPr>
          <a:xfrm>
            <a:off x="3974224" y="120373"/>
            <a:ext cx="4628502" cy="1594625"/>
          </a:xfrm>
          <a:prstGeom prst="rect">
            <a:avLst/>
          </a:prstGeom>
          <a:noFill/>
          <a:ln>
            <a:noFill/>
          </a:ln>
        </p:spPr>
      </p:pic>
      <p:sp>
        <p:nvSpPr>
          <p:cNvPr id="75" name="Google Shape;75;p14"/>
          <p:cNvSpPr txBox="1"/>
          <p:nvPr/>
        </p:nvSpPr>
        <p:spPr>
          <a:xfrm>
            <a:off x="863375" y="4435625"/>
            <a:ext cx="211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Link: </a:t>
            </a:r>
            <a:r>
              <a:rPr lang="en" sz="1800" u="sng">
                <a:solidFill>
                  <a:schemeClr val="hlink"/>
                </a:solidFill>
                <a:latin typeface="Open Sans"/>
                <a:ea typeface="Open Sans"/>
                <a:cs typeface="Open Sans"/>
                <a:sym typeface="Open Sans"/>
                <a:hlinkClick r:id="rId4"/>
              </a:rPr>
              <a:t>Graph DSA</a:t>
            </a:r>
            <a:endParaRPr sz="1800">
              <a:solidFill>
                <a:schemeClr val="dk2"/>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2"/>
          <p:cNvPicPr preferRelativeResize="0"/>
          <p:nvPr/>
        </p:nvPicPr>
        <p:blipFill>
          <a:blip r:embed="rId3">
            <a:alphaModFix/>
          </a:blip>
          <a:stretch>
            <a:fillRect/>
          </a:stretch>
        </p:blipFill>
        <p:spPr>
          <a:xfrm>
            <a:off x="982538" y="97675"/>
            <a:ext cx="7178932"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pic>
        <p:nvPicPr>
          <p:cNvPr id="220" name="Google Shape;220;p33"/>
          <p:cNvPicPr preferRelativeResize="0"/>
          <p:nvPr/>
        </p:nvPicPr>
        <p:blipFill>
          <a:blip r:embed="rId3">
            <a:alphaModFix/>
          </a:blip>
          <a:stretch>
            <a:fillRect/>
          </a:stretch>
        </p:blipFill>
        <p:spPr>
          <a:xfrm>
            <a:off x="823063" y="484025"/>
            <a:ext cx="7497876" cy="4272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pic>
        <p:nvPicPr>
          <p:cNvPr id="226" name="Google Shape;226;p34"/>
          <p:cNvPicPr preferRelativeResize="0"/>
          <p:nvPr/>
        </p:nvPicPr>
        <p:blipFill>
          <a:blip r:embed="rId3">
            <a:alphaModFix/>
          </a:blip>
          <a:stretch>
            <a:fillRect/>
          </a:stretch>
        </p:blipFill>
        <p:spPr>
          <a:xfrm>
            <a:off x="82839" y="714675"/>
            <a:ext cx="8978327" cy="1242675"/>
          </a:xfrm>
          <a:prstGeom prst="rect">
            <a:avLst/>
          </a:prstGeom>
          <a:noFill/>
          <a:ln>
            <a:noFill/>
          </a:ln>
        </p:spPr>
      </p:pic>
      <p:pic>
        <p:nvPicPr>
          <p:cNvPr id="227" name="Google Shape;227;p34"/>
          <p:cNvPicPr preferRelativeResize="0"/>
          <p:nvPr/>
        </p:nvPicPr>
        <p:blipFill>
          <a:blip r:embed="rId4">
            <a:alphaModFix/>
          </a:blip>
          <a:stretch>
            <a:fillRect/>
          </a:stretch>
        </p:blipFill>
        <p:spPr>
          <a:xfrm>
            <a:off x="81800" y="2469700"/>
            <a:ext cx="8978325" cy="124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pic>
        <p:nvPicPr>
          <p:cNvPr id="233" name="Google Shape;233;p35"/>
          <p:cNvPicPr preferRelativeResize="0"/>
          <p:nvPr/>
        </p:nvPicPr>
        <p:blipFill>
          <a:blip r:embed="rId3">
            <a:alphaModFix/>
          </a:blip>
          <a:stretch>
            <a:fillRect/>
          </a:stretch>
        </p:blipFill>
        <p:spPr>
          <a:xfrm>
            <a:off x="457200" y="516875"/>
            <a:ext cx="8229600" cy="2219325"/>
          </a:xfrm>
          <a:prstGeom prst="rect">
            <a:avLst/>
          </a:prstGeom>
          <a:noFill/>
          <a:ln>
            <a:noFill/>
          </a:ln>
        </p:spPr>
      </p:pic>
      <p:sp>
        <p:nvSpPr>
          <p:cNvPr id="234" name="Google Shape;234;p35"/>
          <p:cNvSpPr txBox="1"/>
          <p:nvPr/>
        </p:nvSpPr>
        <p:spPr>
          <a:xfrm>
            <a:off x="654150" y="2736200"/>
            <a:ext cx="7835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Helvetica Neue"/>
                <a:ea typeface="Helvetica Neue"/>
                <a:cs typeface="Helvetica Neue"/>
                <a:sym typeface="Helvetica Neue"/>
              </a:rPr>
              <a:t>A bipartite graph (or bigraph) is a graph whose vertices (or nodes) can be divided into two disjoint sets X and Y such that every edge connects a vertex in X to one in Y.</a:t>
            </a:r>
            <a:endParaRPr sz="1800">
              <a:latin typeface="Helvetica Neue"/>
              <a:ea typeface="Helvetica Neue"/>
              <a:cs typeface="Helvetica Neue"/>
              <a:sym typeface="Helvetica Neue"/>
            </a:endParaRPr>
          </a:p>
        </p:txBody>
      </p:sp>
      <p:pic>
        <p:nvPicPr>
          <p:cNvPr id="235" name="Google Shape;235;p35"/>
          <p:cNvPicPr preferRelativeResize="0"/>
          <p:nvPr/>
        </p:nvPicPr>
        <p:blipFill>
          <a:blip r:embed="rId4">
            <a:alphaModFix/>
          </a:blip>
          <a:stretch>
            <a:fillRect/>
          </a:stretch>
        </p:blipFill>
        <p:spPr>
          <a:xfrm>
            <a:off x="5842700" y="3370275"/>
            <a:ext cx="3202399" cy="1579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pic>
        <p:nvPicPr>
          <p:cNvPr id="241" name="Google Shape;241;p36"/>
          <p:cNvPicPr preferRelativeResize="0"/>
          <p:nvPr/>
        </p:nvPicPr>
        <p:blipFill>
          <a:blip r:embed="rId3">
            <a:alphaModFix/>
          </a:blip>
          <a:stretch>
            <a:fillRect/>
          </a:stretch>
        </p:blipFill>
        <p:spPr>
          <a:xfrm>
            <a:off x="152400" y="801425"/>
            <a:ext cx="8229600" cy="3514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Baselines</a:t>
            </a:r>
            <a:endParaRPr/>
          </a:p>
        </p:txBody>
      </p:sp>
      <p:pic>
        <p:nvPicPr>
          <p:cNvPr id="247" name="Google Shape;247;p37"/>
          <p:cNvPicPr preferRelativeResize="0"/>
          <p:nvPr/>
        </p:nvPicPr>
        <p:blipFill>
          <a:blip r:embed="rId3">
            <a:alphaModFix/>
          </a:blip>
          <a:stretch>
            <a:fillRect/>
          </a:stretch>
        </p:blipFill>
        <p:spPr>
          <a:xfrm>
            <a:off x="311700" y="498800"/>
            <a:ext cx="8520601" cy="44814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pic>
        <p:nvPicPr>
          <p:cNvPr id="253" name="Google Shape;253;p38"/>
          <p:cNvPicPr preferRelativeResize="0"/>
          <p:nvPr/>
        </p:nvPicPr>
        <p:blipFill>
          <a:blip r:embed="rId3">
            <a:alphaModFix/>
          </a:blip>
          <a:stretch>
            <a:fillRect/>
          </a:stretch>
        </p:blipFill>
        <p:spPr>
          <a:xfrm>
            <a:off x="1371600" y="649025"/>
            <a:ext cx="6400800" cy="2276475"/>
          </a:xfrm>
          <a:prstGeom prst="rect">
            <a:avLst/>
          </a:prstGeom>
          <a:noFill/>
          <a:ln>
            <a:noFill/>
          </a:ln>
        </p:spPr>
      </p:pic>
      <p:sp>
        <p:nvSpPr>
          <p:cNvPr id="254" name="Google Shape;254;p38"/>
          <p:cNvSpPr txBox="1"/>
          <p:nvPr/>
        </p:nvSpPr>
        <p:spPr>
          <a:xfrm>
            <a:off x="983750" y="3191175"/>
            <a:ext cx="6303600" cy="677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 sz="1600">
                <a:highlight>
                  <a:srgbClr val="FFFFFF"/>
                </a:highlight>
              </a:rPr>
              <a:t>wall-clock training time in seconds until convergence</a:t>
            </a:r>
            <a:endParaRPr sz="1600">
              <a:highlight>
                <a:srgbClr val="FFFFFF"/>
              </a:highlight>
            </a:endParaRPr>
          </a:p>
          <a:p>
            <a:pPr indent="-330200" lvl="0" marL="457200" rtl="0" algn="l">
              <a:spcBef>
                <a:spcPts val="0"/>
              </a:spcBef>
              <a:spcAft>
                <a:spcPts val="0"/>
              </a:spcAft>
              <a:buSzPts val="1600"/>
              <a:buChar char="-"/>
            </a:pPr>
            <a:r>
              <a:rPr lang="en" sz="1600">
                <a:highlight>
                  <a:srgbClr val="FFFFFF"/>
                </a:highlight>
              </a:rPr>
              <a:t>same hardware (with GPU)</a:t>
            </a:r>
            <a:endParaRPr sz="1600">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Propagation Model</a:t>
            </a:r>
            <a:endParaRPr/>
          </a:p>
        </p:txBody>
      </p:sp>
      <p:pic>
        <p:nvPicPr>
          <p:cNvPr id="260" name="Google Shape;260;p39"/>
          <p:cNvPicPr preferRelativeResize="0"/>
          <p:nvPr/>
        </p:nvPicPr>
        <p:blipFill>
          <a:blip r:embed="rId3">
            <a:alphaModFix/>
          </a:blip>
          <a:stretch>
            <a:fillRect/>
          </a:stretch>
        </p:blipFill>
        <p:spPr>
          <a:xfrm>
            <a:off x="509588" y="768575"/>
            <a:ext cx="8124825" cy="2419350"/>
          </a:xfrm>
          <a:prstGeom prst="rect">
            <a:avLst/>
          </a:prstGeom>
          <a:noFill/>
          <a:ln>
            <a:noFill/>
          </a:ln>
        </p:spPr>
      </p:pic>
      <p:sp>
        <p:nvSpPr>
          <p:cNvPr id="261" name="Google Shape;261;p39"/>
          <p:cNvSpPr txBox="1"/>
          <p:nvPr/>
        </p:nvSpPr>
        <p:spPr>
          <a:xfrm>
            <a:off x="538813" y="3307475"/>
            <a:ext cx="8066400" cy="131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highlight>
                  <a:srgbClr val="FFFFFF"/>
                </a:highlight>
              </a:rPr>
              <a:t>Reported numbers denote mean classification accuracy for 100 repeated runs with random weight matrix initializations. In case of multiple variables Θ</a:t>
            </a:r>
            <a:r>
              <a:rPr lang="en" sz="1100">
                <a:highlight>
                  <a:srgbClr val="FFFFFF"/>
                </a:highlight>
              </a:rPr>
              <a:t> </a:t>
            </a:r>
            <a:r>
              <a:rPr lang="en" sz="1600">
                <a:highlight>
                  <a:srgbClr val="FFFFFF"/>
                </a:highlight>
              </a:rPr>
              <a:t>per layer, we impose L2 regularization on all weight matrices of the first layer.</a:t>
            </a:r>
            <a:endParaRPr sz="1600">
              <a:highlight>
                <a:srgbClr val="FFFFFF"/>
              </a:highlight>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Time Per Epoch</a:t>
            </a:r>
            <a:endParaRPr/>
          </a:p>
        </p:txBody>
      </p:sp>
      <p:pic>
        <p:nvPicPr>
          <p:cNvPr id="267" name="Google Shape;267;p40"/>
          <p:cNvPicPr preferRelativeResize="0"/>
          <p:nvPr/>
        </p:nvPicPr>
        <p:blipFill>
          <a:blip r:embed="rId3">
            <a:alphaModFix/>
          </a:blip>
          <a:stretch>
            <a:fillRect/>
          </a:stretch>
        </p:blipFill>
        <p:spPr>
          <a:xfrm>
            <a:off x="181350" y="967100"/>
            <a:ext cx="8781274" cy="3427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pic>
        <p:nvPicPr>
          <p:cNvPr id="273" name="Google Shape;273;p41"/>
          <p:cNvPicPr preferRelativeResize="0"/>
          <p:nvPr/>
        </p:nvPicPr>
        <p:blipFill>
          <a:blip r:embed="rId3">
            <a:alphaModFix/>
          </a:blip>
          <a:stretch>
            <a:fillRect/>
          </a:stretch>
        </p:blipFill>
        <p:spPr>
          <a:xfrm>
            <a:off x="163350" y="593500"/>
            <a:ext cx="8439150" cy="404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pic>
        <p:nvPicPr>
          <p:cNvPr id="81" name="Google Shape;81;p15"/>
          <p:cNvPicPr preferRelativeResize="0"/>
          <p:nvPr/>
        </p:nvPicPr>
        <p:blipFill>
          <a:blip r:embed="rId3">
            <a:alphaModFix/>
          </a:blip>
          <a:stretch>
            <a:fillRect/>
          </a:stretch>
        </p:blipFill>
        <p:spPr>
          <a:xfrm>
            <a:off x="1953763" y="153200"/>
            <a:ext cx="5915025" cy="2019300"/>
          </a:xfrm>
          <a:prstGeom prst="rect">
            <a:avLst/>
          </a:prstGeom>
          <a:noFill/>
          <a:ln>
            <a:noFill/>
          </a:ln>
        </p:spPr>
      </p:pic>
      <p:sp>
        <p:nvSpPr>
          <p:cNvPr id="82" name="Google Shape;82;p15"/>
          <p:cNvSpPr txBox="1"/>
          <p:nvPr>
            <p:ph idx="1" type="body"/>
          </p:nvPr>
        </p:nvSpPr>
        <p:spPr>
          <a:xfrm>
            <a:off x="311700" y="2053025"/>
            <a:ext cx="8520600" cy="298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rgbClr val="000000"/>
                </a:solidFill>
              </a:rPr>
              <a:t>Scalable approach:</a:t>
            </a:r>
            <a:r>
              <a:rPr lang="en" sz="1500">
                <a:solidFill>
                  <a:srgbClr val="000000"/>
                </a:solidFill>
                <a:latin typeface="Open Sans Medium"/>
                <a:ea typeface="Open Sans Medium"/>
                <a:cs typeface="Open Sans Medium"/>
                <a:sym typeface="Open Sans Medium"/>
              </a:rPr>
              <a:t> </a:t>
            </a:r>
            <a:r>
              <a:rPr lang="en" sz="1500">
                <a:solidFill>
                  <a:srgbClr val="000000"/>
                </a:solidFill>
                <a:latin typeface="Open Sans Medium"/>
                <a:ea typeface="Open Sans Medium"/>
                <a:cs typeface="Open Sans Medium"/>
                <a:sym typeface="Open Sans Medium"/>
              </a:rPr>
              <a:t>E</a:t>
            </a:r>
            <a:r>
              <a:rPr lang="en" sz="1500">
                <a:solidFill>
                  <a:srgbClr val="000000"/>
                </a:solidFill>
                <a:latin typeface="Open Sans Medium"/>
                <a:ea typeface="Open Sans Medium"/>
                <a:cs typeface="Open Sans Medium"/>
                <a:sym typeface="Open Sans Medium"/>
              </a:rPr>
              <a:t>fficiently handle increasing amounts of work or data, maintaining performance and effectiveness as the scale grows.</a:t>
            </a:r>
            <a:endParaRPr sz="1500">
              <a:solidFill>
                <a:srgbClr val="000000"/>
              </a:solidFill>
              <a:latin typeface="Open Sans Medium"/>
              <a:ea typeface="Open Sans Medium"/>
              <a:cs typeface="Open Sans Medium"/>
              <a:sym typeface="Open Sans Medium"/>
            </a:endParaRPr>
          </a:p>
          <a:p>
            <a:pPr indent="0" lvl="0" marL="0" rtl="0" algn="just">
              <a:spcBef>
                <a:spcPts val="1200"/>
              </a:spcBef>
              <a:spcAft>
                <a:spcPts val="0"/>
              </a:spcAft>
              <a:buNone/>
            </a:pPr>
            <a:r>
              <a:rPr b="1" lang="en" sz="1500">
                <a:solidFill>
                  <a:srgbClr val="000000"/>
                </a:solidFill>
              </a:rPr>
              <a:t>Spectral </a:t>
            </a:r>
            <a:r>
              <a:rPr b="1" lang="en" sz="1500">
                <a:solidFill>
                  <a:srgbClr val="000000"/>
                </a:solidFill>
              </a:rPr>
              <a:t>theory</a:t>
            </a:r>
            <a:r>
              <a:rPr b="1" lang="en" sz="1500">
                <a:solidFill>
                  <a:srgbClr val="000000"/>
                </a:solidFill>
              </a:rPr>
              <a:t>:</a:t>
            </a:r>
            <a:r>
              <a:rPr lang="en" sz="1500">
                <a:solidFill>
                  <a:srgbClr val="000000"/>
                </a:solidFill>
                <a:latin typeface="Open Sans Medium"/>
                <a:ea typeface="Open Sans Medium"/>
                <a:cs typeface="Open Sans Medium"/>
                <a:sym typeface="Open Sans Medium"/>
              </a:rPr>
              <a:t> </a:t>
            </a:r>
            <a:r>
              <a:rPr lang="en" sz="1500">
                <a:solidFill>
                  <a:srgbClr val="000000"/>
                </a:solidFill>
                <a:latin typeface="Open Sans Medium"/>
                <a:ea typeface="Open Sans Medium"/>
                <a:cs typeface="Open Sans Medium"/>
                <a:sym typeface="Open Sans Medium"/>
              </a:rPr>
              <a:t>Spectral theory refers to the study of the properties of linear operators, especially those pertaining to eigenvalues and eigenvectors. In the context of graph theory, spectral theory focuses on examining the properties of the adjacency and Laplacian matrices associated with a graph.</a:t>
            </a:r>
            <a:endParaRPr sz="1500">
              <a:solidFill>
                <a:srgbClr val="000000"/>
              </a:solidFill>
              <a:latin typeface="Open Sans Medium"/>
              <a:ea typeface="Open Sans Medium"/>
              <a:cs typeface="Open Sans Medium"/>
              <a:sym typeface="Open Sans Medium"/>
            </a:endParaRPr>
          </a:p>
          <a:p>
            <a:pPr indent="0" lvl="0" marL="0" rtl="0" algn="just">
              <a:spcBef>
                <a:spcPts val="1200"/>
              </a:spcBef>
              <a:spcAft>
                <a:spcPts val="1200"/>
              </a:spcAft>
              <a:buNone/>
            </a:pPr>
            <a:r>
              <a:rPr b="1" lang="en" sz="1500">
                <a:solidFill>
                  <a:srgbClr val="000000"/>
                </a:solidFill>
              </a:rPr>
              <a:t>Spectral graph convolutions:</a:t>
            </a:r>
            <a:r>
              <a:rPr lang="en" sz="1500">
                <a:solidFill>
                  <a:srgbClr val="000000"/>
                </a:solidFill>
                <a:latin typeface="Open Sans Medium"/>
                <a:ea typeface="Open Sans Medium"/>
                <a:cs typeface="Open Sans Medium"/>
                <a:sym typeface="Open Sans Medium"/>
              </a:rPr>
              <a:t> These are the method</a:t>
            </a:r>
            <a:r>
              <a:rPr lang="en" sz="1500">
                <a:solidFill>
                  <a:srgbClr val="000000"/>
                </a:solidFill>
                <a:latin typeface="Open Sans Medium"/>
                <a:ea typeface="Open Sans Medium"/>
                <a:cs typeface="Open Sans Medium"/>
                <a:sym typeface="Open Sans Medium"/>
              </a:rPr>
              <a:t> for applying convolutional operations to graph-structured data, leveraging the graph's spectral properties (eigenvalues and eigenvectors of the graph Laplacian). This approach allows for filtering signals on the graph in the frequency domain.</a:t>
            </a:r>
            <a:endParaRPr sz="1500">
              <a:solidFill>
                <a:srgbClr val="000000"/>
              </a:solidFill>
              <a:latin typeface="Open Sans Medium"/>
              <a:ea typeface="Open Sans Medium"/>
              <a:cs typeface="Open Sans Medium"/>
              <a:sym typeface="Open Sans Medium"/>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Future Work</a:t>
            </a:r>
            <a:endParaRPr/>
          </a:p>
        </p:txBody>
      </p:sp>
      <p:pic>
        <p:nvPicPr>
          <p:cNvPr id="279" name="Google Shape;279;p42"/>
          <p:cNvPicPr preferRelativeResize="0"/>
          <p:nvPr/>
        </p:nvPicPr>
        <p:blipFill>
          <a:blip r:embed="rId3">
            <a:alphaModFix/>
          </a:blip>
          <a:stretch>
            <a:fillRect/>
          </a:stretch>
        </p:blipFill>
        <p:spPr>
          <a:xfrm>
            <a:off x="153863" y="649025"/>
            <a:ext cx="8836276" cy="3373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Future Work</a:t>
            </a:r>
            <a:endParaRPr/>
          </a:p>
        </p:txBody>
      </p:sp>
      <p:pic>
        <p:nvPicPr>
          <p:cNvPr id="285" name="Google Shape;285;p43"/>
          <p:cNvPicPr preferRelativeResize="0"/>
          <p:nvPr/>
        </p:nvPicPr>
        <p:blipFill>
          <a:blip r:embed="rId3">
            <a:alphaModFix/>
          </a:blip>
          <a:stretch>
            <a:fillRect/>
          </a:stretch>
        </p:blipFill>
        <p:spPr>
          <a:xfrm>
            <a:off x="152400" y="801425"/>
            <a:ext cx="8429625" cy="1438275"/>
          </a:xfrm>
          <a:prstGeom prst="rect">
            <a:avLst/>
          </a:prstGeom>
          <a:noFill/>
          <a:ln>
            <a:noFill/>
          </a:ln>
        </p:spPr>
      </p:pic>
      <p:pic>
        <p:nvPicPr>
          <p:cNvPr id="286" name="Google Shape;286;p43"/>
          <p:cNvPicPr preferRelativeResize="0"/>
          <p:nvPr/>
        </p:nvPicPr>
        <p:blipFill>
          <a:blip r:embed="rId4">
            <a:alphaModFix/>
          </a:blip>
          <a:stretch>
            <a:fillRect/>
          </a:stretch>
        </p:blipFill>
        <p:spPr>
          <a:xfrm>
            <a:off x="152400" y="2392100"/>
            <a:ext cx="8429625" cy="1438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240750" y="94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and Future Work</a:t>
            </a:r>
            <a:endParaRPr/>
          </a:p>
        </p:txBody>
      </p:sp>
      <p:pic>
        <p:nvPicPr>
          <p:cNvPr id="292" name="Google Shape;292;p44"/>
          <p:cNvPicPr preferRelativeResize="0"/>
          <p:nvPr/>
        </p:nvPicPr>
        <p:blipFill>
          <a:blip r:embed="rId3">
            <a:alphaModFix/>
          </a:blip>
          <a:stretch>
            <a:fillRect/>
          </a:stretch>
        </p:blipFill>
        <p:spPr>
          <a:xfrm>
            <a:off x="152400" y="801425"/>
            <a:ext cx="8429625" cy="1438275"/>
          </a:xfrm>
          <a:prstGeom prst="rect">
            <a:avLst/>
          </a:prstGeom>
          <a:noFill/>
          <a:ln>
            <a:noFill/>
          </a:ln>
        </p:spPr>
      </p:pic>
      <p:pic>
        <p:nvPicPr>
          <p:cNvPr id="293" name="Google Shape;293;p44"/>
          <p:cNvPicPr preferRelativeResize="0"/>
          <p:nvPr/>
        </p:nvPicPr>
        <p:blipFill>
          <a:blip r:embed="rId4">
            <a:alphaModFix/>
          </a:blip>
          <a:stretch>
            <a:fillRect/>
          </a:stretch>
        </p:blipFill>
        <p:spPr>
          <a:xfrm>
            <a:off x="152400" y="2392100"/>
            <a:ext cx="8429625" cy="1438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240750" y="-583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pic>
        <p:nvPicPr>
          <p:cNvPr id="299" name="Google Shape;299;p45"/>
          <p:cNvPicPr preferRelativeResize="0"/>
          <p:nvPr/>
        </p:nvPicPr>
        <p:blipFill>
          <a:blip r:embed="rId3">
            <a:alphaModFix/>
          </a:blip>
          <a:stretch>
            <a:fillRect/>
          </a:stretch>
        </p:blipFill>
        <p:spPr>
          <a:xfrm>
            <a:off x="152400" y="801425"/>
            <a:ext cx="8324850" cy="3076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 type="body"/>
          </p:nvPr>
        </p:nvSpPr>
        <p:spPr>
          <a:xfrm>
            <a:off x="311700" y="2053025"/>
            <a:ext cx="8520600" cy="298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rgbClr val="000000"/>
                </a:solidFill>
              </a:rPr>
              <a:t>First-order approximation: </a:t>
            </a:r>
            <a:r>
              <a:rPr lang="en" sz="1500">
                <a:solidFill>
                  <a:srgbClr val="000000"/>
                </a:solidFill>
                <a:latin typeface="Open Sans Medium"/>
                <a:ea typeface="Open Sans Medium"/>
                <a:cs typeface="Open Sans Medium"/>
                <a:sym typeface="Open Sans Medium"/>
              </a:rPr>
              <a:t>It simplifies the spectral graph convolutions by focusing only on the immediate neighbors of each node, rather than considering the entire graph structure. This makes the computations more tractable and efficient.</a:t>
            </a:r>
            <a:endParaRPr sz="1500">
              <a:solidFill>
                <a:srgbClr val="000000"/>
              </a:solidFill>
              <a:latin typeface="Open Sans Medium"/>
              <a:ea typeface="Open Sans Medium"/>
              <a:cs typeface="Open Sans Medium"/>
              <a:sym typeface="Open Sans Medium"/>
            </a:endParaRPr>
          </a:p>
          <a:p>
            <a:pPr indent="0" lvl="0" marL="0" rtl="0" algn="just">
              <a:spcBef>
                <a:spcPts val="1200"/>
              </a:spcBef>
              <a:spcAft>
                <a:spcPts val="1200"/>
              </a:spcAft>
              <a:buNone/>
            </a:pPr>
            <a:r>
              <a:t/>
            </a:r>
            <a:endParaRPr sz="1500">
              <a:solidFill>
                <a:srgbClr val="000000"/>
              </a:solidFill>
              <a:latin typeface="Open Sans Medium"/>
              <a:ea typeface="Open Sans Medium"/>
              <a:cs typeface="Open Sans Medium"/>
              <a:sym typeface="Open Sans Medium"/>
            </a:endParaRPr>
          </a:p>
        </p:txBody>
      </p:sp>
      <p:sp>
        <p:nvSpPr>
          <p:cNvPr id="88" name="Google Shape;88;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pic>
        <p:nvPicPr>
          <p:cNvPr id="89" name="Google Shape;89;p16"/>
          <p:cNvPicPr preferRelativeResize="0"/>
          <p:nvPr/>
        </p:nvPicPr>
        <p:blipFill>
          <a:blip r:embed="rId3">
            <a:alphaModFix/>
          </a:blip>
          <a:stretch>
            <a:fillRect/>
          </a:stretch>
        </p:blipFill>
        <p:spPr>
          <a:xfrm>
            <a:off x="1953763" y="153200"/>
            <a:ext cx="5915025" cy="2019300"/>
          </a:xfrm>
          <a:prstGeom prst="rect">
            <a:avLst/>
          </a:prstGeom>
          <a:noFill/>
          <a:ln>
            <a:noFill/>
          </a:ln>
        </p:spPr>
      </p:pic>
      <p:pic>
        <p:nvPicPr>
          <p:cNvPr id="90" name="Google Shape;90;p16"/>
          <p:cNvPicPr preferRelativeResize="0"/>
          <p:nvPr/>
        </p:nvPicPr>
        <p:blipFill>
          <a:blip r:embed="rId4">
            <a:alphaModFix/>
          </a:blip>
          <a:stretch>
            <a:fillRect/>
          </a:stretch>
        </p:blipFill>
        <p:spPr>
          <a:xfrm>
            <a:off x="461324" y="3151748"/>
            <a:ext cx="4628502" cy="1594625"/>
          </a:xfrm>
          <a:prstGeom prst="rect">
            <a:avLst/>
          </a:prstGeom>
          <a:noFill/>
          <a:ln>
            <a:noFill/>
          </a:ln>
        </p:spPr>
      </p:pic>
      <p:sp>
        <p:nvSpPr>
          <p:cNvPr id="91" name="Google Shape;91;p16"/>
          <p:cNvSpPr/>
          <p:nvPr/>
        </p:nvSpPr>
        <p:spPr>
          <a:xfrm>
            <a:off x="2909825" y="3784963"/>
            <a:ext cx="328200" cy="328200"/>
          </a:xfrm>
          <a:prstGeom prst="ellipse">
            <a:avLst/>
          </a:prstGeom>
          <a:gradFill>
            <a:gsLst>
              <a:gs pos="0">
                <a:srgbClr val="F4FF83"/>
              </a:gs>
              <a:gs pos="100000">
                <a:srgbClr val="E1F609"/>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p:txBody>
      </p:sp>
      <p:sp>
        <p:nvSpPr>
          <p:cNvPr id="92" name="Google Shape;92;p16"/>
          <p:cNvSpPr/>
          <p:nvPr/>
        </p:nvSpPr>
        <p:spPr>
          <a:xfrm>
            <a:off x="2350875" y="3784963"/>
            <a:ext cx="328200" cy="328200"/>
          </a:xfrm>
          <a:prstGeom prst="ellipse">
            <a:avLst/>
          </a:prstGeom>
          <a:gradFill>
            <a:gsLst>
              <a:gs pos="0">
                <a:srgbClr val="DFEAFB"/>
              </a:gs>
              <a:gs pos="100000">
                <a:srgbClr val="6E9C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5</a:t>
            </a:r>
            <a:endParaRPr>
              <a:latin typeface="Open Sans"/>
              <a:ea typeface="Open Sans"/>
              <a:cs typeface="Open Sans"/>
              <a:sym typeface="Open Sans"/>
            </a:endParaRPr>
          </a:p>
        </p:txBody>
      </p:sp>
      <p:sp>
        <p:nvSpPr>
          <p:cNvPr id="93" name="Google Shape;93;p16"/>
          <p:cNvSpPr/>
          <p:nvPr/>
        </p:nvSpPr>
        <p:spPr>
          <a:xfrm>
            <a:off x="3574950" y="4113163"/>
            <a:ext cx="328200" cy="328200"/>
          </a:xfrm>
          <a:prstGeom prst="ellipse">
            <a:avLst/>
          </a:prstGeom>
          <a:gradFill>
            <a:gsLst>
              <a:gs pos="0">
                <a:srgbClr val="DFEAFB"/>
              </a:gs>
              <a:gs pos="100000">
                <a:srgbClr val="6E9C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4</a:t>
            </a:r>
            <a:endParaRPr>
              <a:latin typeface="Open Sans"/>
              <a:ea typeface="Open Sans"/>
              <a:cs typeface="Open Sans"/>
              <a:sym typeface="Open Sans"/>
            </a:endParaRPr>
          </a:p>
        </p:txBody>
      </p:sp>
      <p:sp>
        <p:nvSpPr>
          <p:cNvPr id="94" name="Google Shape;94;p16"/>
          <p:cNvSpPr/>
          <p:nvPr/>
        </p:nvSpPr>
        <p:spPr>
          <a:xfrm>
            <a:off x="3574950" y="3456763"/>
            <a:ext cx="328200" cy="328200"/>
          </a:xfrm>
          <a:prstGeom prst="ellipse">
            <a:avLst/>
          </a:prstGeom>
          <a:gradFill>
            <a:gsLst>
              <a:gs pos="0">
                <a:srgbClr val="DFEAFB"/>
              </a:gs>
              <a:gs pos="100000">
                <a:srgbClr val="6E9CE7"/>
              </a:gs>
            </a:gsLst>
            <a:lin ang="5400012" scaled="0"/>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95" name="Google Shape;95;p16"/>
          <p:cNvSpPr txBox="1"/>
          <p:nvPr/>
        </p:nvSpPr>
        <p:spPr>
          <a:xfrm>
            <a:off x="5089825" y="3651475"/>
            <a:ext cx="391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Link: </a:t>
            </a:r>
            <a:r>
              <a:rPr lang="en" sz="1800" u="sng">
                <a:solidFill>
                  <a:schemeClr val="hlink"/>
                </a:solidFill>
                <a:latin typeface="Open Sans"/>
                <a:ea typeface="Open Sans"/>
                <a:cs typeface="Open Sans"/>
                <a:sym typeface="Open Sans"/>
                <a:hlinkClick r:id="rId5"/>
              </a:rPr>
              <a:t>Spectral Graph Convolutions</a:t>
            </a:r>
            <a:endParaRPr sz="18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1" type="body"/>
          </p:nvPr>
        </p:nvSpPr>
        <p:spPr>
          <a:xfrm>
            <a:off x="311700" y="1746600"/>
            <a:ext cx="8520600" cy="298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rgbClr val="000000"/>
                </a:solidFill>
              </a:rPr>
              <a:t>Label Smoothing Over the Graph:</a:t>
            </a:r>
            <a:r>
              <a:rPr lang="en" sz="1500">
                <a:solidFill>
                  <a:srgbClr val="000000"/>
                </a:solidFill>
                <a:latin typeface="Open Sans Medium"/>
                <a:ea typeface="Open Sans Medium"/>
                <a:cs typeface="Open Sans Medium"/>
                <a:sym typeface="Open Sans Medium"/>
              </a:rPr>
              <a:t> </a:t>
            </a:r>
            <a:r>
              <a:rPr lang="en" sz="1500">
                <a:solidFill>
                  <a:srgbClr val="000000"/>
                </a:solidFill>
                <a:latin typeface="Open Sans Medium"/>
                <a:ea typeface="Open Sans Medium"/>
                <a:cs typeface="Open Sans Medium"/>
                <a:sym typeface="Open Sans Medium"/>
              </a:rPr>
              <a:t>This means that the labels of the nodes (which might be known for a subset of nodes) are spread or diffused across the graph to influence the labels of the unlabeled nodes. The goal is to make the labels of neighboring nodes similar, leveraging the graph structure to improve classification accuracy.</a:t>
            </a:r>
            <a:endParaRPr sz="1500">
              <a:solidFill>
                <a:srgbClr val="000000"/>
              </a:solidFill>
              <a:latin typeface="Open Sans Medium"/>
              <a:ea typeface="Open Sans Medium"/>
              <a:cs typeface="Open Sans Medium"/>
              <a:sym typeface="Open Sans Medium"/>
            </a:endParaRPr>
          </a:p>
          <a:p>
            <a:pPr indent="0" lvl="0" marL="0" rtl="0" algn="just">
              <a:spcBef>
                <a:spcPts val="1200"/>
              </a:spcBef>
              <a:spcAft>
                <a:spcPts val="1200"/>
              </a:spcAft>
              <a:buNone/>
            </a:pPr>
            <a:r>
              <a:rPr b="1" lang="en" sz="1500">
                <a:solidFill>
                  <a:srgbClr val="000000"/>
                </a:solidFill>
              </a:rPr>
              <a:t>Graph-Based Regularization: </a:t>
            </a:r>
            <a:r>
              <a:rPr lang="en" sz="1500">
                <a:solidFill>
                  <a:srgbClr val="000000"/>
                </a:solidFill>
                <a:latin typeface="Open Sans Medium"/>
                <a:ea typeface="Open Sans Medium"/>
                <a:cs typeface="Open Sans Medium"/>
                <a:sym typeface="Open Sans Medium"/>
              </a:rPr>
              <a:t>Explicitly</a:t>
            </a:r>
            <a:r>
              <a:rPr lang="en" sz="1500">
                <a:solidFill>
                  <a:srgbClr val="000000"/>
                </a:solidFill>
                <a:latin typeface="Open Sans Medium"/>
                <a:ea typeface="Open Sans Medium"/>
                <a:cs typeface="Open Sans Medium"/>
                <a:sym typeface="Open Sans Medium"/>
              </a:rPr>
              <a:t> </a:t>
            </a:r>
            <a:r>
              <a:rPr lang="en" sz="1500">
                <a:solidFill>
                  <a:srgbClr val="000000"/>
                </a:solidFill>
                <a:latin typeface="Open Sans Medium"/>
                <a:ea typeface="Open Sans Medium"/>
                <a:cs typeface="Open Sans Medium"/>
                <a:sym typeface="Open Sans Medium"/>
              </a:rPr>
              <a:t>refers to methods that incorporate the graph's structure directly into the learning process. One common method is to include a graph Laplacian term in the model's loss function. The graph Laplacian is a matrix that represents the structure of the graph, capturing information about node connections. This regularization term encourages the model to assign similar labels to nodes that are close to each other in the graph, effectively smoothing the label distribution over the graph.</a:t>
            </a:r>
            <a:endParaRPr sz="1500">
              <a:solidFill>
                <a:srgbClr val="000000"/>
              </a:solidFill>
              <a:latin typeface="Open Sans Medium"/>
              <a:ea typeface="Open Sans Medium"/>
              <a:cs typeface="Open Sans Medium"/>
              <a:sym typeface="Open Sans Medium"/>
            </a:endParaRPr>
          </a:p>
        </p:txBody>
      </p:sp>
      <p:sp>
        <p:nvSpPr>
          <p:cNvPr id="101" name="Google Shape;101;p17"/>
          <p:cNvSpPr txBox="1"/>
          <p:nvPr>
            <p:ph type="title"/>
          </p:nvPr>
        </p:nvSpPr>
        <p:spPr>
          <a:xfrm>
            <a:off x="0" y="116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102" name="Google Shape;102;p17"/>
          <p:cNvPicPr preferRelativeResize="0"/>
          <p:nvPr/>
        </p:nvPicPr>
        <p:blipFill>
          <a:blip r:embed="rId3">
            <a:alphaModFix/>
          </a:blip>
          <a:stretch>
            <a:fillRect/>
          </a:stretch>
        </p:blipFill>
        <p:spPr>
          <a:xfrm>
            <a:off x="2001500" y="71300"/>
            <a:ext cx="6970175" cy="1719075"/>
          </a:xfrm>
          <a:prstGeom prst="rect">
            <a:avLst/>
          </a:prstGeom>
          <a:noFill/>
          <a:ln>
            <a:noFill/>
          </a:ln>
        </p:spPr>
      </p:pic>
      <p:sp>
        <p:nvSpPr>
          <p:cNvPr id="103" name="Google Shape;103;p17"/>
          <p:cNvSpPr txBox="1"/>
          <p:nvPr/>
        </p:nvSpPr>
        <p:spPr>
          <a:xfrm>
            <a:off x="184850" y="915913"/>
            <a:ext cx="630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Previous </a:t>
            </a:r>
            <a:br>
              <a:rPr lang="en" sz="1800">
                <a:latin typeface="Open Sans"/>
                <a:ea typeface="Open Sans"/>
                <a:cs typeface="Open Sans"/>
                <a:sym typeface="Open Sans"/>
              </a:rPr>
            </a:br>
            <a:r>
              <a:rPr lang="en" sz="1800">
                <a:latin typeface="Open Sans"/>
                <a:ea typeface="Open Sans"/>
                <a:cs typeface="Open Sans"/>
                <a:sym typeface="Open Sans"/>
              </a:rPr>
              <a:t>Research:</a:t>
            </a:r>
            <a:endParaRPr sz="18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0" y="116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pic>
        <p:nvPicPr>
          <p:cNvPr id="109" name="Google Shape;109;p18"/>
          <p:cNvPicPr preferRelativeResize="0"/>
          <p:nvPr/>
        </p:nvPicPr>
        <p:blipFill>
          <a:blip r:embed="rId3">
            <a:alphaModFix/>
          </a:blip>
          <a:stretch>
            <a:fillRect/>
          </a:stretch>
        </p:blipFill>
        <p:spPr>
          <a:xfrm>
            <a:off x="2059825" y="63625"/>
            <a:ext cx="6972300" cy="2324100"/>
          </a:xfrm>
          <a:prstGeom prst="rect">
            <a:avLst/>
          </a:prstGeom>
          <a:noFill/>
          <a:ln>
            <a:noFill/>
          </a:ln>
        </p:spPr>
      </p:pic>
      <p:pic>
        <p:nvPicPr>
          <p:cNvPr id="110" name="Google Shape;110;p18"/>
          <p:cNvPicPr preferRelativeResize="0"/>
          <p:nvPr/>
        </p:nvPicPr>
        <p:blipFill>
          <a:blip r:embed="rId4">
            <a:alphaModFix/>
          </a:blip>
          <a:stretch>
            <a:fillRect/>
          </a:stretch>
        </p:blipFill>
        <p:spPr>
          <a:xfrm>
            <a:off x="2059825" y="2441625"/>
            <a:ext cx="6927081" cy="2450975"/>
          </a:xfrm>
          <a:prstGeom prst="rect">
            <a:avLst/>
          </a:prstGeom>
          <a:noFill/>
          <a:ln>
            <a:noFill/>
          </a:ln>
        </p:spPr>
      </p:pic>
      <p:sp>
        <p:nvSpPr>
          <p:cNvPr id="111" name="Google Shape;111;p18"/>
          <p:cNvSpPr txBox="1"/>
          <p:nvPr/>
        </p:nvSpPr>
        <p:spPr>
          <a:xfrm>
            <a:off x="184850" y="915913"/>
            <a:ext cx="630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Previous </a:t>
            </a:r>
            <a:br>
              <a:rPr lang="en" sz="1800">
                <a:latin typeface="Open Sans"/>
                <a:ea typeface="Open Sans"/>
                <a:cs typeface="Open Sans"/>
                <a:sym typeface="Open Sans"/>
              </a:rPr>
            </a:br>
            <a:r>
              <a:rPr lang="en" sz="1800">
                <a:latin typeface="Open Sans"/>
                <a:ea typeface="Open Sans"/>
                <a:cs typeface="Open Sans"/>
                <a:sym typeface="Open Sans"/>
              </a:rPr>
              <a:t>Research:</a:t>
            </a:r>
            <a:endParaRPr sz="1800">
              <a:latin typeface="Open Sans"/>
              <a:ea typeface="Open Sans"/>
              <a:cs typeface="Open Sans"/>
              <a:sym typeface="Open Sans"/>
            </a:endParaRPr>
          </a:p>
        </p:txBody>
      </p:sp>
      <p:sp>
        <p:nvSpPr>
          <p:cNvPr id="112" name="Google Shape;112;p18"/>
          <p:cNvSpPr txBox="1"/>
          <p:nvPr/>
        </p:nvSpPr>
        <p:spPr>
          <a:xfrm>
            <a:off x="249700" y="2490988"/>
            <a:ext cx="630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Open Sans"/>
                <a:ea typeface="Open Sans"/>
                <a:cs typeface="Open Sans"/>
                <a:sym typeface="Open Sans"/>
              </a:rPr>
              <a:t>GCN</a:t>
            </a:r>
            <a:br>
              <a:rPr lang="en" sz="1800">
                <a:latin typeface="Open Sans"/>
                <a:ea typeface="Open Sans"/>
                <a:cs typeface="Open Sans"/>
                <a:sym typeface="Open Sans"/>
              </a:rPr>
            </a:br>
            <a:r>
              <a:rPr lang="en" sz="1800">
                <a:latin typeface="Open Sans"/>
                <a:ea typeface="Open Sans"/>
                <a:cs typeface="Open Sans"/>
                <a:sym typeface="Open Sans"/>
              </a:rPr>
              <a:t>Research:</a:t>
            </a:r>
            <a:endParaRPr sz="18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0" y="116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Fast Approximate Convolutions On Graph</a:t>
            </a:r>
            <a:endParaRPr/>
          </a:p>
        </p:txBody>
      </p:sp>
      <p:pic>
        <p:nvPicPr>
          <p:cNvPr id="118" name="Google Shape;118;p19"/>
          <p:cNvPicPr preferRelativeResize="0"/>
          <p:nvPr/>
        </p:nvPicPr>
        <p:blipFill>
          <a:blip r:embed="rId3">
            <a:alphaModFix/>
          </a:blip>
          <a:stretch>
            <a:fillRect/>
          </a:stretch>
        </p:blipFill>
        <p:spPr>
          <a:xfrm>
            <a:off x="1014413" y="824125"/>
            <a:ext cx="7115175" cy="2590800"/>
          </a:xfrm>
          <a:prstGeom prst="rect">
            <a:avLst/>
          </a:prstGeom>
          <a:noFill/>
          <a:ln>
            <a:noFill/>
          </a:ln>
        </p:spPr>
      </p:pic>
      <p:pic>
        <p:nvPicPr>
          <p:cNvPr id="119" name="Google Shape;119;p19"/>
          <p:cNvPicPr preferRelativeResize="0"/>
          <p:nvPr/>
        </p:nvPicPr>
        <p:blipFill>
          <a:blip r:embed="rId4">
            <a:alphaModFix/>
          </a:blip>
          <a:stretch>
            <a:fillRect/>
          </a:stretch>
        </p:blipFill>
        <p:spPr>
          <a:xfrm>
            <a:off x="1014425" y="3551575"/>
            <a:ext cx="1938350" cy="543100"/>
          </a:xfrm>
          <a:prstGeom prst="rect">
            <a:avLst/>
          </a:prstGeom>
          <a:noFill/>
          <a:ln>
            <a:noFill/>
          </a:ln>
        </p:spPr>
      </p:pic>
      <p:sp>
        <p:nvSpPr>
          <p:cNvPr id="120" name="Google Shape;120;p19"/>
          <p:cNvSpPr txBox="1"/>
          <p:nvPr/>
        </p:nvSpPr>
        <p:spPr>
          <a:xfrm>
            <a:off x="3078075" y="3551575"/>
            <a:ext cx="5442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This term in equation 2 is for the normalization so </a:t>
            </a:r>
            <a:r>
              <a:rPr lang="en" sz="1800">
                <a:solidFill>
                  <a:schemeClr val="dk2"/>
                </a:solidFill>
                <a:latin typeface="Open Sans"/>
                <a:ea typeface="Open Sans"/>
                <a:cs typeface="Open Sans"/>
                <a:sym typeface="Open Sans"/>
              </a:rPr>
              <a:t>that</a:t>
            </a:r>
            <a:r>
              <a:rPr lang="en" sz="1800">
                <a:solidFill>
                  <a:schemeClr val="dk2"/>
                </a:solidFill>
                <a:latin typeface="Open Sans"/>
                <a:ea typeface="Open Sans"/>
                <a:cs typeface="Open Sans"/>
                <a:sym typeface="Open Sans"/>
              </a:rPr>
              <a:t> there won’t be vanishing and exploding </a:t>
            </a:r>
            <a:r>
              <a:rPr lang="en" sz="1800">
                <a:solidFill>
                  <a:schemeClr val="dk2"/>
                </a:solidFill>
                <a:latin typeface="Open Sans"/>
                <a:ea typeface="Open Sans"/>
                <a:cs typeface="Open Sans"/>
                <a:sym typeface="Open Sans"/>
              </a:rPr>
              <a:t>gradients</a:t>
            </a:r>
            <a:r>
              <a:rPr lang="en" sz="1800">
                <a:solidFill>
                  <a:schemeClr val="dk2"/>
                </a:solidFill>
                <a:latin typeface="Open Sans"/>
                <a:ea typeface="Open Sans"/>
                <a:cs typeface="Open Sans"/>
                <a:sym typeface="Open Sans"/>
              </a:rPr>
              <a:t>.</a:t>
            </a:r>
            <a:endParaRPr sz="1800">
              <a:solidFill>
                <a:schemeClr val="dk2"/>
              </a:solidFill>
              <a:latin typeface="Open Sans"/>
              <a:ea typeface="Open Sans"/>
              <a:cs typeface="Open Sans"/>
              <a:sym typeface="Open Sans"/>
            </a:endParaRPr>
          </a:p>
        </p:txBody>
      </p:sp>
      <p:pic>
        <p:nvPicPr>
          <p:cNvPr id="121" name="Google Shape;121;p19"/>
          <p:cNvPicPr preferRelativeResize="0"/>
          <p:nvPr/>
        </p:nvPicPr>
        <p:blipFill>
          <a:blip r:embed="rId5">
            <a:alphaModFix/>
          </a:blip>
          <a:stretch>
            <a:fillRect/>
          </a:stretch>
        </p:blipFill>
        <p:spPr>
          <a:xfrm>
            <a:off x="1130125" y="4094674"/>
            <a:ext cx="1365582" cy="776675"/>
          </a:xfrm>
          <a:prstGeom prst="rect">
            <a:avLst/>
          </a:prstGeom>
          <a:noFill/>
          <a:ln>
            <a:noFill/>
          </a:ln>
        </p:spPr>
      </p:pic>
      <p:cxnSp>
        <p:nvCxnSpPr>
          <p:cNvPr id="122" name="Google Shape;122;p19"/>
          <p:cNvCxnSpPr/>
          <p:nvPr/>
        </p:nvCxnSpPr>
        <p:spPr>
          <a:xfrm>
            <a:off x="2016425" y="3551625"/>
            <a:ext cx="0" cy="5430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152400" y="152400"/>
            <a:ext cx="8839200" cy="454764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240750" y="1167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Spectral Graph Convolutions</a:t>
            </a:r>
            <a:endParaRPr/>
          </a:p>
        </p:txBody>
      </p:sp>
      <p:pic>
        <p:nvPicPr>
          <p:cNvPr id="133" name="Google Shape;133;p21"/>
          <p:cNvPicPr preferRelativeResize="0"/>
          <p:nvPr/>
        </p:nvPicPr>
        <p:blipFill>
          <a:blip r:embed="rId3">
            <a:alphaModFix/>
          </a:blip>
          <a:stretch>
            <a:fillRect/>
          </a:stretch>
        </p:blipFill>
        <p:spPr>
          <a:xfrm>
            <a:off x="108675" y="824125"/>
            <a:ext cx="6709701" cy="3844425"/>
          </a:xfrm>
          <a:prstGeom prst="rect">
            <a:avLst/>
          </a:prstGeom>
          <a:noFill/>
          <a:ln>
            <a:noFill/>
          </a:ln>
        </p:spPr>
      </p:pic>
      <p:sp>
        <p:nvSpPr>
          <p:cNvPr id="134" name="Google Shape;134;p21"/>
          <p:cNvSpPr txBox="1"/>
          <p:nvPr/>
        </p:nvSpPr>
        <p:spPr>
          <a:xfrm>
            <a:off x="4572000" y="1221325"/>
            <a:ext cx="1170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0000"/>
                </a:solidFill>
                <a:latin typeface="Open Sans"/>
                <a:ea typeface="Open Sans"/>
                <a:cs typeface="Open Sans"/>
                <a:sym typeface="Open Sans"/>
              </a:rPr>
              <a:t>L = D - A</a:t>
            </a:r>
            <a:endParaRPr sz="2000">
              <a:solidFill>
                <a:srgbClr val="FF0000"/>
              </a:solidFill>
              <a:latin typeface="Open Sans"/>
              <a:ea typeface="Open Sans"/>
              <a:cs typeface="Open Sans"/>
              <a:sym typeface="Open Sans"/>
            </a:endParaRPr>
          </a:p>
        </p:txBody>
      </p:sp>
      <p:sp>
        <p:nvSpPr>
          <p:cNvPr id="135" name="Google Shape;135;p21"/>
          <p:cNvSpPr txBox="1"/>
          <p:nvPr/>
        </p:nvSpPr>
        <p:spPr>
          <a:xfrm>
            <a:off x="6720625" y="824125"/>
            <a:ext cx="2410500" cy="226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rgbClr val="242424"/>
                </a:solidFill>
                <a:highlight>
                  <a:srgbClr val="FFFFFF"/>
                </a:highlight>
                <a:latin typeface="Georgia"/>
                <a:ea typeface="Georgia"/>
                <a:cs typeface="Georgia"/>
                <a:sym typeface="Georgia"/>
              </a:rPr>
              <a:t>To balance the influence of highly connected nodes, and ensuring that nodes with lower degrees are not overshadowed. This is achieved by dividing each entry by the sum of the degrees of the corresponding node.</a:t>
            </a:r>
            <a:endParaRPr sz="1800">
              <a:solidFill>
                <a:schemeClr val="dk2"/>
              </a:solidFill>
              <a:latin typeface="Open Sans"/>
              <a:ea typeface="Open Sans"/>
              <a:cs typeface="Open Sans"/>
              <a:sym typeface="Open Sans"/>
            </a:endParaRPr>
          </a:p>
        </p:txBody>
      </p:sp>
      <p:pic>
        <p:nvPicPr>
          <p:cNvPr id="136" name="Google Shape;136;p21"/>
          <p:cNvPicPr preferRelativeResize="0"/>
          <p:nvPr/>
        </p:nvPicPr>
        <p:blipFill>
          <a:blip r:embed="rId4">
            <a:alphaModFix/>
          </a:blip>
          <a:stretch>
            <a:fillRect/>
          </a:stretch>
        </p:blipFill>
        <p:spPr>
          <a:xfrm>
            <a:off x="6915463" y="3086725"/>
            <a:ext cx="2020824" cy="135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