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30"/>
  </p:notesMasterIdLst>
  <p:sldIdLst>
    <p:sldId id="257" r:id="rId2"/>
    <p:sldId id="258" r:id="rId3"/>
    <p:sldId id="276" r:id="rId4"/>
    <p:sldId id="260" r:id="rId5"/>
    <p:sldId id="261" r:id="rId6"/>
    <p:sldId id="263" r:id="rId7"/>
    <p:sldId id="273" r:id="rId8"/>
    <p:sldId id="274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7" r:id="rId17"/>
    <p:sldId id="291" r:id="rId18"/>
    <p:sldId id="278" r:id="rId19"/>
    <p:sldId id="290" r:id="rId20"/>
    <p:sldId id="292" r:id="rId21"/>
    <p:sldId id="280" r:id="rId22"/>
    <p:sldId id="281" r:id="rId23"/>
    <p:sldId id="282" r:id="rId24"/>
    <p:sldId id="283" r:id="rId25"/>
    <p:sldId id="286" r:id="rId26"/>
    <p:sldId id="287" r:id="rId27"/>
    <p:sldId id="288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7CF2A5-F680-4F30-915A-F70BE91E5CB6}">
          <p14:sldIdLst/>
        </p14:section>
        <p14:section name="Untitled Section" id="{FCA47D7D-EB67-4996-985F-80FAFECAEB7F}">
          <p14:sldIdLst>
            <p14:sldId id="257"/>
            <p14:sldId id="258"/>
            <p14:sldId id="276"/>
            <p14:sldId id="260"/>
            <p14:sldId id="261"/>
            <p14:sldId id="263"/>
            <p14:sldId id="273"/>
            <p14:sldId id="274"/>
            <p14:sldId id="264"/>
            <p14:sldId id="265"/>
            <p14:sldId id="266"/>
            <p14:sldId id="267"/>
            <p14:sldId id="268"/>
            <p14:sldId id="269"/>
            <p14:sldId id="271"/>
            <p14:sldId id="277"/>
            <p14:sldId id="291"/>
            <p14:sldId id="278"/>
            <p14:sldId id="290"/>
            <p14:sldId id="292"/>
            <p14:sldId id="280"/>
            <p14:sldId id="281"/>
            <p14:sldId id="282"/>
            <p14:sldId id="283"/>
            <p14:sldId id="286"/>
            <p14:sldId id="287"/>
            <p14:sldId id="288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6247" autoAdjust="0"/>
  </p:normalViewPr>
  <p:slideViewPr>
    <p:cSldViewPr snapToGrid="0">
      <p:cViewPr>
        <p:scale>
          <a:sx n="63" d="100"/>
          <a:sy n="63" d="100"/>
        </p:scale>
        <p:origin x="7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08204-4422-47B4-B7F4-FAB0B38AE4B5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9300A-0CE5-4590-9DC5-E7988362E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91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Project Overview – Flight Price Prediction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Goal:</a:t>
            </a:r>
            <a:br>
              <a:rPr lang="en-IN" dirty="0"/>
            </a:br>
            <a:r>
              <a:rPr lang="en-IN" dirty="0"/>
              <a:t>Predict future flight ticket prices using machine learning, enabling users to make informed travel decisions and find the best deals.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Data Collection:</a:t>
            </a:r>
            <a:br>
              <a:rPr lang="en-IN" dirty="0"/>
            </a:br>
            <a:r>
              <a:rPr lang="en-IN" dirty="0"/>
              <a:t>✔ Amadeus API provides historical price data for routes: LHR-CDG, CDG-AMS, LHR-AMS.</a:t>
            </a:r>
            <a:br>
              <a:rPr lang="en-IN" dirty="0"/>
            </a:br>
            <a:r>
              <a:rPr lang="en-IN" dirty="0"/>
              <a:t>✔ Real-world data ensures accuracy in model training.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ETL Pipeline (Data Processing):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Extract:</a:t>
            </a:r>
            <a:r>
              <a:rPr lang="en-IN" dirty="0"/>
              <a:t> Retrieve raw pricing data from Amadeus API.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Transform:</a:t>
            </a:r>
            <a:r>
              <a:rPr lang="en-IN" dirty="0"/>
              <a:t> Clean, structure, and engineer relevant features.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Load:</a:t>
            </a:r>
            <a:r>
              <a:rPr lang="en-IN" dirty="0"/>
              <a:t> Store in Azure Data Lake Storage (ADLS) for analysis.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Tools Used:</a:t>
            </a:r>
            <a:r>
              <a:rPr lang="en-IN" dirty="0"/>
              <a:t> Azure Data Factory (ingestion), Azure Databricks (transformation).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Key Price Influencing Factors: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Departure Date &amp; Route:</a:t>
            </a:r>
            <a:r>
              <a:rPr lang="en-IN" dirty="0"/>
              <a:t> Different routes and dates impact prices.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Seasonality:</a:t>
            </a:r>
            <a:r>
              <a:rPr lang="en-IN" dirty="0"/>
              <a:t> Peak and off-peak seasons affect ticket costs.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Holidays &amp; External Factors:</a:t>
            </a:r>
            <a:r>
              <a:rPr lang="en-IN" dirty="0"/>
              <a:t> Events like Christmas increase demand.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Machine Learning Models Used: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ARIMA:</a:t>
            </a:r>
            <a:r>
              <a:rPr lang="en-IN" dirty="0"/>
              <a:t> Statistical time-series forecasting.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Facebook Prophet:</a:t>
            </a:r>
            <a:r>
              <a:rPr lang="en-IN" dirty="0"/>
              <a:t> Captures seasonality and trends.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 err="1"/>
              <a:t>XGBoost</a:t>
            </a:r>
            <a:r>
              <a:rPr lang="en-IN" b="1" dirty="0"/>
              <a:t> Regression:</a:t>
            </a:r>
            <a:r>
              <a:rPr lang="en-IN" dirty="0"/>
              <a:t> Effective for structured data prediction.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LSTM:</a:t>
            </a:r>
            <a:r>
              <a:rPr lang="en-IN" dirty="0"/>
              <a:t> Deep learning for sequential data analysis.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Performance Evaluation: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MAE (Mean Absolute Error):</a:t>
            </a:r>
            <a:r>
              <a:rPr lang="en-IN" dirty="0"/>
              <a:t> Measures average prediction error.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RMSE (Root Mean Squared Error):</a:t>
            </a:r>
            <a:r>
              <a:rPr lang="en-IN" dirty="0"/>
              <a:t> Highlights larger errors for better accuracy.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Visualization &amp; Insights: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Power BI Dashboards:</a:t>
            </a:r>
            <a:r>
              <a:rPr lang="en-IN" dirty="0"/>
              <a:t> Displays price trends and insights.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Cloud-Based System:</a:t>
            </a:r>
            <a:r>
              <a:rPr lang="en-IN" dirty="0"/>
              <a:t> Provides real-time, data-driven price predictions.</a:t>
            </a:r>
          </a:p>
          <a:p>
            <a:r>
              <a:rPr lang="en-IN" dirty="0"/>
              <a:t>✅ </a:t>
            </a:r>
            <a:r>
              <a:rPr lang="en-IN" b="1" dirty="0"/>
              <a:t>Impact:</a:t>
            </a:r>
            <a:r>
              <a:rPr lang="en-IN" dirty="0"/>
              <a:t> Helps </a:t>
            </a:r>
            <a:r>
              <a:rPr lang="en-IN" dirty="0" err="1"/>
              <a:t>travelers</a:t>
            </a:r>
            <a:r>
              <a:rPr lang="en-IN" dirty="0"/>
              <a:t> and agencies make cost-effective booking decisions using AI and cloud-based technologies. 🚀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96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Amadeus API – Data Source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Why Amadeus API?</a:t>
            </a:r>
            <a:br>
              <a:rPr lang="en-IN" dirty="0"/>
            </a:br>
            <a:r>
              <a:rPr lang="en-IN" dirty="0"/>
              <a:t>Provides real-time &amp; historical flight data, widely used for aviation insights.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Data Retrieved:</a:t>
            </a:r>
            <a:br>
              <a:rPr lang="en-IN" dirty="0"/>
            </a:br>
            <a:r>
              <a:rPr lang="en-IN" dirty="0"/>
              <a:t>✔ Past flight prices for key European routes (LHR-CDG, CDG-AMS, BCN-FCO).</a:t>
            </a:r>
            <a:br>
              <a:rPr lang="en-IN" dirty="0"/>
            </a:br>
            <a:r>
              <a:rPr lang="en-IN" dirty="0"/>
              <a:t>✔ Origin &amp; destination, departure date, pricing by class, transport type, trip type.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Technical Features: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REST API</a:t>
            </a:r>
            <a:r>
              <a:rPr lang="en-IN" dirty="0"/>
              <a:t> with OAuth 2.0 for secure access.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Pagination &amp; Filters</a:t>
            </a:r>
            <a:r>
              <a:rPr lang="en-IN" dirty="0"/>
              <a:t> for efficient data retrieval.</a:t>
            </a:r>
          </a:p>
          <a:p>
            <a:pPr>
              <a:buNone/>
            </a:pPr>
            <a:r>
              <a:rPr lang="en-IN" dirty="0"/>
              <a:t>🔹 </a:t>
            </a:r>
            <a:r>
              <a:rPr lang="en-IN" b="1" dirty="0"/>
              <a:t>Additional Features: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Flexible Search Parameters</a:t>
            </a:r>
            <a:r>
              <a:rPr lang="en-IN" dirty="0"/>
              <a:t> – Filter data based on airline, class, and date range.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Comprehensive Coverage</a:t>
            </a:r>
            <a:r>
              <a:rPr lang="en-IN" dirty="0"/>
              <a:t> – Access to global flight data for diverse predictions.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Scalability</a:t>
            </a:r>
            <a:r>
              <a:rPr lang="en-IN" dirty="0"/>
              <a:t> – Handles large datasets, making it ideal for machine learning applications.</a:t>
            </a:r>
            <a:br>
              <a:rPr lang="en-IN" dirty="0"/>
            </a:br>
            <a:r>
              <a:rPr lang="en-IN" dirty="0"/>
              <a:t>✔ </a:t>
            </a:r>
            <a:r>
              <a:rPr lang="en-IN" b="1" dirty="0"/>
              <a:t>Real-time &amp; Historical Data</a:t>
            </a:r>
            <a:r>
              <a:rPr lang="en-IN" dirty="0"/>
              <a:t> – Enables both trend analysis and real-time price monitoring.</a:t>
            </a:r>
          </a:p>
          <a:p>
            <a:r>
              <a:rPr lang="en-IN" dirty="0"/>
              <a:t>✅ </a:t>
            </a:r>
            <a:r>
              <a:rPr lang="en-IN" b="1" dirty="0"/>
              <a:t>Why It Matters?</a:t>
            </a:r>
            <a:br>
              <a:rPr lang="en-IN" dirty="0"/>
            </a:br>
            <a:r>
              <a:rPr lang="en-IN" dirty="0"/>
              <a:t>Offers accurate, flexible data for predicting flight prices effectively and enhancing travel decision-making.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09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dirty="0"/>
              <a:t>Bronze Layer (Raw Data)</a:t>
            </a:r>
          </a:p>
          <a:p>
            <a:pPr marL="457200" lvl="1" indent="0">
              <a:buNone/>
            </a:pPr>
            <a:r>
              <a:rPr lang="en-US" sz="2000" dirty="0"/>
              <a:t>Stores raw data directly from sources (e.g., APIs, logs).</a:t>
            </a:r>
          </a:p>
          <a:p>
            <a:pPr marL="457200" lvl="1" indent="0">
              <a:buNone/>
            </a:pPr>
            <a:r>
              <a:rPr lang="en-US" sz="2000" dirty="0"/>
              <a:t>No cleaning or validation.</a:t>
            </a:r>
          </a:p>
          <a:p>
            <a:pPr marL="457200" lvl="1" indent="0">
              <a:buNone/>
            </a:pPr>
            <a:r>
              <a:rPr lang="en-US" sz="2000" dirty="0"/>
              <a:t>Used for backup and audit.</a:t>
            </a:r>
          </a:p>
          <a:p>
            <a:r>
              <a:rPr lang="en-US" sz="2000" b="1" dirty="0"/>
              <a:t>Silver Layer (Cleaned Data)</a:t>
            </a:r>
          </a:p>
          <a:p>
            <a:pPr marL="457200" lvl="1" indent="0">
              <a:buNone/>
            </a:pPr>
            <a:r>
              <a:rPr lang="en-US" sz="2000" dirty="0"/>
              <a:t>Cleans and transforms bronze data.</a:t>
            </a:r>
          </a:p>
          <a:p>
            <a:pPr marL="457200" lvl="1" indent="0">
              <a:buNone/>
            </a:pPr>
            <a:r>
              <a:rPr lang="en-US" sz="2000" dirty="0"/>
              <a:t>Removes duplicates, fixes types, joins tables.</a:t>
            </a:r>
          </a:p>
          <a:p>
            <a:pPr marL="457200" lvl="1" indent="0">
              <a:buNone/>
            </a:pPr>
            <a:r>
              <a:rPr lang="en-US" sz="2000" dirty="0"/>
              <a:t>Ready for basic analysis and modeling.</a:t>
            </a:r>
          </a:p>
          <a:p>
            <a:r>
              <a:rPr lang="en-US" sz="2000" b="1" dirty="0"/>
              <a:t>Gold Layer (Business Data)</a:t>
            </a:r>
          </a:p>
          <a:p>
            <a:pPr marL="457200" lvl="1" indent="0">
              <a:buNone/>
            </a:pPr>
            <a:r>
              <a:rPr lang="en-US" sz="2000" dirty="0"/>
              <a:t>Aggregated and enriched data.</a:t>
            </a:r>
          </a:p>
          <a:p>
            <a:pPr marL="457200" lvl="1" indent="0">
              <a:buNone/>
            </a:pPr>
            <a:r>
              <a:rPr lang="en-US" sz="2000" dirty="0"/>
              <a:t>Used in dashboards, reports, and ML models.</a:t>
            </a:r>
          </a:p>
          <a:p>
            <a:pPr marL="457200" lvl="1" indent="0">
              <a:buNone/>
            </a:pPr>
            <a:r>
              <a:rPr lang="en-US" sz="2000" dirty="0"/>
              <a:t>Trusted, business-ready data.</a:t>
            </a:r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1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Retrieve Secrets</a:t>
            </a:r>
          </a:p>
          <a:p>
            <a:r>
              <a:rPr lang="en-US" dirty="0"/>
              <a:t>Uses Azure Key Vault to fetch secrets (like API keys, client ID, and client secret).</a:t>
            </a:r>
          </a:p>
          <a:p>
            <a:r>
              <a:rPr lang="en-US" dirty="0"/>
              <a:t>Ensures sensitive data is managed securely.</a:t>
            </a:r>
          </a:p>
          <a:p>
            <a:r>
              <a:rPr lang="en-US" dirty="0"/>
              <a:t> 2. Generate Access Token</a:t>
            </a:r>
          </a:p>
          <a:p>
            <a:r>
              <a:rPr lang="en-US" dirty="0"/>
              <a:t>Uses a Web activity to call the token endpoint of the Amadeus API.</a:t>
            </a:r>
          </a:p>
          <a:p>
            <a:r>
              <a:rPr lang="en-US" dirty="0"/>
              <a:t>Sends </a:t>
            </a:r>
            <a:r>
              <a:rPr lang="en-US" dirty="0" err="1"/>
              <a:t>client_id</a:t>
            </a:r>
            <a:r>
              <a:rPr lang="en-US" dirty="0"/>
              <a:t> and </a:t>
            </a:r>
            <a:r>
              <a:rPr lang="en-US" dirty="0" err="1"/>
              <a:t>client_secret</a:t>
            </a:r>
            <a:r>
              <a:rPr lang="en-US" dirty="0"/>
              <a:t> to obtain a Bearer Token.</a:t>
            </a:r>
          </a:p>
          <a:p>
            <a:r>
              <a:rPr lang="en-US" dirty="0"/>
              <a:t>This token is required for authenticating further API calls.</a:t>
            </a:r>
          </a:p>
          <a:p>
            <a:r>
              <a:rPr lang="en-US" dirty="0"/>
              <a:t> 3. Loop Over Dates</a:t>
            </a:r>
          </a:p>
          <a:p>
            <a:r>
              <a:rPr lang="en-US" dirty="0"/>
              <a:t>Implements a </a:t>
            </a:r>
            <a:r>
              <a:rPr lang="en-US" dirty="0" err="1"/>
              <a:t>ForEach</a:t>
            </a:r>
            <a:r>
              <a:rPr lang="en-US" dirty="0"/>
              <a:t> loop to iterate over a date range.</a:t>
            </a:r>
          </a:p>
          <a:p>
            <a:r>
              <a:rPr lang="en-US" dirty="0"/>
              <a:t>Enables the pipeline to extract data for multiple dates (e.g., daily flight info).</a:t>
            </a:r>
          </a:p>
          <a:p>
            <a:r>
              <a:rPr lang="en-US" dirty="0"/>
              <a:t> 4. Set Dynamic Date</a:t>
            </a:r>
          </a:p>
          <a:p>
            <a:r>
              <a:rPr lang="en-US" dirty="0"/>
              <a:t>Uses a </a:t>
            </a:r>
            <a:r>
              <a:rPr lang="en-US" dirty="0" err="1"/>
              <a:t>SetVariable</a:t>
            </a:r>
            <a:r>
              <a:rPr lang="en-US" dirty="0"/>
              <a:t> activity inside the loop to dynamically create the date value for that iteration.</a:t>
            </a:r>
          </a:p>
          <a:p>
            <a:r>
              <a:rPr lang="en-US" dirty="0"/>
              <a:t>This dynamic date is later used as a query parameter in the API call.</a:t>
            </a:r>
          </a:p>
          <a:p>
            <a:r>
              <a:rPr lang="en-US" dirty="0"/>
              <a:t> 5. Call Amadeus API</a:t>
            </a:r>
          </a:p>
          <a:p>
            <a:r>
              <a:rPr lang="en-US" dirty="0"/>
              <a:t>Uses a Copy Data activity to call the Amadeus API.</a:t>
            </a:r>
          </a:p>
          <a:p>
            <a:r>
              <a:rPr lang="en-US" dirty="0"/>
              <a:t>Sends headers (Authorization: Bearer &lt;token&gt;) and query parameters (like the date).</a:t>
            </a:r>
          </a:p>
          <a:p>
            <a:r>
              <a:rPr lang="en-US" dirty="0"/>
              <a:t>Retrieves flight data for the current date in the loop.</a:t>
            </a:r>
          </a:p>
          <a:p>
            <a:r>
              <a:rPr lang="en-US" dirty="0"/>
              <a:t> 6. Write to ADLS</a:t>
            </a:r>
          </a:p>
          <a:p>
            <a:r>
              <a:rPr lang="en-US" dirty="0"/>
              <a:t>Writes the retrieved data to Azure Data Lake Storage.</a:t>
            </a:r>
          </a:p>
          <a:p>
            <a:r>
              <a:rPr lang="en-US" dirty="0"/>
              <a:t>Stores it in JSON format, organized (partitioned) by:</a:t>
            </a:r>
          </a:p>
          <a:p>
            <a:r>
              <a:rPr lang="en-US" dirty="0"/>
              <a:t>Month</a:t>
            </a:r>
          </a:p>
          <a:p>
            <a:r>
              <a:rPr lang="en-US" dirty="0"/>
              <a:t>Year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51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Source (API Details):</a:t>
            </a:r>
          </a:p>
          <a:p>
            <a:r>
              <a:rPr lang="en-US" b="0" dirty="0"/>
              <a:t>The data source is a REST API, configured using a </a:t>
            </a:r>
            <a:r>
              <a:rPr lang="en-US" b="0" dirty="0" err="1"/>
              <a:t>RestSource</a:t>
            </a:r>
            <a:r>
              <a:rPr lang="en-US" b="0" dirty="0"/>
              <a:t> type.</a:t>
            </a:r>
          </a:p>
          <a:p>
            <a:r>
              <a:rPr lang="en-US" b="0" dirty="0"/>
              <a:t>API calls are made using the GET method, which is used to retrieve data (read-only).</a:t>
            </a:r>
          </a:p>
          <a:p>
            <a:r>
              <a:rPr lang="en-US" b="0" dirty="0"/>
              <a:t>Authentication is handled securely using a Bearer token, passed through the HTTP header</a:t>
            </a:r>
          </a:p>
          <a:p>
            <a:r>
              <a:rPr lang="en-US" b="0" dirty="0"/>
              <a:t>Follows RFC 5988 (Web Linking) standard to handle multiple pages of data automatically.</a:t>
            </a:r>
          </a:p>
          <a:p>
            <a:r>
              <a:rPr lang="en-US" b="0" dirty="0"/>
              <a:t> Sink (Target Storage Location):</a:t>
            </a:r>
          </a:p>
          <a:p>
            <a:r>
              <a:rPr lang="en-US" b="0" dirty="0"/>
              <a:t>The API response data is stored in Azure Data Lake Storage Gen2, which is a scalable and secure data lake.</a:t>
            </a:r>
          </a:p>
          <a:p>
            <a:r>
              <a:rPr lang="en-US" b="0" dirty="0"/>
              <a:t>Data is written in JSON format, making it easy to parse and analyze later.</a:t>
            </a:r>
          </a:p>
          <a:p>
            <a:r>
              <a:rPr lang="en-US" b="0" dirty="0"/>
              <a:t>The file path used for storing the data includes</a:t>
            </a:r>
          </a:p>
          <a:p>
            <a:r>
              <a:rPr lang="en-US" b="0" dirty="0"/>
              <a:t>origin</a:t>
            </a:r>
          </a:p>
          <a:p>
            <a:r>
              <a:rPr lang="en-US" b="0" dirty="0"/>
              <a:t>destination</a:t>
            </a:r>
          </a:p>
          <a:p>
            <a:r>
              <a:rPr lang="en-US" b="0" dirty="0" err="1"/>
              <a:t>retrivedmonth</a:t>
            </a:r>
            <a:r>
              <a:rPr lang="en-US" b="0" dirty="0"/>
              <a:t> </a:t>
            </a:r>
          </a:p>
          <a:p>
            <a:r>
              <a:rPr lang="en-US" b="0" dirty="0"/>
              <a:t>DATE </a:t>
            </a:r>
          </a:p>
          <a:p>
            <a:r>
              <a:rPr lang="en-US" b="0" dirty="0"/>
              <a:t>FISCALYEAR </a:t>
            </a:r>
          </a:p>
          <a:p>
            <a:r>
              <a:rPr lang="en-US" b="0" dirty="0"/>
              <a:t>Parameters Passed to API:</a:t>
            </a:r>
          </a:p>
          <a:p>
            <a:r>
              <a:rPr lang="en-US" b="0" dirty="0" err="1"/>
              <a:t>retriveddate</a:t>
            </a:r>
            <a:r>
              <a:rPr lang="en-US" b="0" dirty="0"/>
              <a:t>:</a:t>
            </a:r>
          </a:p>
          <a:p>
            <a:r>
              <a:rPr lang="en-US" b="0" dirty="0"/>
              <a:t>This value is dynamically fetched from a variable </a:t>
            </a:r>
          </a:p>
          <a:p>
            <a:r>
              <a:rPr lang="en-US" b="0" dirty="0"/>
              <a:t>origin and destination:</a:t>
            </a:r>
          </a:p>
          <a:p>
            <a:r>
              <a:rPr lang="en-US" b="0" dirty="0"/>
              <a:t>These are passed directly from the pipeline parameters to allow flexible use for different source-destination pairs.</a:t>
            </a:r>
          </a:p>
          <a:p>
            <a:r>
              <a:rPr lang="en-US" b="0" dirty="0"/>
              <a:t> Retries and Timeout Handling:</a:t>
            </a:r>
          </a:p>
          <a:p>
            <a:r>
              <a:rPr lang="en-US" b="0" dirty="0"/>
              <a:t>The API is configured to retry up to 10 times in case of failure or network issues.</a:t>
            </a:r>
          </a:p>
          <a:p>
            <a:r>
              <a:rPr lang="en-US" b="0" dirty="0"/>
              <a:t>A timeout of 12 hours is set for the full operation to ensure long-running tasks can complete.</a:t>
            </a:r>
          </a:p>
          <a:p>
            <a:r>
              <a:rPr lang="en-US" b="0" dirty="0"/>
              <a:t>Between retries, the system waits for 30 seconds before attempting the next call, helping manage temporary issues like rate limiting or connectivity.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9300A-0CE5-4590-9DC5-E7988362ED6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13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F667-D630-AE85-1B85-9BABE65E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226B6-6AC6-E857-DFF4-5B58E922B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5EBE8-07ED-74AA-5251-9E35431C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2DB33-F327-9BD8-2F6B-4D403C76F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EA66D-BC85-91D1-4FBB-1610243F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0DCE-19EF-637C-B785-E7C97B1D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0DADEF-06D6-BB18-97A4-265E0743E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2812-748C-C5A1-821A-F88569DC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30667-5078-D9B6-007F-CB1AEFB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299BC-A861-573A-D8D6-9673E8E2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4E235-D42A-38E1-DF09-DA3FF0FD5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3BF67-CD3D-9307-D209-20BF7B941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1D59-68A7-32E1-EB08-6879F0F3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032CB-6DB2-8751-72AA-64CD5A7F9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5314-82F8-66FE-EA94-837D8930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38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A187-47D0-6FD4-A781-56B31C1B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86CC-A8DC-2FA0-006F-2FF560A0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97DD-FB68-DE25-74AF-2EC9D6BC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1735-6448-4E82-5F81-F0D49CD2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54BD-D60E-412C-21D8-324D82BC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68D2-88F2-BC38-5A7A-7BBA41072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51BAA-A7F5-FAA9-B8A2-9E0264339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D5B1-BB8F-286B-97E5-09A815B1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BFEF1-F494-5B67-BFA7-33257088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74968-5306-6D4C-1D42-F68F4811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4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51D7-609B-D9F9-1B07-404E5E6E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9CA4-8FAA-3B64-8D3D-F81D2A5B3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ACB26-B73F-854B-22E3-FFCBFBE04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13AA7-AA33-02BB-F0DA-F4E5F723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30F4E-9DEF-E54F-DEA6-3D3B4DB2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0AAF-0F32-B898-7EA5-E7539BB7B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454F-10B6-B726-BC0C-E8A4A43D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9FA7C-32F9-7720-5C5E-5864C7C53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BC868-1D79-E239-5A63-667A5FE16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7099C-E405-BAFD-DF10-957AD5C5D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54CF8-0886-A9D9-855F-742EBE874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B4545-3528-8D0B-A91F-2CD67375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8B66D-A2BE-01A7-D81E-29BF335A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ADF12-6D59-68C3-5F9C-FEFD3432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BC2C-3EC3-E98B-EE29-2C3EA977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0EBB-4685-46D6-CF88-174D30BF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BB0E1-056D-D062-B849-A4BB6B97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AD7EB-DA50-7D67-1E42-C5B0745BC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EAE89-45DB-65FD-C55E-E68917CF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F8EC0-DE95-3FFF-DE72-0AAB3B7B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E4E02-52B1-639F-23CC-AB9C2F98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1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417F-8591-3C83-C7F4-CFDCBA9D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9EE4-E315-1909-DE96-1B763270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FBA3BF-BD9A-B01E-0F86-DB0D9C392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1911-61F6-5009-5582-C7BD40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9D9EC-4C4C-0CE4-FFF5-2512B9CB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5D5F0-7375-6656-B173-E56914D8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4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A7D1-1D2F-C384-6E96-921C4854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7F33B-FD15-F4EC-5BAB-F122121D7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8D851-2CBE-7547-D594-D7CA45D5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40B84-0A56-D2E5-FCDF-A641A1FE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574D6-DA2D-2A14-DE13-49568BFF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33AF1-ACB4-1949-D25C-CF7AFE11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9505F-1859-9878-02C8-4F4E1DB3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8E845-B96B-F9B5-C737-B4431BD7E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FDF2-C679-AB3C-869B-25A4D72AD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1B6AF-C3CC-48BA-90D3-EE2C3E80CBE3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81DA-1E25-DBC8-80A3-4D7AC1AE9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FB77B-9ADD-869E-694E-75690C9C1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13EF5-9ABB-4266-9191-AC37AA61D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AB0106-1854-509F-016A-15A27445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Project Vision and Goal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61FA4-C04B-5D5F-0EFC-574C2E530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Predict future flight ticket prices using machine learning based on historical trends.</a:t>
            </a:r>
          </a:p>
          <a:p>
            <a:r>
              <a:rPr lang="en-US" sz="1900" dirty="0"/>
              <a:t>Use Amadeus API to retrieve historical flight price data for LHR-CDG, CDG-AMS, and LHR-AMS routes.</a:t>
            </a:r>
          </a:p>
          <a:p>
            <a:r>
              <a:rPr lang="en-US" sz="1900" dirty="0"/>
              <a:t>Implement an ETL pipeline to extract, transform, and load raw API data.</a:t>
            </a:r>
          </a:p>
          <a:p>
            <a:r>
              <a:rPr lang="en-US" sz="1900" dirty="0"/>
              <a:t>Leverage Azure Data Factory for ingestion, Azure Databricks for transformation, and ADLS for storage.</a:t>
            </a:r>
          </a:p>
          <a:p>
            <a:r>
              <a:rPr lang="en-US" sz="1900" dirty="0"/>
              <a:t>Perform feature engineering on departure date, route, seasonality, and holidays.</a:t>
            </a:r>
          </a:p>
          <a:p>
            <a:r>
              <a:rPr lang="en-US" sz="1900" dirty="0"/>
              <a:t>Visualize trends and insights using Power BI </a:t>
            </a:r>
            <a:r>
              <a:rPr lang="en-US" sz="1900" dirty="0" err="1"/>
              <a:t>dashboards.Train</a:t>
            </a:r>
            <a:r>
              <a:rPr lang="en-US" sz="1900" dirty="0"/>
              <a:t> forecasting models such as ARIMA, Facebook Prophet, </a:t>
            </a:r>
            <a:r>
              <a:rPr lang="en-US" sz="1900" dirty="0" err="1"/>
              <a:t>XGBoost</a:t>
            </a:r>
            <a:r>
              <a:rPr lang="en-US" sz="1900" dirty="0"/>
              <a:t> Regression, and LSTM.</a:t>
            </a:r>
          </a:p>
          <a:p>
            <a:r>
              <a:rPr lang="en-US" sz="1900" dirty="0"/>
              <a:t>Incorporate time-based patterns, holidays, and external factors into the model.</a:t>
            </a:r>
          </a:p>
          <a:p>
            <a:r>
              <a:rPr lang="en-US" sz="1900" dirty="0"/>
              <a:t>Evaluate model accuracy using MAE and RMSE metrics.</a:t>
            </a:r>
          </a:p>
          <a:p>
            <a:r>
              <a:rPr lang="en-US" sz="1900" dirty="0"/>
              <a:t>Deliver a cloud-based system to help users make data-driven travel and pricing decisions.</a:t>
            </a:r>
          </a:p>
        </p:txBody>
      </p:sp>
    </p:spTree>
    <p:extLst>
      <p:ext uri="{BB962C8B-B14F-4D97-AF65-F5344CB8AC3E}">
        <p14:creationId xmlns:p14="http://schemas.microsoft.com/office/powerpoint/2010/main" val="40689865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C0085-920F-0834-B2A3-4A0F24CE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Transformation1:Writing to Delta Lake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C5C8-0771-1151-FC36-C4E0A8371356}"/>
              </a:ext>
            </a:extLst>
          </p:cNvPr>
          <p:cNvSpPr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Purpose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To save the final, cleaned </a:t>
            </a:r>
            <a:r>
              <a:rPr lang="en-US" sz="1700" dirty="0" err="1"/>
              <a:t>DataFrame</a:t>
            </a:r>
            <a:r>
              <a:rPr lang="en-US" sz="1700" dirty="0"/>
              <a:t> in a structured and </a:t>
            </a:r>
            <a:r>
              <a:rPr lang="en-US" sz="1700" dirty="0" err="1"/>
              <a:t>queryable</a:t>
            </a:r>
            <a:r>
              <a:rPr lang="en-US" sz="1700" dirty="0"/>
              <a:t> format that supports large-scale data analytics and ensures data reliability.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Saves the merged </a:t>
            </a:r>
            <a:r>
              <a:rPr lang="en-US" sz="1700" dirty="0" err="1"/>
              <a:t>DataFrame</a:t>
            </a:r>
            <a:r>
              <a:rPr lang="en-US" sz="1700" dirty="0"/>
              <a:t> to Delta format using .</a:t>
            </a:r>
            <a:r>
              <a:rPr lang="en-US" sz="1700" dirty="0" err="1"/>
              <a:t>write.format</a:t>
            </a:r>
            <a:r>
              <a:rPr lang="en-US" sz="1700" dirty="0"/>
              <a:t>("delta")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save path is constructed dynamically using Origin, Destination, and Year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Uses 'overwrite' mode to refresh old data 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Target path: abfss://silver@flightsg.dfs.core.windows.net/ </a:t>
            </a:r>
            <a:r>
              <a:rPr lang="en-US" sz="1700" dirty="0" err="1"/>
              <a:t>Cumulative_routes</a:t>
            </a:r>
            <a:r>
              <a:rPr lang="en-US" sz="1700" dirty="0"/>
              <a:t>/{origin}-{destination}/{year}</a:t>
            </a:r>
          </a:p>
        </p:txBody>
      </p:sp>
      <p:pic>
        <p:nvPicPr>
          <p:cNvPr id="5" name="Picture 4" descr="A white screen with text&#10;&#10;AI-generated content may be incorrect.">
            <a:extLst>
              <a:ext uri="{FF2B5EF4-FFF2-40B4-BE49-F238E27FC236}">
                <a16:creationId xmlns:a16="http://schemas.microsoft.com/office/drawing/2014/main" id="{6BDD0B90-2031-7DC3-A6D1-5BD0DB92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328" b="1"/>
          <a:stretch/>
        </p:blipFill>
        <p:spPr>
          <a:xfrm>
            <a:off x="6145404" y="640080"/>
            <a:ext cx="536625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2770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1E812-A099-1CD3-80B1-071AE4DB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4200"/>
              <a:t>Transformation2: </a:t>
            </a:r>
            <a:r>
              <a:rPr lang="it-IT" sz="4200"/>
              <a:t>Secure Access &amp; Delta Data Ingestion</a:t>
            </a:r>
            <a:endParaRPr lang="en-US" sz="42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377F-F7D8-16DD-7D9A-B3F4B7184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000"/>
              <a:t> Authentication is handled via Azure Key Vault-backed secrets and OAuth2</a:t>
            </a:r>
          </a:p>
          <a:p>
            <a:r>
              <a:rPr lang="en-US" sz="2000"/>
              <a:t> Access granted securely to ADLS Gen2 using Spark config</a:t>
            </a:r>
          </a:p>
          <a:p>
            <a:r>
              <a:rPr lang="en-US" sz="2000"/>
              <a:t> Origin and Destination are passed via widgets</a:t>
            </a:r>
          </a:p>
          <a:p>
            <a:r>
              <a:rPr lang="en-US" sz="2000"/>
              <a:t> Iterates through 2023 and 2024 to read cumulative Delta files</a:t>
            </a:r>
          </a:p>
          <a:p>
            <a:r>
              <a:rPr lang="en-US" sz="2000"/>
              <a:t> Uses try-except to handle missing data or corrupt files</a:t>
            </a:r>
          </a:p>
          <a:p>
            <a:r>
              <a:rPr lang="en-US" sz="2000"/>
              <a:t> Combines all years into one unified DataFrame using union()</a:t>
            </a:r>
          </a:p>
          <a:p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E17804-5439-2FD8-114A-F6ED7FE0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955312"/>
            <a:ext cx="4014216" cy="2177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BD6637-65DB-E44E-92E2-787BCBB64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872630"/>
            <a:ext cx="3995928" cy="5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3690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5E1DB-F35D-93D4-CA30-2DADF242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/>
              <a:t>JSON Transformation &amp; Price Flattening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6F75-841D-1D3C-1DDD-E0A6B65AE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 dirty="0"/>
              <a:t> Uses explode() to flatten array column 'data'</a:t>
            </a:r>
          </a:p>
          <a:p>
            <a:r>
              <a:rPr lang="en-US" sz="1700" dirty="0"/>
              <a:t> Parses nested JSON structure into meaningful fields:</a:t>
            </a:r>
          </a:p>
          <a:p>
            <a:r>
              <a:rPr lang="en-US" sz="1700" dirty="0"/>
              <a:t>   - </a:t>
            </a:r>
            <a:r>
              <a:rPr lang="en-US" sz="1700"/>
              <a:t>CurrencyCode</a:t>
            </a:r>
            <a:r>
              <a:rPr lang="en-US" sz="1700" dirty="0"/>
              <a:t>, </a:t>
            </a:r>
            <a:r>
              <a:rPr lang="en-US" sz="1700"/>
              <a:t>Departure_Date</a:t>
            </a:r>
            <a:r>
              <a:rPr lang="en-US" sz="1700" dirty="0"/>
              <a:t>, Origin, Destination, </a:t>
            </a:r>
            <a:r>
              <a:rPr lang="en-US" sz="1700"/>
              <a:t>OneWay</a:t>
            </a:r>
            <a:endParaRPr lang="en-US" sz="1700" dirty="0"/>
          </a:p>
          <a:p>
            <a:r>
              <a:rPr lang="en-US" sz="1700" dirty="0"/>
              <a:t>   - Price classes: Economy, </a:t>
            </a:r>
            <a:r>
              <a:rPr lang="en-US" sz="1700"/>
              <a:t>PremiumEconomy</a:t>
            </a:r>
            <a:r>
              <a:rPr lang="en-US" sz="1700" dirty="0"/>
              <a:t>, Business, First</a:t>
            </a:r>
          </a:p>
          <a:p>
            <a:r>
              <a:rPr lang="en-US" sz="1700" dirty="0"/>
              <a:t> Extracts prices from '</a:t>
            </a:r>
            <a:r>
              <a:rPr lang="en-US" sz="1700"/>
              <a:t>priceMetrics.amount</a:t>
            </a:r>
            <a:r>
              <a:rPr lang="en-US" sz="1700" dirty="0"/>
              <a:t>' array using expr()</a:t>
            </a:r>
          </a:p>
          <a:p>
            <a:r>
              <a:rPr lang="en-US" sz="1700" dirty="0"/>
              <a:t> Final structured schema is ready for validation</a:t>
            </a:r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1C66D-B548-A141-1DDF-171EC17E5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414" b="1"/>
          <a:stretch/>
        </p:blipFill>
        <p:spPr>
          <a:xfrm>
            <a:off x="6628367" y="640080"/>
            <a:ext cx="44003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07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C1A5E-CD2B-30C2-E97F-590DD5A9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Redundancy Check &amp; Conditional Save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2C32-7EAE-2F2C-9BED-B06C5DAB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700"/>
              <a:t> Custom function chkRedundancy checks:</a:t>
            </a:r>
          </a:p>
          <a:p>
            <a:r>
              <a:rPr lang="en-US" sz="1700"/>
              <a:t> Duplicate records in key columns (e.g., Departure_Date)</a:t>
            </a:r>
          </a:p>
          <a:p>
            <a:r>
              <a:rPr lang="en-US" sz="1700"/>
              <a:t> NULL values in critical columns like Economy, Business</a:t>
            </a:r>
          </a:p>
          <a:p>
            <a:r>
              <a:rPr lang="en-US" sz="1700"/>
              <a:t> If issues are detected, file is not saved</a:t>
            </a:r>
          </a:p>
          <a:p>
            <a:r>
              <a:rPr lang="en-US" sz="1700"/>
              <a:t> If clean, data is written to:</a:t>
            </a:r>
          </a:p>
          <a:p>
            <a:r>
              <a:rPr lang="en-US" sz="1700"/>
              <a:t>abfss://silver@flightsg.dfs.core.windows.net/VerifiedData/route:{origin}-{destination}</a:t>
            </a:r>
          </a:p>
          <a:p>
            <a:r>
              <a:rPr lang="en-US" sz="1700"/>
              <a:t> Ensures only high-quality, validated data is stored</a:t>
            </a:r>
          </a:p>
          <a:p>
            <a:endParaRPr lang="en-US" sz="170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956A51-8F58-C52C-BAD9-2AF087EC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976"/>
          <a:stretch/>
        </p:blipFill>
        <p:spPr>
          <a:xfrm>
            <a:off x="6099048" y="1493170"/>
            <a:ext cx="5458968" cy="38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2060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BA455-BCC8-E75A-71B1-3A0D24AC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Transformation 3 :Holiday Calendar Integration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1C93E-1498-111E-D73E-97D030230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1000"/>
              <a:t> </a:t>
            </a:r>
            <a:r>
              <a:rPr lang="en-US" sz="1000" b="1"/>
              <a:t>Holiday calendars are initialized for:</a:t>
            </a:r>
          </a:p>
          <a:p>
            <a:r>
              <a:rPr lang="en-US" sz="1000"/>
              <a:t> United Kingdom (LHR), France (CDG), Netherlands (AMS), Spain (BCN), Italy (FCO)</a:t>
            </a:r>
          </a:p>
          <a:p>
            <a:r>
              <a:rPr lang="en-US" sz="1000"/>
              <a:t> Mapped to corresponding IATA airport codes.</a:t>
            </a:r>
          </a:p>
          <a:p>
            <a:r>
              <a:rPr lang="en-US" sz="1000"/>
              <a:t> Two custom UDFs are defined:</a:t>
            </a:r>
          </a:p>
          <a:p>
            <a:r>
              <a:rPr lang="en-US" sz="1000"/>
              <a:t>  1. `is_holiday_udf`  Returns True if `departure_date` is a holiday for a given region.</a:t>
            </a:r>
          </a:p>
          <a:p>
            <a:r>
              <a:rPr lang="en-US" sz="1000"/>
              <a:t>  2. `holiday_name_udf` – Returns the holiday name for the given region and date.</a:t>
            </a:r>
          </a:p>
          <a:p>
            <a:r>
              <a:rPr lang="en-US" sz="1000"/>
              <a:t>Adds four new columns to DataFrame:</a:t>
            </a:r>
          </a:p>
          <a:p>
            <a:r>
              <a:rPr lang="en-US" sz="1000"/>
              <a:t>  is_origin_holiday</a:t>
            </a:r>
          </a:p>
          <a:p>
            <a:r>
              <a:rPr lang="en-US" sz="1000"/>
              <a:t>  is_destination_holiday</a:t>
            </a:r>
          </a:p>
          <a:p>
            <a:r>
              <a:rPr lang="en-US" sz="1000"/>
              <a:t>  origin_holiday_name</a:t>
            </a:r>
          </a:p>
          <a:p>
            <a:r>
              <a:rPr lang="en-US" sz="1000"/>
              <a:t>  destination_holiday_name</a:t>
            </a:r>
          </a:p>
          <a:p>
            <a:endParaRPr lang="en-US" sz="1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3FC5A-D14A-875D-C485-A10AB545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" r="50196" b="2"/>
          <a:stretch/>
        </p:blipFill>
        <p:spPr>
          <a:xfrm>
            <a:off x="6099048" y="783131"/>
            <a:ext cx="5458968" cy="529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89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EBD19-0882-A2C4-017F-C659F51C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643"/>
            <a:ext cx="5243394" cy="2225532"/>
          </a:xfrm>
        </p:spPr>
        <p:txBody>
          <a:bodyPr anchor="t">
            <a:normAutofit/>
          </a:bodyPr>
          <a:lstStyle/>
          <a:p>
            <a:r>
              <a:rPr lang="en-US" sz="4300"/>
              <a:t>Transformation3:Final Holiday-Based Features &amp; Output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81934"/>
            <a:ext cx="0" cy="647606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F88D19-C269-4F98-BE6B-CFB6207D3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0408" y="740316"/>
            <a:ext cx="465458" cy="872153"/>
            <a:chOff x="6110408" y="740316"/>
            <a:chExt cx="465458" cy="872153"/>
          </a:xfrm>
        </p:grpSpPr>
        <p:sp>
          <p:nvSpPr>
            <p:cNvPr id="2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5948" y="74031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84728" y="969611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0408" y="1484755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Content Placeholder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E87D1DFE-A243-A903-6A81-0702E3C1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5680"/>
            <a:ext cx="5503394" cy="3566461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845B9-C989-0432-DA73-428C9E407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042" y="879355"/>
            <a:ext cx="4124758" cy="5120755"/>
          </a:xfrm>
        </p:spPr>
        <p:txBody>
          <a:bodyPr anchor="ctr">
            <a:normAutofit/>
          </a:bodyPr>
          <a:lstStyle/>
          <a:p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Custom UDFs Defined: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is_holiday_udf: Checks if a given departure_date is a holiday in a region.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holiday_name_udf: Returns the name of the holiday, if any.</a:t>
            </a:r>
          </a:p>
          <a:p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New Columns Added: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is_origin_holiday: Flag if departure date is a holiday at the origin airport.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is_destination_holiday: Flag if it's a holiday at the destination.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origin_holiday_name and destination_holiday_name: Provide actual holiday names.</a:t>
            </a:r>
          </a:p>
          <a:p>
            <a:r>
              <a:rPr lang="en-US" sz="1400" b="1">
                <a:solidFill>
                  <a:schemeClr val="tx1">
                    <a:alpha val="80000"/>
                  </a:schemeClr>
                </a:solidFill>
              </a:rPr>
              <a:t>Derived Features: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is_holiday_route: Combines both flags to indicate if either location is on a holiday.</a:t>
            </a:r>
          </a:p>
          <a:p>
            <a:pPr marL="0" indent="0">
              <a:buNone/>
            </a:pP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holiday_name: Merges origin/destination holiday names using coalesce() to get a single value.</a:t>
            </a:r>
            <a:endParaRPr lang="en-IN" sz="1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5451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D1CFC-7460-5B57-FFF9-778D6EE4F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DataModelling-StarSchema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F8DE6-2E05-5215-1F8C-4D294D196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The data loaded into the factual table has been normalized into separate fact and dimension tables.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fact table</a:t>
            </a:r>
            <a:r>
              <a:rPr lang="en-US" sz="2000" dirty="0"/>
              <a:t> captures transit-related information, including the </a:t>
            </a:r>
            <a:r>
              <a:rPr lang="en-US" sz="2000" i="1" dirty="0"/>
              <a:t>origin</a:t>
            </a:r>
            <a:r>
              <a:rPr lang="en-US" sz="2000" dirty="0"/>
              <a:t>, </a:t>
            </a:r>
            <a:r>
              <a:rPr lang="en-US" sz="2000" i="1" dirty="0"/>
              <a:t>destination</a:t>
            </a:r>
            <a:r>
              <a:rPr lang="en-US" sz="2000" dirty="0"/>
              <a:t>, </a:t>
            </a:r>
            <a:r>
              <a:rPr lang="en-US" sz="2000" i="1" dirty="0"/>
              <a:t>fare prices</a:t>
            </a:r>
            <a:r>
              <a:rPr lang="en-US" sz="2000" dirty="0"/>
              <a:t> across travel classes (First, Economy, and Premium Economy), and </a:t>
            </a:r>
            <a:r>
              <a:rPr lang="en-US" sz="2000" i="1" dirty="0"/>
              <a:t>holiday indicators</a:t>
            </a:r>
            <a:r>
              <a:rPr lang="en-US" sz="2000" dirty="0"/>
              <a:t> associated with the travel date.</a:t>
            </a:r>
          </a:p>
          <a:p>
            <a:r>
              <a:rPr lang="en-US" sz="2000" dirty="0"/>
              <a:t>From this fact table, the following </a:t>
            </a:r>
            <a:r>
              <a:rPr lang="en-US" sz="2000" b="1" dirty="0"/>
              <a:t>dimension tables</a:t>
            </a:r>
            <a:r>
              <a:rPr lang="en-US" sz="2000" dirty="0"/>
              <a:t> are derived:</a:t>
            </a:r>
          </a:p>
          <a:p>
            <a:pPr lvl="2"/>
            <a:r>
              <a:rPr lang="en-US" b="1" dirty="0"/>
              <a:t>Date Dimension</a:t>
            </a:r>
            <a:r>
              <a:rPr lang="en-US" dirty="0"/>
              <a:t>: Provides detailed breakdowns of travel dates.</a:t>
            </a:r>
          </a:p>
          <a:p>
            <a:pPr lvl="2"/>
            <a:r>
              <a:rPr lang="en-US" b="1" dirty="0"/>
              <a:t>IATA Codes Dimension</a:t>
            </a:r>
            <a:r>
              <a:rPr lang="en-US" dirty="0"/>
              <a:t>: Contains metadata for origin and destination airport codes.</a:t>
            </a:r>
          </a:p>
          <a:p>
            <a:pPr lvl="2"/>
            <a:r>
              <a:rPr lang="en-US" b="1" dirty="0"/>
              <a:t>Currency Dimension</a:t>
            </a:r>
            <a:r>
              <a:rPr lang="en-US" dirty="0"/>
              <a:t>: Includes currency details used in fare calculations.</a:t>
            </a:r>
          </a:p>
          <a:p>
            <a:pPr lvl="2"/>
            <a:r>
              <a:rPr lang="en-US" b="1" dirty="0"/>
              <a:t>Holiday Dimension</a:t>
            </a:r>
            <a:r>
              <a:rPr lang="en-US" dirty="0"/>
              <a:t>: Stores holiday-related information contextualized by country.</a:t>
            </a:r>
          </a:p>
          <a:p>
            <a:r>
              <a:rPr lang="en-US" sz="2000" dirty="0"/>
              <a:t>These tables are connected through appropriate </a:t>
            </a:r>
            <a:r>
              <a:rPr lang="en-US" sz="2000" b="1" dirty="0"/>
              <a:t>foreign key relationships</a:t>
            </a:r>
            <a:r>
              <a:rPr lang="en-US" sz="2000" dirty="0"/>
              <a:t> with the fact table, forming a </a:t>
            </a:r>
            <a:r>
              <a:rPr lang="en-US" sz="2000" b="1" dirty="0"/>
              <a:t>Star Schema</a:t>
            </a:r>
            <a:r>
              <a:rPr lang="en-US" sz="2000" dirty="0"/>
              <a:t> structure for efficient querying and analysis.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37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8C720-87A2-A648-74FF-37EEF8497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082" y="457200"/>
            <a:ext cx="10381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74EBC-BA36-202B-14DE-18DD00B3B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Optimized Data Export Workflow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60682F-0C4C-7594-6B48-046BAA2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1700" dirty="0">
                <a:latin typeface="Abadi" panose="020B0604020104020204" pitchFamily="34" charset="0"/>
              </a:rPr>
              <a:t>Due to budget constraints associated with managing data in cloud storage, we decided to export our data to SQL Server for more cost-effective processing and analysis.</a:t>
            </a:r>
          </a:p>
          <a:p>
            <a:r>
              <a:rPr lang="en-US" sz="1700" dirty="0">
                <a:latin typeface="Abadi" panose="020B0604020104020204" pitchFamily="34" charset="0"/>
              </a:rPr>
              <a:t>However, exporting data in the conventional CSV format posed limitations, particularly around the lack of support for data types and schema enforcement. </a:t>
            </a:r>
          </a:p>
          <a:p>
            <a:r>
              <a:rPr lang="en-US" sz="1700" dirty="0">
                <a:latin typeface="Abadi" panose="020B0604020104020204" pitchFamily="34" charset="0"/>
              </a:rPr>
              <a:t>To address this, we transitioned from using Delta format to Parquet format, which inherently supports schema preservation.</a:t>
            </a:r>
          </a:p>
          <a:p>
            <a:r>
              <a:rPr lang="en-US" sz="1700" dirty="0">
                <a:latin typeface="Abadi" panose="020B0604020104020204" pitchFamily="34" charset="0"/>
              </a:rPr>
              <a:t>As a result, the converted files from the Delta Fact Table were stored in Parquet format within the Gold container at the following </a:t>
            </a:r>
          </a:p>
          <a:p>
            <a:r>
              <a:rPr lang="en-US" sz="1700" b="0" dirty="0">
                <a:effectLst/>
                <a:latin typeface="Abadi" panose="020B0604020104020204" pitchFamily="34" charset="0"/>
              </a:rPr>
              <a:t>'</a:t>
            </a:r>
            <a:r>
              <a:rPr lang="en-US" sz="1700" b="0" dirty="0" err="1">
                <a:effectLst/>
                <a:latin typeface="Abadi" panose="020B0604020104020204" pitchFamily="34" charset="0"/>
              </a:rPr>
              <a:t>abfss</a:t>
            </a:r>
            <a:r>
              <a:rPr lang="en-US" sz="1700" b="0" dirty="0">
                <a:effectLst/>
                <a:latin typeface="Abadi" panose="020B0604020104020204" pitchFamily="34" charset="0"/>
              </a:rPr>
              <a:t>://gold@fligjhtsg.dfs.core.windows.net/</a:t>
            </a:r>
            <a:r>
              <a:rPr lang="en-US" sz="1700" b="0" dirty="0" err="1">
                <a:effectLst/>
                <a:latin typeface="Abadi" panose="020B0604020104020204" pitchFamily="34" charset="0"/>
              </a:rPr>
              <a:t>StarSchema</a:t>
            </a:r>
            <a:r>
              <a:rPr lang="en-US" sz="1700" b="0" dirty="0">
                <a:effectLst/>
                <a:latin typeface="Abadi" panose="020B0604020104020204" pitchFamily="34" charset="0"/>
              </a:rPr>
              <a:t>/</a:t>
            </a:r>
            <a:r>
              <a:rPr lang="en-US" sz="1700" b="0" dirty="0" err="1">
                <a:effectLst/>
                <a:latin typeface="Abadi" panose="020B0604020104020204" pitchFamily="34" charset="0"/>
              </a:rPr>
              <a:t>FactsParquet</a:t>
            </a:r>
            <a:r>
              <a:rPr lang="en-US" sz="1700" b="0" dirty="0">
                <a:effectLst/>
                <a:latin typeface="Abadi" panose="020B0604020104020204" pitchFamily="34" charset="0"/>
              </a:rPr>
              <a:t>/</a:t>
            </a:r>
            <a:r>
              <a:rPr lang="en-US" sz="1700" b="0" dirty="0" err="1">
                <a:effectLst/>
                <a:latin typeface="Abadi" panose="020B0604020104020204" pitchFamily="34" charset="0"/>
              </a:rPr>
              <a:t>Fact_Flight</a:t>
            </a:r>
            <a:r>
              <a:rPr lang="en-US" sz="1700" b="0" dirty="0">
                <a:effectLst/>
                <a:latin typeface="Abadi" panose="020B0604020104020204" pitchFamily="34" charset="0"/>
              </a:rPr>
              <a:t>:{origin}-{destination}</a:t>
            </a:r>
          </a:p>
          <a:p>
            <a:endParaRPr lang="en-US" sz="1700" dirty="0">
              <a:latin typeface="Abadi" panose="020B0604020104020204" pitchFamily="34" charset="0"/>
            </a:endParaRPr>
          </a:p>
          <a:p>
            <a:r>
              <a:rPr lang="en-US" sz="1700" dirty="0">
                <a:latin typeface="Abadi" panose="020B0604020104020204" pitchFamily="34" charset="0"/>
              </a:rPr>
              <a:t>This approach ensures data integrity during export and allows seamless ingestion into SQL Server with appropriate data types</a:t>
            </a:r>
          </a:p>
        </p:txBody>
      </p:sp>
    </p:spTree>
    <p:extLst>
      <p:ext uri="{BB962C8B-B14F-4D97-AF65-F5344CB8AC3E}">
        <p14:creationId xmlns:p14="http://schemas.microsoft.com/office/powerpoint/2010/main" val="1083135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D3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E5F38-85AB-4AAF-2C4A-9129CAAD9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220725"/>
            <a:ext cx="10905066" cy="441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6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7F96C-AB84-4F39-65E9-C7D503FAD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Data Source : </a:t>
            </a:r>
            <a:r>
              <a:rPr lang="en-US" sz="5400" dirty="0" err="1"/>
              <a:t>Amadeous</a:t>
            </a:r>
            <a:r>
              <a:rPr lang="en-US" sz="5400" dirty="0"/>
              <a:t> Api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5B223-2AE8-3E0D-70FE-42182B98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63" y="2097340"/>
            <a:ext cx="7703127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Amadeus for Developers provides access to real-time and historical flight data.</a:t>
            </a:r>
          </a:p>
          <a:p>
            <a:r>
              <a:rPr lang="en-US" sz="2200" dirty="0"/>
              <a:t>Used the Flight </a:t>
            </a:r>
            <a:r>
              <a:rPr lang="en-US" sz="2200" dirty="0" err="1"/>
              <a:t>PriceSearch</a:t>
            </a:r>
            <a:r>
              <a:rPr lang="en-US" sz="2200" dirty="0"/>
              <a:t> API to retrieve past flight prices for major European routes like LHR-CDG, CDG-AMS, BCN-FCO,</a:t>
            </a:r>
          </a:p>
          <a:p>
            <a:r>
              <a:rPr lang="en-US" sz="2200" dirty="0"/>
              <a:t>Data </a:t>
            </a:r>
            <a:r>
              <a:rPr lang="en-US" sz="2200" dirty="0" err="1"/>
              <a:t>includes:Origin</a:t>
            </a:r>
            <a:r>
              <a:rPr lang="en-US" sz="2200" dirty="0"/>
              <a:t> &amp; </a:t>
            </a:r>
            <a:r>
              <a:rPr lang="en-US" sz="2200" dirty="0" err="1"/>
              <a:t>destinationDeparture</a:t>
            </a:r>
            <a:r>
              <a:rPr lang="en-US" sz="2200" dirty="0"/>
              <a:t> </a:t>
            </a:r>
            <a:r>
              <a:rPr lang="en-US" sz="2200" dirty="0" err="1"/>
              <a:t>datePricing</a:t>
            </a:r>
            <a:r>
              <a:rPr lang="en-US" sz="2200" dirty="0"/>
              <a:t> details by class (economy, business, etc.)</a:t>
            </a:r>
          </a:p>
          <a:p>
            <a:r>
              <a:rPr lang="en-US" sz="2200" dirty="0"/>
              <a:t>Transport type, one-way/both-way indicators</a:t>
            </a:r>
          </a:p>
          <a:p>
            <a:r>
              <a:rPr lang="en-US" sz="2200" dirty="0"/>
              <a:t>REST API with OAuth 2.0 </a:t>
            </a:r>
            <a:r>
              <a:rPr lang="en-US" sz="2200" dirty="0" err="1"/>
              <a:t>authenticationSupports</a:t>
            </a:r>
            <a:r>
              <a:rPr lang="en-US" sz="2200" dirty="0"/>
              <a:t> pagination, parameterization, and flexible search filters</a:t>
            </a:r>
          </a:p>
        </p:txBody>
      </p:sp>
      <p:pic>
        <p:nvPicPr>
          <p:cNvPr id="1026" name="Picture 2" descr="Self-Service APIs | Amadeus for Developers">
            <a:extLst>
              <a:ext uri="{FF2B5EF4-FFF2-40B4-BE49-F238E27FC236}">
                <a16:creationId xmlns:a16="http://schemas.microsoft.com/office/drawing/2014/main" id="{FF0D0C9E-8BAA-DFB2-CFE6-873C9D0E5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217" y="3490726"/>
            <a:ext cx="3837708" cy="73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1514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CEF0B-BCC5-754E-069B-354DF308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Complete ETL Pipeline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709577-3338-3D3D-BEAD-5B215D49B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4864"/>
            <a:ext cx="10515600" cy="2932859"/>
          </a:xfrm>
        </p:spPr>
      </p:pic>
    </p:spTree>
    <p:extLst>
      <p:ext uri="{BB962C8B-B14F-4D97-AF65-F5344CB8AC3E}">
        <p14:creationId xmlns:p14="http://schemas.microsoft.com/office/powerpoint/2010/main" val="1143337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D6E97-7F81-FD87-ED07-4640DE6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Initial ML Pipeline 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0216E4-5216-4B91-523F-7FE3F03062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Predict future price increases and derive optimal fares across travel classes.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Structured dataset from Data Lake (Delta → Parquet → SQL Server)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ML Pipeline Flow: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Extraction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from flight database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date parsing, feature engineering, handling missing values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 Generation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derive route-level averages, percent changes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Forecast Modeling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train separate models for each fare class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Model Export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save trained models as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.pkl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 files for inference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This process enables dynamic pricing insights based on time, location, and holiday factors.</a:t>
            </a:r>
          </a:p>
        </p:txBody>
      </p:sp>
    </p:spTree>
    <p:extLst>
      <p:ext uri="{BB962C8B-B14F-4D97-AF65-F5344CB8AC3E}">
        <p14:creationId xmlns:p14="http://schemas.microsoft.com/office/powerpoint/2010/main" val="65343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0879E-A011-8AAE-907E-23678109F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Feature Pipeline – Engineering &amp; Transformation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BC0F14-9323-9FFA-E6EC-734AEE67D9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Engineered Features: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days_until_departure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– time until flight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month, year,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day_of_week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– extracted from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Departure_Date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holiday_flag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– sum of origin, destination, and route holiday indicators</a:t>
            </a: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pct_change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_* – price deviation from monthly route average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Forecast Logic: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forecasted_increase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= clip(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pct_change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holiday_adjustment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optimal_price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base_price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× (1 +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forecasted_increase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Data Cleaning: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Add jitter to avoid ties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Handle missing data with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SimpleImputer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5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CA6E8-F5F1-C0A0-6894-A83013521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Model Training with RandomForestRegressor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FBCD56-11A8-B784-C2D8-5E6FF14ED1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Each Fare Class: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Filter valid rows with required values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 sufficient variance in target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forecasted_increase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Select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ML Pipeline Setup: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SimpleImputer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→ replaces missing values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StandardScaler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→ normalizes features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RandomForestRegressor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 → ensemble-based regression model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Specs: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train-test split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100 trees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n_estimators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=100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Seeded for reproducibility (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random_state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=42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591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A6A818-95B3-5A66-0453-1953BBBF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 Outputs and Deliverables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A265BB-7D82-D889-4EDE-48373E6E20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Trained Models (Per Fare Class):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Saved as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pkl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files (Economy,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PremiumEconomy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, Business, First)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Forecast Outputs: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Forecasted Price Increase %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Optimal Fare Price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Cases: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Fare comparison tools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Alert systems for "good deals"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Predictive pricing dashboards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Storage Location: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Models saved in: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model/{fare}_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model.pkl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2331236-4EDD-DE8C-8E23-AF4018402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62" y="2737280"/>
            <a:ext cx="5614416" cy="32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8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B191D-C513-DC49-43C2-75FC3D5C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Flight Deal Predictor Application-workflow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4D41DD-A078-5EFE-FDFB-46E09AF13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 if a given flight price is a good deal and display optimal fare forecasts for future dates.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Architecture Summary: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HTML Forms (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form.html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) to collect user input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Python Flask App with trained ML models (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RandomForestRegressor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</a:rPr>
              <a:t>)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Forecast chart generated using Matplotlib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Historical fares from SQL-based flight database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Functionality: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Loads ML model for selected fare class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Predicts price increases over time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Calculates optimal prices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Determines if current price is a “Good Deal”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75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91767-FAD4-4627-0556-617B0B84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Input Parameters &amp; Forecasting Logic</a:t>
            </a: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43A60EE-FAA1-1D8B-47A0-3EB1DE69C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User Inputs and Forecast Calculation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User Inputs via Form: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Origin: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 Departure airport (IATA code)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Destination: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 Arrival airport (IATA code)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Fare Class: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 Economy, PremiumEconomy, Business, or First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Booking Date: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 Date of ticket purchase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Travel Date: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 Intended flight date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Price: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 Ticket price user is considering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Forecasting Logic: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Calculate days_until_departure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Derive forecast windows: +0, +15, +45, +60, +90 days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For each date, build feature set: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Days before departure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Holiday flag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Month, Year, Day of Week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Predict price increase % using trained model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badi" panose="020B0604020104020204" pitchFamily="34" charset="0"/>
              </a:rPr>
              <a:t>Multiply by average route fare to get forecasted prices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5A87E0AB-66BD-2E5E-834A-B7FD34CB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0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E4458F22-2E25-E69D-C095-17A7895A8F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09" r="26658"/>
          <a:stretch/>
        </p:blipFill>
        <p:spPr>
          <a:xfrm>
            <a:off x="3306519" y="485774"/>
            <a:ext cx="4846882" cy="6372226"/>
          </a:xfrm>
          <a:custGeom>
            <a:avLst/>
            <a:gdLst/>
            <a:ahLst/>
            <a:cxnLst/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C8979-CA29-F89D-2CE5-8EA0E158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>
            <a:normAutofit/>
          </a:bodyPr>
          <a:lstStyle/>
          <a:p>
            <a:r>
              <a:rPr lang="en-US" sz="3600"/>
              <a:t>Outputs – Deal Evaluation &amp;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7CA670-CBCA-D2F3-D8A4-05EBEDDBE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6925" y="485774"/>
            <a:ext cx="3292475" cy="57197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Model Outputs and User Feedback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Forecast Outputs Returned to User: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Forecasted Prices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 (at 15, 45, 60, and 90 days before travel)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Optimal Price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 among predicted values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Is It a Good Deal?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Yes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, if user price &lt; optimal price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1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No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, otherwise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Visual Output:</a:t>
            </a: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Matplotlib chart: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X-Axis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: Days Before Departure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Y-Axis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: Predicted Optimal Price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Line Plot with markers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Template Rendered:</a:t>
            </a:r>
            <a:b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</a:b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badi" panose="020B0604020104020204" pitchFamily="34" charset="0"/>
              </a:rPr>
              <a:t>result.html – Displays prediction results, forecast table, and line chart image</a:t>
            </a:r>
          </a:p>
        </p:txBody>
      </p:sp>
      <p:pic>
        <p:nvPicPr>
          <p:cNvPr id="8" name="Graphic 7" descr="Gauge">
            <a:extLst>
              <a:ext uri="{FF2B5EF4-FFF2-40B4-BE49-F238E27FC236}">
                <a16:creationId xmlns:a16="http://schemas.microsoft.com/office/drawing/2014/main" id="{5D5C653D-8DD7-6599-0D5E-50F4DE3A2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352B8-57A9-3E31-7622-CFA96C74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737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D8A50-1DC4-27E9-B10A-B20A3DBD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Medallion Architecture: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E833-E256-90C6-C70A-28FE7152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Bronze Layer (Raw Data)</a:t>
            </a:r>
          </a:p>
          <a:p>
            <a:pPr marL="457200" lvl="1" indent="0">
              <a:buNone/>
            </a:pPr>
            <a:r>
              <a:rPr lang="en-US" sz="2000" dirty="0"/>
              <a:t>Stores raw data directly from sources (e.g., APIs, logs).</a:t>
            </a:r>
          </a:p>
          <a:p>
            <a:pPr marL="457200" lvl="1" indent="0">
              <a:buNone/>
            </a:pPr>
            <a:r>
              <a:rPr lang="en-US" sz="2000" dirty="0"/>
              <a:t>No cleaning or validation.</a:t>
            </a:r>
          </a:p>
          <a:p>
            <a:pPr marL="457200" lvl="1" indent="0">
              <a:buNone/>
            </a:pPr>
            <a:r>
              <a:rPr lang="en-US" sz="2000" dirty="0"/>
              <a:t>Used for backup and audit.</a:t>
            </a:r>
          </a:p>
          <a:p>
            <a:r>
              <a:rPr lang="en-US" sz="2000" b="1" dirty="0"/>
              <a:t>Silver Layer (Cleaned Data)</a:t>
            </a:r>
          </a:p>
          <a:p>
            <a:pPr marL="457200" lvl="1" indent="0">
              <a:buNone/>
            </a:pPr>
            <a:r>
              <a:rPr lang="en-US" sz="2000" dirty="0"/>
              <a:t>Cleans and transforms bronze data.</a:t>
            </a:r>
          </a:p>
          <a:p>
            <a:pPr marL="457200" lvl="1" indent="0">
              <a:buNone/>
            </a:pPr>
            <a:r>
              <a:rPr lang="en-US" sz="2000" dirty="0"/>
              <a:t>Removes duplicates, fixes types, joins tables.</a:t>
            </a:r>
          </a:p>
          <a:p>
            <a:pPr marL="457200" lvl="1" indent="0">
              <a:buNone/>
            </a:pPr>
            <a:r>
              <a:rPr lang="en-US" sz="2000" dirty="0"/>
              <a:t>Ready for basic analysis and modeling.</a:t>
            </a:r>
          </a:p>
          <a:p>
            <a:r>
              <a:rPr lang="en-US" sz="2000" b="1" dirty="0"/>
              <a:t>Gold Layer (Business Data)</a:t>
            </a:r>
          </a:p>
          <a:p>
            <a:pPr marL="457200" lvl="1" indent="0">
              <a:buNone/>
            </a:pPr>
            <a:r>
              <a:rPr lang="en-US" sz="2000" dirty="0"/>
              <a:t>Aggregated and enriched data.</a:t>
            </a:r>
          </a:p>
          <a:p>
            <a:pPr marL="457200" lvl="1" indent="0">
              <a:buNone/>
            </a:pPr>
            <a:r>
              <a:rPr lang="en-US" sz="2000" dirty="0"/>
              <a:t>Used in dashboards, reports, and ML models.</a:t>
            </a:r>
          </a:p>
          <a:p>
            <a:pPr marL="457200" lvl="1" indent="0">
              <a:buNone/>
            </a:pPr>
            <a:r>
              <a:rPr lang="en-US" sz="2000" dirty="0"/>
              <a:t>Trusted, business-ready data.</a:t>
            </a:r>
            <a:endParaRPr lang="en-IN" sz="2000" dirty="0"/>
          </a:p>
        </p:txBody>
      </p:sp>
      <p:pic>
        <p:nvPicPr>
          <p:cNvPr id="5" name="Picture 4" descr="A diagram of data quality&#10;&#10;AI-generated content may be incorrect.">
            <a:extLst>
              <a:ext uri="{FF2B5EF4-FFF2-40B4-BE49-F238E27FC236}">
                <a16:creationId xmlns:a16="http://schemas.microsoft.com/office/drawing/2014/main" id="{F5ADE556-1331-F253-66DE-93F39714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41" y="3031808"/>
            <a:ext cx="5458968" cy="204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5445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7CA1E-E14F-C26C-CACC-C21E76FB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Ingestion Workflow Overview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4155-727B-933D-3C3F-C898CBB37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Pipeline Name</a:t>
            </a:r>
            <a:r>
              <a:rPr lang="en-US" sz="2200" dirty="0"/>
              <a:t>: EXTRACTION_FLIGHTS</a:t>
            </a:r>
          </a:p>
          <a:p>
            <a:pPr marL="0" indent="0">
              <a:buNone/>
            </a:pPr>
            <a:r>
              <a:rPr lang="en-US" sz="2200" b="1" dirty="0"/>
              <a:t>Steps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	Retrieve Secrets → from Key Vault</a:t>
            </a:r>
          </a:p>
          <a:p>
            <a:pPr marL="0" indent="0">
              <a:buNone/>
            </a:pPr>
            <a:r>
              <a:rPr lang="en-US" sz="2200" dirty="0"/>
              <a:t>	Generate Access Token → via Web activity</a:t>
            </a:r>
          </a:p>
          <a:p>
            <a:pPr marL="0" indent="0">
              <a:buNone/>
            </a:pPr>
            <a:r>
              <a:rPr lang="en-US" sz="2200" dirty="0"/>
              <a:t>	Loop over Dates → using a </a:t>
            </a:r>
            <a:r>
              <a:rPr lang="en-US" sz="2200" dirty="0" err="1"/>
              <a:t>ForEach</a:t>
            </a:r>
            <a:r>
              <a:rPr lang="en-US" sz="2200" dirty="0"/>
              <a:t> loop</a:t>
            </a:r>
          </a:p>
          <a:p>
            <a:pPr marL="0" indent="0">
              <a:buNone/>
            </a:pPr>
            <a:r>
              <a:rPr lang="en-US" sz="2200" dirty="0"/>
              <a:t>	Set Dynamic Date → via </a:t>
            </a:r>
            <a:r>
              <a:rPr lang="en-US" sz="2200" dirty="0" err="1"/>
              <a:t>SetVariable</a:t>
            </a:r>
            <a:r>
              <a:rPr lang="en-US" sz="2200" dirty="0"/>
              <a:t> activity</a:t>
            </a:r>
          </a:p>
          <a:p>
            <a:pPr marL="0" indent="0">
              <a:buNone/>
            </a:pPr>
            <a:r>
              <a:rPr lang="en-US" sz="2200" dirty="0"/>
              <a:t>	Call Amadeus API → using Copy activity with headers and query params</a:t>
            </a:r>
          </a:p>
          <a:p>
            <a:pPr marL="0" indent="0">
              <a:buNone/>
            </a:pPr>
            <a:r>
              <a:rPr lang="en-US" sz="2200" dirty="0"/>
              <a:t>	Write to ADLS → in JSON format, partitioned by month and year</a:t>
            </a:r>
          </a:p>
        </p:txBody>
      </p:sp>
    </p:spTree>
    <p:extLst>
      <p:ext uri="{BB962C8B-B14F-4D97-AF65-F5344CB8AC3E}">
        <p14:creationId xmlns:p14="http://schemas.microsoft.com/office/powerpoint/2010/main" val="14208829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44538-3319-6869-E7AC-7A235A47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Copy Activity: API to ADLS(Extraction)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61EF-A0FE-1489-3D04-2DA0E0B84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>
              <a:defRPr b="1"/>
            </a:pPr>
            <a:r>
              <a:rPr lang="en-US" sz="1200" b="1" i="0" baseline="0" dirty="0"/>
              <a:t>Content</a:t>
            </a:r>
            <a:r>
              <a:rPr lang="en-US" sz="1200" b="0" i="0" baseline="0" dirty="0"/>
              <a:t>:</a:t>
            </a:r>
            <a:endParaRPr lang="en-US" sz="1200" dirty="0"/>
          </a:p>
          <a:p>
            <a:pPr lvl="0">
              <a:defRPr b="1"/>
            </a:pPr>
            <a:r>
              <a:rPr lang="en-US" sz="1200" b="1" i="0" baseline="0" dirty="0"/>
              <a:t>Source</a:t>
            </a:r>
            <a:r>
              <a:rPr lang="en-US" sz="1200" b="0" i="0" baseline="0" dirty="0"/>
              <a:t>: </a:t>
            </a:r>
            <a:endParaRPr lang="en-US" sz="1200" dirty="0"/>
          </a:p>
          <a:p>
            <a:pPr lvl="1"/>
            <a:r>
              <a:rPr lang="en-US" sz="1200" b="0" i="0" baseline="0" dirty="0"/>
              <a:t>Type: </a:t>
            </a:r>
            <a:r>
              <a:rPr lang="en-US" sz="1200" b="0" i="0" baseline="0" dirty="0" err="1"/>
              <a:t>RestSource</a:t>
            </a:r>
            <a:r>
              <a:rPr lang="en-US" sz="1200" b="0" i="0" baseline="0" dirty="0"/>
              <a:t> </a:t>
            </a:r>
            <a:endParaRPr lang="en-US" sz="1200" dirty="0"/>
          </a:p>
          <a:p>
            <a:pPr lvl="1"/>
            <a:r>
              <a:rPr lang="en-US" sz="1200" b="0" i="0" baseline="0" dirty="0"/>
              <a:t>Method: GET </a:t>
            </a:r>
            <a:endParaRPr lang="en-US" sz="1200" dirty="0"/>
          </a:p>
          <a:p>
            <a:pPr lvl="1"/>
            <a:r>
              <a:rPr lang="en-US" sz="1200" b="0" i="0" baseline="0" dirty="0"/>
              <a:t>Token: Passed via Authorization: Bearer &lt;</a:t>
            </a:r>
            <a:r>
              <a:rPr lang="en-US" sz="1200" b="0" i="0" baseline="0" dirty="0" err="1"/>
              <a:t>access_token</a:t>
            </a:r>
            <a:r>
              <a:rPr lang="en-US" sz="1200" b="0" i="0" baseline="0" dirty="0"/>
              <a:t>&gt; </a:t>
            </a:r>
            <a:endParaRPr lang="en-US" sz="1200" dirty="0"/>
          </a:p>
          <a:p>
            <a:pPr lvl="1"/>
            <a:r>
              <a:rPr lang="en-US" sz="1200" b="0" i="0" baseline="0" dirty="0"/>
              <a:t>Pagination: RFC 5988 supported </a:t>
            </a:r>
            <a:endParaRPr lang="en-US" sz="1200" dirty="0"/>
          </a:p>
          <a:p>
            <a:pPr lvl="0">
              <a:defRPr b="1"/>
            </a:pPr>
            <a:r>
              <a:rPr lang="en-US" sz="1200" b="1" i="0" baseline="0" dirty="0"/>
              <a:t>Sink</a:t>
            </a:r>
            <a:r>
              <a:rPr lang="en-US" sz="1200" b="0" i="0" baseline="0" dirty="0"/>
              <a:t>: </a:t>
            </a:r>
            <a:endParaRPr lang="en-US" sz="1200" dirty="0"/>
          </a:p>
          <a:p>
            <a:pPr lvl="1"/>
            <a:r>
              <a:rPr lang="en-US" sz="1200" b="0" i="0" baseline="0" dirty="0"/>
              <a:t>Format: JSON </a:t>
            </a:r>
            <a:endParaRPr lang="en-US" sz="1200" dirty="0"/>
          </a:p>
          <a:p>
            <a:pPr lvl="1"/>
            <a:r>
              <a:rPr lang="en-US" sz="1200" b="0" i="0" baseline="0" dirty="0"/>
              <a:t>Destination: </a:t>
            </a:r>
            <a:r>
              <a:rPr lang="en-US" sz="1200" b="1" i="0" baseline="0" dirty="0"/>
              <a:t>Azure Data Lake Storage Gen2</a:t>
            </a:r>
            <a:r>
              <a:rPr lang="en-US" sz="1200" b="0" i="0" baseline="0" dirty="0"/>
              <a:t> </a:t>
            </a:r>
            <a:endParaRPr lang="en-US" sz="1200" dirty="0"/>
          </a:p>
          <a:p>
            <a:pPr lvl="1"/>
            <a:r>
              <a:rPr lang="en-US" sz="1200" b="0" i="0" baseline="0" dirty="0"/>
              <a:t>Path includes: origin, destination, </a:t>
            </a:r>
            <a:r>
              <a:rPr lang="en-US" sz="1200" b="0" i="0" baseline="0" dirty="0" err="1"/>
              <a:t>retrivedmonth</a:t>
            </a:r>
            <a:r>
              <a:rPr lang="en-US" sz="1200" b="0" i="0" baseline="0" dirty="0"/>
              <a:t>, DATEEE, FISCALYEAR </a:t>
            </a:r>
            <a:endParaRPr lang="en-US" sz="1200" dirty="0"/>
          </a:p>
          <a:p>
            <a:pPr lvl="0">
              <a:defRPr b="1"/>
            </a:pPr>
            <a:r>
              <a:rPr lang="en-US" sz="1200" b="1" i="0" baseline="0" dirty="0"/>
              <a:t>Parameters passed</a:t>
            </a:r>
            <a:r>
              <a:rPr lang="en-US" sz="1200" b="0" i="0" baseline="0" dirty="0"/>
              <a:t>: </a:t>
            </a:r>
            <a:endParaRPr lang="en-US" sz="1200" dirty="0"/>
          </a:p>
          <a:p>
            <a:pPr lvl="1"/>
            <a:r>
              <a:rPr lang="en-US" sz="1200" b="0" i="0" baseline="0" dirty="0" err="1"/>
              <a:t>retriveddate</a:t>
            </a:r>
            <a:r>
              <a:rPr lang="en-US" sz="1200" b="0" i="0" baseline="0" dirty="0"/>
              <a:t> → from variable </a:t>
            </a:r>
            <a:endParaRPr lang="en-US" sz="1200" dirty="0"/>
          </a:p>
          <a:p>
            <a:pPr lvl="1"/>
            <a:r>
              <a:rPr lang="en-US" sz="1200" b="0" i="0" baseline="0" dirty="0"/>
              <a:t>origin, destination → from pipeline parameters </a:t>
            </a:r>
            <a:endParaRPr lang="en-US" sz="1200" dirty="0"/>
          </a:p>
          <a:p>
            <a:pPr lvl="0">
              <a:defRPr b="1"/>
            </a:pPr>
            <a:r>
              <a:rPr lang="en-US" sz="1200" b="1" i="0" baseline="0" dirty="0"/>
              <a:t>Retries &amp; Timeout</a:t>
            </a:r>
            <a:r>
              <a:rPr lang="en-US" sz="1200" b="0" i="0" baseline="0" dirty="0"/>
              <a:t>: </a:t>
            </a:r>
            <a:endParaRPr lang="en-US" sz="1200" dirty="0"/>
          </a:p>
          <a:p>
            <a:pPr lvl="1"/>
            <a:r>
              <a:rPr lang="en-US" sz="1200" b="0" i="0" baseline="0" dirty="0"/>
              <a:t>Retries: 10 times </a:t>
            </a:r>
            <a:endParaRPr lang="en-US" sz="1200" dirty="0"/>
          </a:p>
          <a:p>
            <a:pPr lvl="1"/>
            <a:r>
              <a:rPr lang="en-US" sz="1200" b="0" i="0" baseline="0" dirty="0"/>
              <a:t>Timeout: 12 hours </a:t>
            </a:r>
            <a:endParaRPr lang="en-US" sz="1200" dirty="0"/>
          </a:p>
          <a:p>
            <a:pPr lvl="1"/>
            <a:r>
              <a:rPr lang="en-US" sz="1200" b="0" i="0" baseline="0" dirty="0"/>
              <a:t>Interval: 30 seconds</a:t>
            </a:r>
            <a:endParaRPr lang="en-US" sz="1200" dirty="0"/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06C9DE-4988-827F-46C9-FF34DB2F9D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790"/>
          <a:stretch/>
        </p:blipFill>
        <p:spPr>
          <a:xfrm>
            <a:off x="6396084" y="1816799"/>
            <a:ext cx="568339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59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E86F1-9735-7652-AF95-C5D02DBDA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200" kern="1200" dirty="0">
                <a:latin typeface="+mj-lt"/>
                <a:ea typeface="+mj-ea"/>
                <a:cs typeface="+mj-cs"/>
              </a:rPr>
              <a:t>Transformation1-Secure Access via Key Vault &amp; OAuth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47C5F2E-4977-C180-D948-5394A00132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b="1" dirty="0"/>
              <a:t>Purpose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dirty="0"/>
              <a:t>To securely authenticate Apache Spark in Databricks for accessing Azure resources like </a:t>
            </a:r>
            <a:r>
              <a:rPr lang="en-US" sz="1500" b="1" dirty="0"/>
              <a:t>ADLS Gen2</a:t>
            </a:r>
            <a:r>
              <a:rPr lang="en-US" sz="1500" dirty="0"/>
              <a:t>, without exposing credentials in the code.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sz="15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b="1" dirty="0"/>
              <a:t>Key Components: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dirty="0"/>
              <a:t>Azure Key Vault: Stores secrets like Client ID, Client Secret, and Token Endpoint.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dirty="0"/>
              <a:t>Databricks Secret Scope: Enables secure access to Key Vault from notebooks.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dirty="0"/>
              <a:t>OAuth2: Authenticates via token-based access for enterprise-grade security.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en-US" sz="1500" dirty="0"/>
              <a:t>Grants token-based access to ADLS without storing credentials in code.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Secure, token-based access to Azure Data Lake Gen2.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Credentials are never exposed or hardcoded.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Aligns with enterprise security best practices.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8209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B7B9AF-D14F-AE13-D5BA-A5F999587C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1672" y="0"/>
            <a:ext cx="10422128" cy="613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692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E5956-DB7F-1465-D9C3-9B8659C4B2A3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Transformation1-Data Loading and Merging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ABB5D5-CBA6-50A3-9EE8-43F2FD0F3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This process automates the loading of monthly flight pricing data stored in Azure Data Lake Storage Gen2 (ADLS Gen2) and merges it into one dataset for analysis.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 loop runs through all 12 months, dynamically constructing the file path using the origin, destination, and year.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zfill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(2) is used to format the month numbers (e.g., 1 becomes 01) to match folder names.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For each month: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Spark tries to read the JSON file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spark.read.format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json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").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If the file is missing or malformed, the script skips it without failing, using try-except.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All successfully read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DataFrames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are appended to a list and then merged using .union().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The final merged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contains clean, combined data, ready for transformation or modeling.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Example result: 345 valid records aggregated for the selected route and year.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This approach ensures automation, fault tolerance, and scalability in data ingestion workflows.</a:t>
            </a:r>
          </a:p>
        </p:txBody>
      </p:sp>
    </p:spTree>
    <p:extLst>
      <p:ext uri="{BB962C8B-B14F-4D97-AF65-F5344CB8AC3E}">
        <p14:creationId xmlns:p14="http://schemas.microsoft.com/office/powerpoint/2010/main" val="260780226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CC1BF-A343-B365-87CB-9CEA213E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Transformation1-Data Loading and Merging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E7EEF5-D5C0-7013-F7B7-0404D237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1450170"/>
            <a:ext cx="11231380" cy="5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69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3309</Words>
  <Application>Microsoft Office PowerPoint</Application>
  <PresentationFormat>Widescreen</PresentationFormat>
  <Paragraphs>324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Abadi</vt:lpstr>
      <vt:lpstr>Aptos</vt:lpstr>
      <vt:lpstr>Aptos Display</vt:lpstr>
      <vt:lpstr>Arial</vt:lpstr>
      <vt:lpstr>Arial Unicode MS</vt:lpstr>
      <vt:lpstr>Office Theme</vt:lpstr>
      <vt:lpstr>Project Vision and Goal</vt:lpstr>
      <vt:lpstr>Data Source : Amadeous Api</vt:lpstr>
      <vt:lpstr>Medallion Architecture:</vt:lpstr>
      <vt:lpstr>Ingestion Workflow Overview</vt:lpstr>
      <vt:lpstr>Copy Activity: API to ADLS(Extraction)</vt:lpstr>
      <vt:lpstr>Transformation1-Secure Access via Key Vault &amp; OAuth</vt:lpstr>
      <vt:lpstr>PowerPoint Presentation</vt:lpstr>
      <vt:lpstr>PowerPoint Presentation</vt:lpstr>
      <vt:lpstr>Transformation1-Data Loading and Merging</vt:lpstr>
      <vt:lpstr>Transformation1:Writing to Delta Lake</vt:lpstr>
      <vt:lpstr>Transformation2: Secure Access &amp; Delta Data Ingestion</vt:lpstr>
      <vt:lpstr>JSON Transformation &amp; Price Flattening</vt:lpstr>
      <vt:lpstr>Redundancy Check &amp; Conditional Save</vt:lpstr>
      <vt:lpstr>Transformation 3 :Holiday Calendar Integration</vt:lpstr>
      <vt:lpstr>Transformation3:Final Holiday-Based Features &amp; Output</vt:lpstr>
      <vt:lpstr>DataModelling-StarSchema</vt:lpstr>
      <vt:lpstr>PowerPoint Presentation</vt:lpstr>
      <vt:lpstr>Optimized Data Export Workflow</vt:lpstr>
      <vt:lpstr>PowerPoint Presentation</vt:lpstr>
      <vt:lpstr>Complete ETL Pipeline</vt:lpstr>
      <vt:lpstr>Initial ML Pipeline Flow</vt:lpstr>
      <vt:lpstr>Feature Pipeline – Engineering &amp; Transformation</vt:lpstr>
      <vt:lpstr>Model Training with RandomForestRegressor</vt:lpstr>
      <vt:lpstr>Model Outputs and Deliverables</vt:lpstr>
      <vt:lpstr>Flight Deal Predictor Application-workflow</vt:lpstr>
      <vt:lpstr>Input Parameters &amp; Forecasting Logic</vt:lpstr>
      <vt:lpstr>Outputs – Deal Evaluation &amp; Visualization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Mallepally, Manikanta Reddy (Student)</dc:creator>
  <cp:lastModifiedBy>Mallepally, Manikanta Reddy (Student)</cp:lastModifiedBy>
  <cp:revision>11</cp:revision>
  <dcterms:created xsi:type="dcterms:W3CDTF">2025-03-26T01:44:03Z</dcterms:created>
  <dcterms:modified xsi:type="dcterms:W3CDTF">2025-07-27T00:48:08Z</dcterms:modified>
</cp:coreProperties>
</file>