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2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32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90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9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7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40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3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1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8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4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2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9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6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3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4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81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3AB0-5622-FC87-2D7E-25843032D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/>
              <a:t>YOUTUBE SONGS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152377-2B91-98D2-3573-11929F52A7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0322" y="4352718"/>
            <a:ext cx="81016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Dive into an in-depth Power BI analysis of the top YouTube songs from 2022.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project examines trends, viewer demographics, engagement metrics,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 more, offering valuable insights into the year's most popular music.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207B0-246F-C07C-6D18-C6574FDAA1EC}"/>
              </a:ext>
            </a:extLst>
          </p:cNvPr>
          <p:cNvSpPr/>
          <p:nvPr/>
        </p:nvSpPr>
        <p:spPr>
          <a:xfrm>
            <a:off x="6431582" y="6135288"/>
            <a:ext cx="56057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– SANDESH KUMAR JADHAV</a:t>
            </a:r>
          </a:p>
        </p:txBody>
      </p:sp>
    </p:spTree>
    <p:extLst>
      <p:ext uri="{BB962C8B-B14F-4D97-AF65-F5344CB8AC3E}">
        <p14:creationId xmlns:p14="http://schemas.microsoft.com/office/powerpoint/2010/main" val="267507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1591-BFE1-1389-EBEC-C5ACA1BC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Definition and Channel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9AD0-0BF0-FF74-C065-1ED85685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49" y="2094092"/>
            <a:ext cx="4870971" cy="359931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Video Quality:</a:t>
            </a:r>
            <a:r>
              <a:rPr lang="en-US" dirty="0">
                <a:solidFill>
                  <a:schemeClr val="bg1"/>
                </a:solidFill>
              </a:rPr>
              <a:t> The majority (85.72%) of the videos are in HD, reflecting a viewer preference for high-definition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Channel Dominance:</a:t>
            </a:r>
            <a:r>
              <a:rPr lang="en-US" dirty="0">
                <a:solidFill>
                  <a:schemeClr val="bg1"/>
                </a:solidFill>
              </a:rPr>
              <a:t> T-Series leads with the highest number of videos, indicating its strong presence in the music industry.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High-quality videos from prominent channels are more likely to attract and retain viewers, enhancing overall engagement.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639A0-C833-C0ED-1D50-B113844C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33" y="2094092"/>
            <a:ext cx="6636435" cy="29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8DC3-58C5-2A35-BCB5-E82AE4C4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Liked and Commented Videos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EBDAF-CD76-9740-AE89-3CABB379F7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1756" y="2107946"/>
            <a:ext cx="10605724" cy="930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Most Liked Video:</a:t>
            </a:r>
            <a:r>
              <a:rPr lang="en-US" sz="1400" dirty="0">
                <a:solidFill>
                  <a:schemeClr val="bg1"/>
                </a:solidFill>
              </a:rPr>
              <a:t> "</a:t>
            </a:r>
            <a:r>
              <a:rPr lang="en-US" sz="1400" dirty="0" err="1">
                <a:solidFill>
                  <a:schemeClr val="bg1"/>
                </a:solidFill>
              </a:rPr>
              <a:t>Vaaste</a:t>
            </a:r>
            <a:r>
              <a:rPr lang="en-US" sz="1400" dirty="0">
                <a:solidFill>
                  <a:schemeClr val="bg1"/>
                </a:solidFill>
              </a:rPr>
              <a:t> Song" by </a:t>
            </a:r>
            <a:r>
              <a:rPr lang="en-US" sz="1400" dirty="0" err="1">
                <a:solidFill>
                  <a:schemeClr val="bg1"/>
                </a:solidFill>
              </a:rPr>
              <a:t>Dhvani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Bhanushali</a:t>
            </a:r>
            <a:r>
              <a:rPr lang="en-US" sz="1400" dirty="0">
                <a:solidFill>
                  <a:schemeClr val="bg1"/>
                </a:solidFill>
              </a:rPr>
              <a:t>, showing exceptional viewer appreciation.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Most Commented Video:</a:t>
            </a:r>
            <a:r>
              <a:rPr lang="en-US" sz="1400" dirty="0">
                <a:solidFill>
                  <a:schemeClr val="bg1"/>
                </a:solidFill>
              </a:rPr>
              <a:t> "High Rated </a:t>
            </a:r>
            <a:r>
              <a:rPr lang="en-US" sz="1400" dirty="0" err="1">
                <a:solidFill>
                  <a:schemeClr val="bg1"/>
                </a:solidFill>
              </a:rPr>
              <a:t>Gabru</a:t>
            </a:r>
            <a:r>
              <a:rPr lang="en-US" sz="1400" dirty="0">
                <a:solidFill>
                  <a:schemeClr val="bg1"/>
                </a:solidFill>
              </a:rPr>
              <a:t>" by Guru Randhawa, indicating high levels of viewer interaction and engagement.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These metrics showcase which songs not only attract views but also elicit strong reactions and discussions among viewers.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E8D10-9E27-7AAB-9FEF-9EC78EDA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24" y="3226764"/>
            <a:ext cx="10494952" cy="26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8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B9C7-9D85-9E34-6604-C2AD064C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Engagement Trends Over Time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44DEB0-0B35-046B-6586-C6059DBA0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695" y="2317764"/>
            <a:ext cx="11804609" cy="1124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Peak Engagement Periods:</a:t>
            </a:r>
            <a:r>
              <a:rPr lang="en-US" sz="1400" dirty="0">
                <a:solidFill>
                  <a:schemeClr val="bg1"/>
                </a:solidFill>
              </a:rPr>
              <a:t> Notable spikes in engagement around 2018 and 2019, possibly linked to viral hits or significant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Consistent Engagement:</a:t>
            </a:r>
            <a:r>
              <a:rPr lang="en-US" sz="1400" dirty="0">
                <a:solidFill>
                  <a:schemeClr val="bg1"/>
                </a:solidFill>
              </a:rPr>
              <a:t> A steady increase in views, likes, and comments over the years, reflecting sustained interest in YouTube music videos.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Understanding these trends helps us identify periods of heightened activity and the factors that drive viewer engagement.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4B282-472C-1862-D912-EEB21A96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5" y="4227889"/>
            <a:ext cx="11804609" cy="18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4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2B3D-6A3C-BDA6-D75F-1494B197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and Conclusions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8C2E59-6FD8-F410-4096-EE93795D0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541704"/>
            <a:ext cx="10681836" cy="196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HD Content Dominates:</a:t>
            </a:r>
            <a:r>
              <a:rPr lang="en-US" sz="1400" dirty="0">
                <a:solidFill>
                  <a:schemeClr val="bg1"/>
                </a:solidFill>
              </a:rPr>
              <a:t> 85.72% of videos are in HD, meeting viewer expectations for high-quality visuals.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T-Series Dominance:</a:t>
            </a:r>
            <a:r>
              <a:rPr lang="en-US" sz="1400" dirty="0">
                <a:solidFill>
                  <a:schemeClr val="bg1"/>
                </a:solidFill>
              </a:rPr>
              <a:t> The channel's extensive catalog and consistent high viewership underscore its leading role in the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Engagement Leaders:</a:t>
            </a:r>
            <a:r>
              <a:rPr lang="en-US" sz="1400" dirty="0">
                <a:solidFill>
                  <a:schemeClr val="bg1"/>
                </a:solidFill>
              </a:rPr>
              <a:t> Songs like "High Rated </a:t>
            </a:r>
            <a:r>
              <a:rPr lang="en-US" sz="1400" dirty="0" err="1">
                <a:solidFill>
                  <a:schemeClr val="bg1"/>
                </a:solidFill>
              </a:rPr>
              <a:t>Gabru</a:t>
            </a:r>
            <a:r>
              <a:rPr lang="en-US" sz="1400" dirty="0">
                <a:solidFill>
                  <a:schemeClr val="bg1"/>
                </a:solidFill>
              </a:rPr>
              <a:t>" and "</a:t>
            </a:r>
            <a:r>
              <a:rPr lang="en-US" sz="1400" dirty="0" err="1">
                <a:solidFill>
                  <a:schemeClr val="bg1"/>
                </a:solidFill>
              </a:rPr>
              <a:t>Vaaste</a:t>
            </a:r>
            <a:r>
              <a:rPr lang="en-US" sz="1400" dirty="0">
                <a:solidFill>
                  <a:schemeClr val="bg1"/>
                </a:solidFill>
              </a:rPr>
              <a:t>" exemplify successful content that drives significant interaction.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These insights provide a comprehensive understanding of the dynamics within YouTube's music video landscape, offering valuable lessons for content creators and marketers aiming to enhance viewer engagement.</a:t>
            </a:r>
          </a:p>
        </p:txBody>
      </p:sp>
    </p:spTree>
    <p:extLst>
      <p:ext uri="{BB962C8B-B14F-4D97-AF65-F5344CB8AC3E}">
        <p14:creationId xmlns:p14="http://schemas.microsoft.com/office/powerpoint/2010/main" val="112597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2D3-EBF9-DEBE-E216-9BE4D610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8882-2A51-B233-B44F-F917997F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video_id</a:t>
            </a:r>
            <a:r>
              <a:rPr lang="en-US" dirty="0">
                <a:solidFill>
                  <a:schemeClr val="bg1"/>
                </a:solidFill>
              </a:rPr>
              <a:t>: Unique identifier for each YouTube video.</a:t>
            </a: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channelTitle</a:t>
            </a:r>
            <a:r>
              <a:rPr lang="en-US" dirty="0">
                <a:solidFill>
                  <a:schemeClr val="bg1"/>
                </a:solidFill>
              </a:rPr>
              <a:t>: Title of the YouTube channel publishing the song.</a:t>
            </a:r>
          </a:p>
          <a:p>
            <a:r>
              <a:rPr lang="en-US" dirty="0">
                <a:solidFill>
                  <a:schemeClr val="bg1"/>
                </a:solidFill>
              </a:rPr>
              <a:t>3. title: Title of the YouTube song video.</a:t>
            </a:r>
          </a:p>
          <a:p>
            <a:r>
              <a:rPr lang="en-US" dirty="0">
                <a:solidFill>
                  <a:schemeClr val="bg1"/>
                </a:solidFill>
              </a:rPr>
              <a:t>4. description: Description provided for the YouTube song video.</a:t>
            </a:r>
          </a:p>
          <a:p>
            <a:r>
              <a:rPr lang="en-US" dirty="0">
                <a:solidFill>
                  <a:schemeClr val="bg1"/>
                </a:solidFill>
              </a:rPr>
              <a:t>5. tags: Tags associated with the YouTube song video.</a:t>
            </a:r>
          </a:p>
          <a:p>
            <a:r>
              <a:rPr lang="en-US" dirty="0">
                <a:solidFill>
                  <a:schemeClr val="bg1"/>
                </a:solidFill>
              </a:rPr>
              <a:t>6. </a:t>
            </a:r>
            <a:r>
              <a:rPr lang="en-US" dirty="0" err="1">
                <a:solidFill>
                  <a:schemeClr val="bg1"/>
                </a:solidFill>
              </a:rPr>
              <a:t>publishedAt</a:t>
            </a:r>
            <a:r>
              <a:rPr lang="en-US" dirty="0">
                <a:solidFill>
                  <a:schemeClr val="bg1"/>
                </a:solidFill>
              </a:rPr>
              <a:t>: Date and time when the YouTube song video was published.</a:t>
            </a:r>
          </a:p>
          <a:p>
            <a:r>
              <a:rPr lang="en-US" dirty="0">
                <a:solidFill>
                  <a:schemeClr val="bg1"/>
                </a:solidFill>
              </a:rPr>
              <a:t>7. </a:t>
            </a:r>
            <a:r>
              <a:rPr lang="en-US" dirty="0" err="1">
                <a:solidFill>
                  <a:schemeClr val="bg1"/>
                </a:solidFill>
              </a:rPr>
              <a:t>viewCount</a:t>
            </a:r>
            <a:r>
              <a:rPr lang="en-US" dirty="0">
                <a:solidFill>
                  <a:schemeClr val="bg1"/>
                </a:solidFill>
              </a:rPr>
              <a:t>: Number of views received by the YouTube song video.</a:t>
            </a:r>
          </a:p>
          <a:p>
            <a:r>
              <a:rPr lang="en-US" dirty="0">
                <a:solidFill>
                  <a:schemeClr val="bg1"/>
                </a:solidFill>
              </a:rPr>
              <a:t>8. </a:t>
            </a:r>
            <a:r>
              <a:rPr lang="en-US" dirty="0" err="1">
                <a:solidFill>
                  <a:schemeClr val="bg1"/>
                </a:solidFill>
              </a:rPr>
              <a:t>likeCount</a:t>
            </a:r>
            <a:r>
              <a:rPr lang="en-US" dirty="0">
                <a:solidFill>
                  <a:schemeClr val="bg1"/>
                </a:solidFill>
              </a:rPr>
              <a:t>: Number of likes received by the YouTube song video.</a:t>
            </a:r>
          </a:p>
          <a:p>
            <a:r>
              <a:rPr lang="en-US" dirty="0">
                <a:solidFill>
                  <a:schemeClr val="bg1"/>
                </a:solidFill>
              </a:rPr>
              <a:t>9. </a:t>
            </a:r>
            <a:r>
              <a:rPr lang="en-US" dirty="0" err="1">
                <a:solidFill>
                  <a:schemeClr val="bg1"/>
                </a:solidFill>
              </a:rPr>
              <a:t>favoriteCount</a:t>
            </a:r>
            <a:r>
              <a:rPr lang="en-US" dirty="0">
                <a:solidFill>
                  <a:schemeClr val="bg1"/>
                </a:solidFill>
              </a:rPr>
              <a:t>: Number of times the YouTube song video has been marked as a favorite.</a:t>
            </a:r>
          </a:p>
          <a:p>
            <a:r>
              <a:rPr lang="en-US" dirty="0">
                <a:solidFill>
                  <a:schemeClr val="bg1"/>
                </a:solidFill>
              </a:rPr>
              <a:t>10. </a:t>
            </a:r>
            <a:r>
              <a:rPr lang="en-US" dirty="0" err="1">
                <a:solidFill>
                  <a:schemeClr val="bg1"/>
                </a:solidFill>
              </a:rPr>
              <a:t>commentCount</a:t>
            </a:r>
            <a:r>
              <a:rPr lang="en-US" dirty="0">
                <a:solidFill>
                  <a:schemeClr val="bg1"/>
                </a:solidFill>
              </a:rPr>
              <a:t>: Number of comments posted on the YouTube song video.</a:t>
            </a:r>
          </a:p>
          <a:p>
            <a:r>
              <a:rPr lang="en-US" dirty="0">
                <a:solidFill>
                  <a:schemeClr val="bg1"/>
                </a:solidFill>
              </a:rPr>
              <a:t>11. duration: Duration of the YouTube song video.</a:t>
            </a:r>
          </a:p>
          <a:p>
            <a:r>
              <a:rPr lang="en-US" dirty="0">
                <a:solidFill>
                  <a:schemeClr val="bg1"/>
                </a:solidFill>
              </a:rPr>
              <a:t>12. definition: Video definition or quality (e.g., HD, SD).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F01FB0-DB7D-8750-CCFA-5C13AF278505}"/>
              </a:ext>
            </a:extLst>
          </p:cNvPr>
          <p:cNvSpPr txBox="1"/>
          <p:nvPr/>
        </p:nvSpPr>
        <p:spPr>
          <a:xfrm>
            <a:off x="87016" y="2056686"/>
            <a:ext cx="63196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histogram visualizes the distribution of view counts for the YouTube song videos. The x-axis represents the number of views, while the y-axis shows the frequency of videos within each view count range. The KDE curve provides a smooth approximation of the data distribution, highlighting trends and outliers in viewership.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1CC5C-D018-0B61-4454-B9792B47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83" y="2161790"/>
            <a:ext cx="5468716" cy="328921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28DB4DC-2467-0A50-EAAC-D0BD9F10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085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F01FB0-DB7D-8750-CCFA-5C13AF278505}"/>
              </a:ext>
            </a:extLst>
          </p:cNvPr>
          <p:cNvSpPr txBox="1"/>
          <p:nvPr/>
        </p:nvSpPr>
        <p:spPr>
          <a:xfrm>
            <a:off x="87016" y="2056686"/>
            <a:ext cx="63196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histogram illustrates the distribution of like counts for the YouTube song videos. The x-axis shows the number of likes, and the y-axis indicates the frequency of videos within each like count range. The KDE curve helps visualize the overall trend and density of likes across the dataset.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8DB4DC-2467-0A50-EAAC-D0BD9F10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16019-1479-36E0-901C-E701391F4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29" y="2056686"/>
            <a:ext cx="5329058" cy="32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3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F01FB0-DB7D-8750-CCFA-5C13AF278505}"/>
              </a:ext>
            </a:extLst>
          </p:cNvPr>
          <p:cNvSpPr txBox="1"/>
          <p:nvPr/>
        </p:nvSpPr>
        <p:spPr>
          <a:xfrm>
            <a:off x="87016" y="2056686"/>
            <a:ext cx="63196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histogram displays the distribution of comment counts for the YouTube song videos. The x-axis represents the number of comments, while the y-axis shows the frequency of videos within each comment count range. The KDE curve provides a smooth representation of the data's density and distribution.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8DB4DC-2467-0A50-EAAC-D0BD9F10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4FA95-ADC0-214C-1873-A57A2944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74" y="2094271"/>
            <a:ext cx="5462310" cy="33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6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F01FB0-DB7D-8750-CCFA-5C13AF278505}"/>
              </a:ext>
            </a:extLst>
          </p:cNvPr>
          <p:cNvSpPr txBox="1"/>
          <p:nvPr/>
        </p:nvSpPr>
        <p:spPr>
          <a:xfrm>
            <a:off x="87016" y="2056686"/>
            <a:ext cx="63196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histogram displays the distribution of video durations for the YouTube song videos. The x-axis represents the duration in seconds, while the y-axis shows the frequency of videos within each duration range. The KDE curve provides a smooth approximation of the data distribution, highlighting trends in video lengths.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8DB4DC-2467-0A50-EAAC-D0BD9F10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8CCE8-0AD9-AD6F-3A6E-493E49D6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756" y="2056686"/>
            <a:ext cx="5631228" cy="345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AEFD77-F4EF-3319-4C99-A6E3FE53D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56" y="1377540"/>
            <a:ext cx="9323624" cy="52348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F4702F-5D35-1553-4194-33A6BF198798}"/>
              </a:ext>
            </a:extLst>
          </p:cNvPr>
          <p:cNvSpPr/>
          <p:nvPr/>
        </p:nvSpPr>
        <p:spPr>
          <a:xfrm>
            <a:off x="1443015" y="454210"/>
            <a:ext cx="8922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Power BI Dashboard Analysis</a:t>
            </a:r>
          </a:p>
        </p:txBody>
      </p:sp>
    </p:spTree>
    <p:extLst>
      <p:ext uri="{BB962C8B-B14F-4D97-AF65-F5344CB8AC3E}">
        <p14:creationId xmlns:p14="http://schemas.microsoft.com/office/powerpoint/2010/main" val="122687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AB82-BC48-1657-A7C0-BD7B5787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CB3655-F91C-B0A1-FCD8-C57630892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8736" y="3778240"/>
            <a:ext cx="44883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Views: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231 billion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Likes: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2 billion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Comments: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51 million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Views Per Video: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11.94 million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B77ED-F9A7-C2BE-2347-8B41768E4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3" b="1"/>
          <a:stretch/>
        </p:blipFill>
        <p:spPr>
          <a:xfrm>
            <a:off x="538736" y="2221245"/>
            <a:ext cx="7830643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9876-59AA-C09B-DA67-8AAD7F73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Songs and Engagement Metrics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0872F-CA5A-5080-44BC-26F7ACCDA7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4538245"/>
            <a:ext cx="10434064" cy="176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Some songs stand out for their extraordinary engagement: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"High Rated </a:t>
            </a:r>
            <a:r>
              <a:rPr lang="en-US" sz="1400" dirty="0" err="1">
                <a:solidFill>
                  <a:schemeClr val="bg1"/>
                </a:solidFill>
              </a:rPr>
              <a:t>Gabru</a:t>
            </a:r>
            <a:r>
              <a:rPr lang="en-US" sz="1400" dirty="0">
                <a:solidFill>
                  <a:schemeClr val="bg1"/>
                </a:solidFill>
              </a:rPr>
              <a:t>" by Guru Randhawa: Over 1.18 billion views, 62 million likes, and 420 thousand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"</a:t>
            </a:r>
            <a:r>
              <a:rPr lang="en-US" sz="1400" dirty="0" err="1">
                <a:solidFill>
                  <a:schemeClr val="bg1"/>
                </a:solidFill>
              </a:rPr>
              <a:t>Aankh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Marey</a:t>
            </a:r>
            <a:r>
              <a:rPr lang="en-US" sz="1400" dirty="0">
                <a:solidFill>
                  <a:schemeClr val="bg1"/>
                </a:solidFill>
              </a:rPr>
              <a:t>" by Ranveer Singh: 1.21 billion views, 35 million likes, 84 thousand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"DILBAR" by Nora </a:t>
            </a:r>
            <a:r>
              <a:rPr lang="en-US" sz="1400" dirty="0" err="1">
                <a:solidFill>
                  <a:schemeClr val="bg1"/>
                </a:solidFill>
              </a:rPr>
              <a:t>Fatehi</a:t>
            </a:r>
            <a:r>
              <a:rPr lang="en-US" sz="1400" dirty="0">
                <a:solidFill>
                  <a:schemeClr val="bg1"/>
                </a:solidFill>
              </a:rPr>
              <a:t>: 1.25 billion views, 53 million likes, 186 thousand comments.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These songs have captivated audiences, driving significant interaction and illustrating the power of catchy tunes and star power.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7CE63-87CA-40DA-E392-A5D534047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50618"/>
            <a:ext cx="8966778" cy="240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533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265</TotalTime>
  <Words>852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YOUTUBE SONGS ANALYSIS</vt:lpstr>
      <vt:lpstr>Dataset Description: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Key Metrics Overview</vt:lpstr>
      <vt:lpstr>Top Songs and Engagement Metrics</vt:lpstr>
      <vt:lpstr>Video Definition and Channel Distribution</vt:lpstr>
      <vt:lpstr>Most Liked and Commented Videos</vt:lpstr>
      <vt:lpstr>Engagement Trends Over Time</vt:lpstr>
      <vt:lpstr>Summary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Sandesh Jadhav</dc:creator>
  <cp:lastModifiedBy>Sandesh Jadhav</cp:lastModifiedBy>
  <cp:revision>1</cp:revision>
  <dcterms:created xsi:type="dcterms:W3CDTF">2024-07-06T14:00:01Z</dcterms:created>
  <dcterms:modified xsi:type="dcterms:W3CDTF">2024-07-06T18:25:31Z</dcterms:modified>
</cp:coreProperties>
</file>