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42"/>
  </p:notesMasterIdLst>
  <p:handoutMasterIdLst>
    <p:handoutMasterId r:id="rId43"/>
  </p:handoutMasterIdLst>
  <p:sldIdLst>
    <p:sldId id="257" r:id="rId2"/>
    <p:sldId id="258" r:id="rId3"/>
    <p:sldId id="259" r:id="rId4"/>
    <p:sldId id="260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62" r:id="rId38"/>
    <p:sldId id="263" r:id="rId39"/>
    <p:sldId id="264" r:id="rId40"/>
    <p:sldId id="265" r:id="rId41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5" autoAdjust="0"/>
    <p:restoredTop sz="94702" autoAdjust="0"/>
  </p:normalViewPr>
  <p:slideViewPr>
    <p:cSldViewPr snapToGrid="0">
      <p:cViewPr varScale="1">
        <p:scale>
          <a:sx n="74" d="100"/>
          <a:sy n="74" d="100"/>
        </p:scale>
        <p:origin x="16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8D1D820-DAEC-4CC1-95D5-2D7FDA634FA1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144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381BA68-BC59-4A59-9827-B63CD359E84C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77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AE8F7C62-8FAE-4FE2-9234-5ED254222A28}" type="slidenum">
              <a:rPr lang="en-US"/>
              <a:pPr/>
              <a:t>13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32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D786C690-4363-4A06-A617-92AF79488EFD}" type="slidenum">
              <a:rPr lang="en-US"/>
              <a:pPr/>
              <a:t>14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87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A543D20A-54FF-4F11-B6D8-F0FD46CAC90B}" type="slidenum">
              <a:rPr lang="en-US"/>
              <a:pPr/>
              <a:t>15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7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75F17245-026B-499E-87AD-9824FB7C90CF}" type="slidenum">
              <a:rPr lang="en-US"/>
              <a:pPr/>
              <a:t>16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19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9CA7EF79-544C-4A83-9938-D2D6BADB1A43}" type="slidenum">
              <a:rPr lang="en-US"/>
              <a:pPr/>
              <a:t>17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41686FC4-FE2C-4DFD-8ED9-04C33FBB8186}" type="slidenum">
              <a:rPr lang="en-US"/>
              <a:pPr/>
              <a:t>18</a:t>
            </a:fld>
            <a:endParaRPr 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99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91D29452-0F15-42A4-B7E2-A6802CCD1B27}" type="slidenum">
              <a:rPr lang="en-US"/>
              <a:pPr/>
              <a:t>19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24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C3AB4CE3-C3DC-4904-BB87-E49EA4915A0E}" type="slidenum">
              <a:rPr lang="en-US"/>
              <a:pPr/>
              <a:t>5</a:t>
            </a:fld>
            <a:endParaRPr lang="en-US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3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01A888AD-4DBB-46A4-98F5-B1F723496E11}" type="slidenum">
              <a:rPr lang="en-US"/>
              <a:pPr/>
              <a:t>6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22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A34285C4-EBE6-4E4C-8FA3-A15015D58D0B}" type="slidenum">
              <a:rPr lang="en-US"/>
              <a:pPr/>
              <a:t>7</a:t>
            </a:fld>
            <a:endParaRPr lang="en-U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65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9EC6E820-EED0-4C23-B069-2BB0AD04AA62}" type="slidenum">
              <a:rPr lang="en-US"/>
              <a:pPr/>
              <a:t>8</a:t>
            </a:fld>
            <a:endParaRPr 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75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70316D4F-8A82-4BCF-9B45-E73B057C99B2}" type="slidenum">
              <a:rPr lang="en-US"/>
              <a:pPr/>
              <a:t>9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07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A1924521-16E6-46F7-A551-AF95D336CB69}" type="slidenum">
              <a:rPr lang="en-US"/>
              <a:pPr/>
              <a:t>10</a:t>
            </a:fld>
            <a:endParaRPr lang="en-US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68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1E7D60E7-237B-4AC7-B6CC-8AF451862B5A}" type="slidenum">
              <a:rPr lang="en-US"/>
              <a:pPr/>
              <a:t>11</a:t>
            </a:fld>
            <a:endParaRPr 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2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666F0927-6DAF-4FDA-A351-166C1B79B382}" type="slidenum">
              <a:rPr lang="en-US"/>
              <a:pPr/>
              <a:t>12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54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56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48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211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Database Systems: Design, Implementation, &amp; Management, 7</a:t>
            </a:r>
            <a:r>
              <a:rPr lang="en-US" baseline="30000"/>
              <a:t>th</a:t>
            </a:r>
            <a:r>
              <a:rPr lang="en-US"/>
              <a:t> Edition, Rob &amp; Coronel</a:t>
            </a:r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293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Database Systems: Design, Implementation, &amp; Management, 7</a:t>
            </a:r>
            <a:r>
              <a:rPr lang="en-US" baseline="30000"/>
              <a:t>th</a:t>
            </a:r>
            <a:r>
              <a:rPr lang="en-US"/>
              <a:t> Edition, Rob &amp; Coronel</a:t>
            </a:r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84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76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61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20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07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88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74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1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28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5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800" dirty="0" smtClean="0"/>
              <a:t>CT042-3-1-IDB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latin typeface="Arial" charset="0"/>
              </a:rPr>
              <a:t>Extended Entity Relationship Model</a:t>
            </a:r>
            <a:endParaRPr lang="en-US" sz="800" dirty="0" smtClean="0"/>
          </a:p>
          <a:p>
            <a:pPr algn="ctr">
              <a:defRPr/>
            </a:pP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6432550" y="6594476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Slide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</a:t>
            </a:r>
            <a:fld id="{12F1C682-B137-4996-B0A7-1C37633CFA8D}" type="slidenum">
              <a:rPr lang="en-GB" sz="800" baseline="0" smtClean="0">
                <a:latin typeface="Calibri" pitchFamily="34" charset="0"/>
                <a:cs typeface="Calibri" pitchFamily="34" charset="0"/>
              </a:rPr>
              <a:pPr algn="r">
                <a:defRPr/>
              </a:pPr>
              <a:t>‹#›</a:t>
            </a:fld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of 40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900" y="3562815"/>
            <a:ext cx="6769100" cy="17526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Week 11: Extended Entity Relationship Model</a:t>
            </a:r>
            <a:endParaRPr lang="en-US" dirty="0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89188" y="2241361"/>
            <a:ext cx="67548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800"/>
              <a:t>Introduction to Databases </a:t>
            </a:r>
            <a:r>
              <a:rPr lang="en-US" sz="3800" smtClean="0"/>
              <a:t/>
            </a:r>
            <a:br>
              <a:rPr lang="en-US" sz="3800" smtClean="0"/>
            </a:br>
            <a:r>
              <a:rPr lang="en-US" sz="1400"/>
              <a:t>CT042-3-1-IDB (version1)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272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External Model</a:t>
            </a:r>
          </a:p>
        </p:txBody>
      </p:sp>
      <p:sp>
        <p:nvSpPr>
          <p:cNvPr id="14541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End users’ view of the data environment</a:t>
            </a:r>
          </a:p>
          <a:p>
            <a:r>
              <a:rPr lang="en-US"/>
              <a:t>Requires that the modeler subdivide set of requirements and constraints into functional modules that can be examined within the framework of their external models</a:t>
            </a:r>
          </a:p>
        </p:txBody>
      </p:sp>
    </p:spTree>
    <p:extLst>
      <p:ext uri="{BB962C8B-B14F-4D97-AF65-F5344CB8AC3E}">
        <p14:creationId xmlns:p14="http://schemas.microsoft.com/office/powerpoint/2010/main" val="118074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The External Model (continued)</a:t>
            </a:r>
          </a:p>
        </p:txBody>
      </p:sp>
      <p:sp>
        <p:nvSpPr>
          <p:cNvPr id="147461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r>
              <a:rPr lang="en-US"/>
              <a:t>Advantages:</a:t>
            </a:r>
          </a:p>
          <a:p>
            <a:pPr lvl="1"/>
            <a:r>
              <a:rPr lang="en-US"/>
              <a:t>Easy to identify specific data required to support each business unit’s operations</a:t>
            </a:r>
          </a:p>
          <a:p>
            <a:pPr lvl="1"/>
            <a:r>
              <a:rPr lang="en-US"/>
              <a:t>Facilitates designer’s job by providing feedback about the model’s adequacy</a:t>
            </a:r>
          </a:p>
          <a:p>
            <a:pPr lvl="1"/>
            <a:r>
              <a:rPr lang="en-US"/>
              <a:t>Creation of external models helps to ensure security constraints in the database design</a:t>
            </a:r>
          </a:p>
          <a:p>
            <a:pPr lvl="1"/>
            <a:r>
              <a:rPr lang="en-US"/>
              <a:t>Simplifies application program development </a:t>
            </a:r>
          </a:p>
        </p:txBody>
      </p:sp>
    </p:spTree>
    <p:extLst>
      <p:ext uri="{BB962C8B-B14F-4D97-AF65-F5344CB8AC3E}">
        <p14:creationId xmlns:p14="http://schemas.microsoft.com/office/powerpoint/2010/main" val="62165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/>
              <a:t>The External Model (continued)</a:t>
            </a:r>
          </a:p>
        </p:txBody>
      </p:sp>
      <p:pic>
        <p:nvPicPr>
          <p:cNvPr id="150539" name="Picture 11" descr="Fig02-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371600"/>
            <a:ext cx="7696200" cy="4724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97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Conceptual Model</a:t>
            </a:r>
          </a:p>
        </p:txBody>
      </p:sp>
      <p:sp>
        <p:nvSpPr>
          <p:cNvPr id="140293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Represents global view of the entire database</a:t>
            </a:r>
          </a:p>
          <a:p>
            <a:pPr>
              <a:lnSpc>
                <a:spcPct val="90000"/>
              </a:lnSpc>
            </a:pPr>
            <a:r>
              <a:rPr lang="en-US"/>
              <a:t>Representation of data as viewed by the entire organization</a:t>
            </a:r>
          </a:p>
          <a:p>
            <a:pPr>
              <a:lnSpc>
                <a:spcPct val="90000"/>
              </a:lnSpc>
            </a:pPr>
            <a:r>
              <a:rPr lang="en-US"/>
              <a:t>Basis for identification and high-level description of main data objects, avoiding details</a:t>
            </a:r>
          </a:p>
          <a:p>
            <a:pPr>
              <a:lnSpc>
                <a:spcPct val="90000"/>
              </a:lnSpc>
            </a:pPr>
            <a:r>
              <a:rPr lang="en-US"/>
              <a:t>Most widely used conceptual model is the entity relationship (ER) model</a:t>
            </a:r>
          </a:p>
        </p:txBody>
      </p:sp>
    </p:spTree>
    <p:extLst>
      <p:ext uri="{BB962C8B-B14F-4D97-AF65-F5344CB8AC3E}">
        <p14:creationId xmlns:p14="http://schemas.microsoft.com/office/powerpoint/2010/main" val="145734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>
            <a:normAutofit/>
          </a:bodyPr>
          <a:lstStyle/>
          <a:p>
            <a:r>
              <a:rPr lang="en-US"/>
              <a:t>The Conceptual Model (continued)</a:t>
            </a:r>
          </a:p>
        </p:txBody>
      </p:sp>
      <p:pic>
        <p:nvPicPr>
          <p:cNvPr id="142347" name="Picture 11" descr="Fig02-1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752600"/>
            <a:ext cx="53340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54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Conceptual Model (continued)</a:t>
            </a:r>
          </a:p>
        </p:txBody>
      </p:sp>
      <p:sp>
        <p:nvSpPr>
          <p:cNvPr id="143368" name="Rectangle 8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r>
              <a:rPr lang="en-US" sz="2400"/>
              <a:t>Provides a relatively easily understood macro level view of data environment</a:t>
            </a:r>
          </a:p>
          <a:p>
            <a:r>
              <a:rPr lang="en-US" sz="2400"/>
              <a:t>Independent of both software and hardware </a:t>
            </a:r>
          </a:p>
          <a:p>
            <a:pPr lvl="1"/>
            <a:r>
              <a:rPr lang="en-US" sz="2200"/>
              <a:t>Does not depend on the DBMS software used to implement the model </a:t>
            </a:r>
          </a:p>
          <a:p>
            <a:pPr lvl="1"/>
            <a:r>
              <a:rPr lang="en-US" sz="2200"/>
              <a:t>Does not depend on the hardware used in the implementation of the model</a:t>
            </a:r>
          </a:p>
          <a:p>
            <a:pPr lvl="1"/>
            <a:r>
              <a:rPr lang="en-US" sz="2200"/>
              <a:t>Changes in either hardware or DBMS software have no effect on the database design at the conceptual level</a:t>
            </a:r>
          </a:p>
        </p:txBody>
      </p:sp>
    </p:spTree>
    <p:extLst>
      <p:ext uri="{BB962C8B-B14F-4D97-AF65-F5344CB8AC3E}">
        <p14:creationId xmlns:p14="http://schemas.microsoft.com/office/powerpoint/2010/main" val="327368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Internal Model</a:t>
            </a:r>
          </a:p>
        </p:txBody>
      </p:sp>
      <p:sp>
        <p:nvSpPr>
          <p:cNvPr id="14438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Representation of the database as “seen” by the DBMS</a:t>
            </a:r>
          </a:p>
          <a:p>
            <a:r>
              <a:rPr lang="en-US"/>
              <a:t>Maps the conceptual model to the DBMS</a:t>
            </a:r>
          </a:p>
          <a:p>
            <a:r>
              <a:rPr lang="en-US"/>
              <a:t>Internal schema depicts a specific representation of an internal model</a:t>
            </a:r>
          </a:p>
        </p:txBody>
      </p:sp>
    </p:spTree>
    <p:extLst>
      <p:ext uri="{BB962C8B-B14F-4D97-AF65-F5344CB8AC3E}">
        <p14:creationId xmlns:p14="http://schemas.microsoft.com/office/powerpoint/2010/main" val="48661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990600"/>
          </a:xfrm>
        </p:spPr>
        <p:txBody>
          <a:bodyPr/>
          <a:lstStyle/>
          <a:p>
            <a:r>
              <a:rPr lang="en-US"/>
              <a:t>The Internal Model (continued)</a:t>
            </a:r>
          </a:p>
        </p:txBody>
      </p:sp>
      <p:pic>
        <p:nvPicPr>
          <p:cNvPr id="146443" name="Picture 11" descr="Fig02-1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600200"/>
            <a:ext cx="7696200" cy="4495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10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Physical Model</a:t>
            </a:r>
          </a:p>
        </p:txBody>
      </p:sp>
      <p:sp>
        <p:nvSpPr>
          <p:cNvPr id="14950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Operates at lowest level of abstraction, describing the way data are saved on storage media such as disks or tapes</a:t>
            </a:r>
          </a:p>
          <a:p>
            <a:r>
              <a:rPr lang="en-US"/>
              <a:t>Software and hardware dependent</a:t>
            </a:r>
          </a:p>
          <a:p>
            <a:r>
              <a:rPr lang="en-US"/>
              <a:t>Requires that database designers have a detailed knowledge of the hardware and software used to implement 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342178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/>
              <a:t>The Physical Model (continued)</a:t>
            </a:r>
          </a:p>
        </p:txBody>
      </p:sp>
      <p:pic>
        <p:nvPicPr>
          <p:cNvPr id="153611" name="Picture 11" descr="Tbl02-0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752600"/>
            <a:ext cx="7848600" cy="4108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59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65" y="1697038"/>
            <a:ext cx="8229600" cy="4525962"/>
          </a:xfrm>
        </p:spPr>
        <p:txBody>
          <a:bodyPr/>
          <a:lstStyle/>
          <a:p>
            <a:r>
              <a:rPr lang="en-US" dirty="0"/>
              <a:t>Degrees of data abstraction</a:t>
            </a:r>
            <a:endParaRPr lang="en-US" dirty="0">
              <a:latin typeface="Arial" charset="0"/>
            </a:endParaRPr>
          </a:p>
          <a:p>
            <a:r>
              <a:rPr lang="en-US" dirty="0" smtClean="0"/>
              <a:t>Entity </a:t>
            </a:r>
            <a:r>
              <a:rPr lang="en-US" dirty="0" err="1"/>
              <a:t>Supertypes</a:t>
            </a:r>
            <a:r>
              <a:rPr lang="en-US" dirty="0"/>
              <a:t> and </a:t>
            </a:r>
            <a:r>
              <a:rPr lang="en-US" dirty="0" smtClean="0"/>
              <a:t>Subtypes</a:t>
            </a:r>
          </a:p>
          <a:p>
            <a:r>
              <a:rPr lang="en-US" dirty="0"/>
              <a:t>Disjoint and Overlapping </a:t>
            </a:r>
            <a:r>
              <a:rPr lang="en-US" dirty="0" smtClean="0"/>
              <a:t>Constraints</a:t>
            </a:r>
          </a:p>
          <a:p>
            <a:r>
              <a:rPr lang="en-US" dirty="0"/>
              <a:t>Specialization and Generalization</a:t>
            </a:r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270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this chapter, you will learn:</a:t>
            </a:r>
          </a:p>
        </p:txBody>
      </p:sp>
      <p:sp>
        <p:nvSpPr>
          <p:cNvPr id="30925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About the extended entity relationship (EER) model’s main constructs</a:t>
            </a:r>
          </a:p>
          <a:p>
            <a:pPr>
              <a:lnSpc>
                <a:spcPct val="90000"/>
              </a:lnSpc>
            </a:pPr>
            <a:r>
              <a:rPr lang="en-US" sz="2400"/>
              <a:t>How entity clusters are used to represent multiple entities and relationships</a:t>
            </a:r>
          </a:p>
          <a:p>
            <a:pPr>
              <a:lnSpc>
                <a:spcPct val="90000"/>
              </a:lnSpc>
            </a:pPr>
            <a:r>
              <a:rPr lang="en-US" sz="2400"/>
              <a:t>The characteristics of good primary keys and how to select them</a:t>
            </a:r>
          </a:p>
          <a:p>
            <a:pPr>
              <a:lnSpc>
                <a:spcPct val="90000"/>
              </a:lnSpc>
            </a:pPr>
            <a:r>
              <a:rPr lang="en-US" sz="2400"/>
              <a:t>How to use flexible solutions for special data modeling cases</a:t>
            </a:r>
          </a:p>
          <a:p>
            <a:pPr>
              <a:lnSpc>
                <a:spcPct val="90000"/>
              </a:lnSpc>
            </a:pPr>
            <a:r>
              <a:rPr lang="en-US" sz="2400"/>
              <a:t>What issues to check for when developing data models based on EER diagrams</a:t>
            </a:r>
          </a:p>
        </p:txBody>
      </p:sp>
    </p:spTree>
    <p:extLst>
      <p:ext uri="{BB962C8B-B14F-4D97-AF65-F5344CB8AC3E}">
        <p14:creationId xmlns:p14="http://schemas.microsoft.com/office/powerpoint/2010/main" val="418601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Extended Entity Relationship Model</a:t>
            </a:r>
          </a:p>
        </p:txBody>
      </p:sp>
      <p:sp>
        <p:nvSpPr>
          <p:cNvPr id="56627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Result of adding more semantic constructs to original entity relationship (ER) model</a:t>
            </a:r>
          </a:p>
          <a:p>
            <a:endParaRPr lang="en-US"/>
          </a:p>
          <a:p>
            <a:r>
              <a:rPr lang="en-US"/>
              <a:t>Diagram using this model is called an EER diagram (EERD)</a:t>
            </a:r>
          </a:p>
        </p:txBody>
      </p:sp>
    </p:spTree>
    <p:extLst>
      <p:ext uri="{BB962C8B-B14F-4D97-AF65-F5344CB8AC3E}">
        <p14:creationId xmlns:p14="http://schemas.microsoft.com/office/powerpoint/2010/main" val="271752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</a:t>
            </a:r>
            <a:r>
              <a:rPr lang="en-US" dirty="0" err="1"/>
              <a:t>Supertypes</a:t>
            </a:r>
            <a:r>
              <a:rPr lang="en-US" dirty="0"/>
              <a:t> and Subtypes</a:t>
            </a:r>
          </a:p>
        </p:txBody>
      </p:sp>
      <p:sp>
        <p:nvSpPr>
          <p:cNvPr id="5673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Entity supertype </a:t>
            </a:r>
          </a:p>
          <a:p>
            <a:pPr lvl="1"/>
            <a:r>
              <a:rPr lang="en-US"/>
              <a:t>Generic entity type that is related to one or more entity subtypes</a:t>
            </a:r>
          </a:p>
          <a:p>
            <a:pPr lvl="1"/>
            <a:r>
              <a:rPr lang="en-US"/>
              <a:t>Contains common characteristics</a:t>
            </a:r>
          </a:p>
          <a:p>
            <a:r>
              <a:rPr lang="en-US"/>
              <a:t>Entity subtypes </a:t>
            </a:r>
          </a:p>
          <a:p>
            <a:pPr lvl="1"/>
            <a:r>
              <a:rPr lang="en-US"/>
              <a:t>Contains unique characteristics of each entity subtype</a:t>
            </a:r>
          </a:p>
        </p:txBody>
      </p:sp>
    </p:spTree>
    <p:extLst>
      <p:ext uri="{BB962C8B-B14F-4D97-AF65-F5344CB8AC3E}">
        <p14:creationId xmlns:p14="http://schemas.microsoft.com/office/powerpoint/2010/main" val="72012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Entity Supertypes and Subtypes (continued)</a:t>
            </a:r>
          </a:p>
        </p:txBody>
      </p:sp>
      <p:pic>
        <p:nvPicPr>
          <p:cNvPr id="387086" name="Picture 14" descr="Fig06-0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828800"/>
            <a:ext cx="8305800" cy="31607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64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Specialization Hierarchy</a:t>
            </a:r>
          </a:p>
        </p:txBody>
      </p:sp>
      <p:sp>
        <p:nvSpPr>
          <p:cNvPr id="56832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Depicts arrangement of higher-level entity supertypes (parent entities) and lower-level entity subtypes (child entities)</a:t>
            </a:r>
          </a:p>
          <a:p>
            <a:pPr>
              <a:lnSpc>
                <a:spcPct val="90000"/>
              </a:lnSpc>
            </a:pPr>
            <a:r>
              <a:rPr lang="en-US" sz="2400"/>
              <a:t>Relationships sometimes described in terms of “IS-A” relationships</a:t>
            </a:r>
          </a:p>
          <a:p>
            <a:pPr>
              <a:lnSpc>
                <a:spcPct val="90000"/>
              </a:lnSpc>
            </a:pPr>
            <a:r>
              <a:rPr lang="en-US" sz="2400"/>
              <a:t>Subtype can exist only within context of supertype and every subtype can have only one supertype to which it is directly related</a:t>
            </a:r>
          </a:p>
          <a:p>
            <a:pPr>
              <a:lnSpc>
                <a:spcPct val="90000"/>
              </a:lnSpc>
            </a:pPr>
            <a:r>
              <a:rPr lang="en-US" sz="2400"/>
              <a:t>Can have many levels of supertype/subtype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34181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/>
              <a:t>Specialization Hierarchy </a:t>
            </a:r>
            <a:br>
              <a:rPr lang="en-US"/>
            </a:br>
            <a:r>
              <a:rPr lang="en-US"/>
              <a:t>(continued)</a:t>
            </a:r>
          </a:p>
        </p:txBody>
      </p:sp>
      <p:pic>
        <p:nvPicPr>
          <p:cNvPr id="546821" name="Picture 5" descr="Fig06-0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447800"/>
            <a:ext cx="6324600" cy="4902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23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Specialization Hierarchy (continued)</a:t>
            </a:r>
          </a:p>
        </p:txBody>
      </p:sp>
      <p:sp>
        <p:nvSpPr>
          <p:cNvPr id="5693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Support attribute inheritance</a:t>
            </a:r>
          </a:p>
          <a:p>
            <a:r>
              <a:rPr lang="en-US"/>
              <a:t>Define special supertype attribute known as subtype discriminator</a:t>
            </a:r>
          </a:p>
          <a:p>
            <a:r>
              <a:rPr lang="en-US"/>
              <a:t>Define disjoint/overlapping constraints and complete/partial constraints</a:t>
            </a:r>
          </a:p>
        </p:txBody>
      </p:sp>
    </p:spTree>
    <p:extLst>
      <p:ext uri="{BB962C8B-B14F-4D97-AF65-F5344CB8AC3E}">
        <p14:creationId xmlns:p14="http://schemas.microsoft.com/office/powerpoint/2010/main" val="1107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57037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Enables entity subtype to inherit attributes and relationships of supertype</a:t>
            </a:r>
          </a:p>
          <a:p>
            <a:r>
              <a:rPr lang="en-US"/>
              <a:t>All entity subtypes inherit their primary key attribute from their supertype</a:t>
            </a:r>
          </a:p>
          <a:p>
            <a:r>
              <a:rPr lang="en-US"/>
              <a:t>At implementation level, supertype and its subtype(s) depicted in specialization hierarchy maintain a 1:1 relationship</a:t>
            </a:r>
          </a:p>
        </p:txBody>
      </p:sp>
    </p:spTree>
    <p:extLst>
      <p:ext uri="{BB962C8B-B14F-4D97-AF65-F5344CB8AC3E}">
        <p14:creationId xmlns:p14="http://schemas.microsoft.com/office/powerpoint/2010/main" val="95659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Inheritance (continued)</a:t>
            </a:r>
          </a:p>
        </p:txBody>
      </p:sp>
      <p:pic>
        <p:nvPicPr>
          <p:cNvPr id="547845" name="Picture 5" descr="Fig06-0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057400"/>
            <a:ext cx="8229600" cy="29083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56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Subtype Discriminator</a:t>
            </a:r>
          </a:p>
        </p:txBody>
      </p:sp>
      <p:sp>
        <p:nvSpPr>
          <p:cNvPr id="57139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attribute in supertype entity that determines to which entity subtype each supertype occurrence is related</a:t>
            </a:r>
          </a:p>
          <a:p>
            <a:r>
              <a:rPr lang="en-US"/>
              <a:t>The default comparison condition for subtype discriminator attribute is equality comparison</a:t>
            </a:r>
          </a:p>
        </p:txBody>
      </p:sp>
    </p:spTree>
    <p:extLst>
      <p:ext uri="{BB962C8B-B14F-4D97-AF65-F5344CB8AC3E}">
        <p14:creationId xmlns:p14="http://schemas.microsoft.com/office/powerpoint/2010/main" val="146245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</a:t>
            </a:r>
            <a:r>
              <a:rPr lang="en-US" altLang="zh-TW" b="1" dirty="0" smtClean="0">
                <a:latin typeface="Century Gothic" panose="020B0502020202020204" pitchFamily="34" charset="0"/>
                <a:ea typeface="新細明體" pitchFamily="18" charset="-120"/>
              </a:rPr>
              <a:t>to</a:t>
            </a:r>
          </a:p>
          <a:p>
            <a:pPr lvl="1"/>
            <a:r>
              <a:rPr lang="en-US" dirty="0" smtClean="0">
                <a:ea typeface="新細明體" pitchFamily="18" charset="-120"/>
              </a:rPr>
              <a:t>Describe 3 levels of data abstraction</a:t>
            </a:r>
          </a:p>
          <a:p>
            <a:pPr lvl="1"/>
            <a:r>
              <a:rPr lang="en-US" dirty="0"/>
              <a:t>Identify Entity </a:t>
            </a:r>
            <a:r>
              <a:rPr lang="en-US" dirty="0" err="1"/>
              <a:t>Supertypes</a:t>
            </a:r>
            <a:r>
              <a:rPr lang="en-US" dirty="0"/>
              <a:t> and </a:t>
            </a:r>
            <a:r>
              <a:rPr lang="en-US" dirty="0" smtClean="0"/>
              <a:t>Subtypes</a:t>
            </a:r>
          </a:p>
          <a:p>
            <a:pPr lvl="1"/>
            <a:r>
              <a:rPr lang="en-US" dirty="0" smtClean="0"/>
              <a:t>Understand disjoint </a:t>
            </a:r>
            <a:r>
              <a:rPr lang="en-US" dirty="0"/>
              <a:t>and </a:t>
            </a:r>
            <a:r>
              <a:rPr lang="en-US" dirty="0" smtClean="0"/>
              <a:t>overlapping Constraints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21281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and Overlapping Constraints</a:t>
            </a:r>
          </a:p>
        </p:txBody>
      </p:sp>
      <p:sp>
        <p:nvSpPr>
          <p:cNvPr id="57242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Disjoint subtypes</a:t>
            </a:r>
          </a:p>
          <a:p>
            <a:pPr lvl="1"/>
            <a:r>
              <a:rPr lang="en-US"/>
              <a:t>Also known as non-overlapping subtypes</a:t>
            </a:r>
          </a:p>
          <a:p>
            <a:pPr lvl="1"/>
            <a:r>
              <a:rPr lang="en-US"/>
              <a:t>Subtypes that contain unique subset of supertype entity set</a:t>
            </a:r>
          </a:p>
          <a:p>
            <a:r>
              <a:rPr lang="en-US"/>
              <a:t>Overlapping subtypes</a:t>
            </a:r>
          </a:p>
          <a:p>
            <a:pPr lvl="1"/>
            <a:r>
              <a:rPr lang="en-US"/>
              <a:t>Subtypes that contain nonunique subsets of supertype entity set</a:t>
            </a:r>
          </a:p>
        </p:txBody>
      </p:sp>
    </p:spTree>
    <p:extLst>
      <p:ext uri="{BB962C8B-B14F-4D97-AF65-F5344CB8AC3E}">
        <p14:creationId xmlns:p14="http://schemas.microsoft.com/office/powerpoint/2010/main" val="58156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Disjoint and Overlapping </a:t>
            </a:r>
            <a:br>
              <a:rPr lang="en-US"/>
            </a:br>
            <a:r>
              <a:rPr lang="en-US"/>
              <a:t>Constraints (continued)</a:t>
            </a:r>
          </a:p>
        </p:txBody>
      </p:sp>
      <p:pic>
        <p:nvPicPr>
          <p:cNvPr id="548869" name="Picture 5" descr="Fig06-0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447800"/>
            <a:ext cx="6553200" cy="47688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76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Disjoint and Overlapping </a:t>
            </a:r>
            <a:br>
              <a:rPr lang="en-US"/>
            </a:br>
            <a:r>
              <a:rPr lang="en-US"/>
              <a:t>Constraints (continued)</a:t>
            </a:r>
          </a:p>
        </p:txBody>
      </p:sp>
      <p:pic>
        <p:nvPicPr>
          <p:cNvPr id="550917" name="Picture 5" descr="Tbl06-0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2362200"/>
            <a:ext cx="8763000" cy="17716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24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Completeness Constraint</a:t>
            </a:r>
          </a:p>
        </p:txBody>
      </p:sp>
      <p:sp>
        <p:nvSpPr>
          <p:cNvPr id="5744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Specifies whether each entity supertype occurrence must also be member of at least one subtype</a:t>
            </a:r>
          </a:p>
          <a:p>
            <a:r>
              <a:rPr lang="en-US"/>
              <a:t>Can be partial or total</a:t>
            </a:r>
          </a:p>
        </p:txBody>
      </p:sp>
    </p:spTree>
    <p:extLst>
      <p:ext uri="{BB962C8B-B14F-4D97-AF65-F5344CB8AC3E}">
        <p14:creationId xmlns:p14="http://schemas.microsoft.com/office/powerpoint/2010/main" val="67603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Completeness Constraint </a:t>
            </a:r>
            <a:br>
              <a:rPr lang="en-US"/>
            </a:br>
            <a:r>
              <a:rPr lang="en-US"/>
              <a:t>(continued)</a:t>
            </a:r>
          </a:p>
        </p:txBody>
      </p:sp>
      <p:pic>
        <p:nvPicPr>
          <p:cNvPr id="551941" name="Picture 5" descr="Tbl06-0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2286000"/>
            <a:ext cx="8763000" cy="23733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08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Specialization and Generalization</a:t>
            </a:r>
          </a:p>
        </p:txBody>
      </p:sp>
      <p:sp>
        <p:nvSpPr>
          <p:cNvPr id="57549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Specialization</a:t>
            </a:r>
          </a:p>
          <a:p>
            <a:pPr lvl="1"/>
            <a:r>
              <a:rPr lang="en-US"/>
              <a:t>Top-down process of identifying lower-level, more specific entity subtypes from higher-level entity supertype</a:t>
            </a:r>
          </a:p>
          <a:p>
            <a:pPr lvl="1"/>
            <a:r>
              <a:rPr lang="en-US"/>
              <a:t>Based on grouping unique characteristics and relationships of the subtypes</a:t>
            </a:r>
          </a:p>
        </p:txBody>
      </p:sp>
    </p:spTree>
    <p:extLst>
      <p:ext uri="{BB962C8B-B14F-4D97-AF65-F5344CB8AC3E}">
        <p14:creationId xmlns:p14="http://schemas.microsoft.com/office/powerpoint/2010/main" val="99016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Specialization and Generalization</a:t>
            </a:r>
            <a:br>
              <a:rPr lang="en-US" dirty="0"/>
            </a:br>
            <a:r>
              <a:rPr lang="en-US" dirty="0"/>
              <a:t>(continued)</a:t>
            </a:r>
          </a:p>
        </p:txBody>
      </p:sp>
      <p:sp>
        <p:nvSpPr>
          <p:cNvPr id="57651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Generalization</a:t>
            </a:r>
          </a:p>
          <a:p>
            <a:pPr lvl="1"/>
            <a:r>
              <a:rPr lang="en-US"/>
              <a:t>Bottom-up process of identifying higher-level, more generic entity supertype from lower-level entity subtypes</a:t>
            </a:r>
          </a:p>
          <a:p>
            <a:pPr lvl="1"/>
            <a:r>
              <a:rPr lang="en-US"/>
              <a:t>Based on grouping common characteristics and relationships of the subtypes</a:t>
            </a:r>
          </a:p>
        </p:txBody>
      </p:sp>
    </p:spTree>
    <p:extLst>
      <p:ext uri="{BB962C8B-B14F-4D97-AF65-F5344CB8AC3E}">
        <p14:creationId xmlns:p14="http://schemas.microsoft.com/office/powerpoint/2010/main" val="51343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the 3 levels of data abstraction.</a:t>
            </a:r>
          </a:p>
          <a:p>
            <a:r>
              <a:rPr lang="en-US" dirty="0" smtClean="0"/>
              <a:t>Briefly explain what is entity </a:t>
            </a:r>
            <a:r>
              <a:rPr lang="en-US" dirty="0" err="1" smtClean="0"/>
              <a:t>supertype</a:t>
            </a:r>
            <a:r>
              <a:rPr lang="en-US" dirty="0" smtClean="0"/>
              <a:t> and subtype 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 smtClean="0"/>
              <a:t>Quick Review Question</a:t>
            </a:r>
          </a:p>
        </p:txBody>
      </p:sp>
    </p:spTree>
    <p:extLst>
      <p:ext uri="{BB962C8B-B14F-4D97-AF65-F5344CB8AC3E}">
        <p14:creationId xmlns:p14="http://schemas.microsoft.com/office/powerpoint/2010/main" val="111020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Extended entity relationship (EER) model adds semantics to ER model via entity </a:t>
            </a:r>
            <a:r>
              <a:rPr lang="en-US" dirty="0" err="1"/>
              <a:t>supertypes</a:t>
            </a:r>
            <a:r>
              <a:rPr lang="en-US" dirty="0"/>
              <a:t>, subtypes, and clusters</a:t>
            </a:r>
          </a:p>
          <a:p>
            <a:pPr>
              <a:lnSpc>
                <a:spcPct val="90000"/>
              </a:lnSpc>
            </a:pPr>
            <a:r>
              <a:rPr lang="en-US" dirty="0"/>
              <a:t>Specialization hierarchy depicts arrangement and relationships between entity </a:t>
            </a:r>
            <a:r>
              <a:rPr lang="en-US" dirty="0" err="1"/>
              <a:t>supertypes</a:t>
            </a:r>
            <a:r>
              <a:rPr lang="en-US" dirty="0"/>
              <a:t> and entity subtypes</a:t>
            </a:r>
          </a:p>
          <a:p>
            <a:pPr>
              <a:lnSpc>
                <a:spcPct val="90000"/>
              </a:lnSpc>
            </a:pPr>
            <a:r>
              <a:rPr lang="en-US" dirty="0"/>
              <a:t>Inheritance allows an entity subtype to inherit attributes and relationships of </a:t>
            </a:r>
            <a:r>
              <a:rPr lang="en-US" dirty="0" err="1"/>
              <a:t>supertype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4465" y="411163"/>
            <a:ext cx="7690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600" b="1" u="sng" dirty="0"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600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236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93095" y="522972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70450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ust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ble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b="1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 smtClean="0">
                <a:latin typeface="Century Gothic" panose="020B0502020202020204" pitchFamily="34" charset="0"/>
              </a:rPr>
              <a:t>:</a:t>
            </a:r>
          </a:p>
          <a:p>
            <a:pPr lvl="1"/>
            <a:r>
              <a:rPr lang="en-US" altLang="en-US" sz="1600" b="1" dirty="0" smtClean="0">
                <a:latin typeface="Century Gothic" panose="020B0502020202020204" pitchFamily="34" charset="0"/>
              </a:rPr>
              <a:t>External model</a:t>
            </a:r>
          </a:p>
          <a:p>
            <a:pPr lvl="1"/>
            <a:r>
              <a:rPr lang="en-US" altLang="en-US" sz="1600" b="1" dirty="0" smtClean="0">
                <a:latin typeface="Century Gothic" panose="020B0502020202020204" pitchFamily="34" charset="0"/>
              </a:rPr>
              <a:t>Conceptual model</a:t>
            </a:r>
          </a:p>
          <a:p>
            <a:pPr lvl="1"/>
            <a:r>
              <a:rPr lang="en-US" altLang="en-US" sz="1600" b="1" dirty="0" smtClean="0">
                <a:latin typeface="Century Gothic" panose="020B0502020202020204" pitchFamily="34" charset="0"/>
              </a:rPr>
              <a:t>Internal model</a:t>
            </a:r>
          </a:p>
          <a:p>
            <a:pPr lvl="1"/>
            <a:r>
              <a:rPr lang="en-US" altLang="en-US" sz="1600" b="1" dirty="0" smtClean="0">
                <a:latin typeface="Century Gothic" panose="020B0502020202020204" pitchFamily="34" charset="0"/>
              </a:rPr>
              <a:t>Entity </a:t>
            </a:r>
            <a:r>
              <a:rPr lang="en-US" altLang="en-US" sz="1600" b="1" dirty="0" err="1" smtClean="0">
                <a:latin typeface="Century Gothic" panose="020B0502020202020204" pitchFamily="34" charset="0"/>
              </a:rPr>
              <a:t>supertype</a:t>
            </a:r>
            <a:endParaRPr lang="en-US" altLang="en-US" sz="1600" b="1" dirty="0" smtClean="0">
              <a:latin typeface="Century Gothic" panose="020B0502020202020204" pitchFamily="34" charset="0"/>
            </a:endParaRPr>
          </a:p>
          <a:p>
            <a:pPr lvl="1"/>
            <a:r>
              <a:rPr lang="en-US" altLang="en-US" sz="1600" b="1" dirty="0" smtClean="0">
                <a:latin typeface="Century Gothic" panose="020B0502020202020204" pitchFamily="34" charset="0"/>
              </a:rPr>
              <a:t>Entity subtype</a:t>
            </a:r>
          </a:p>
          <a:p>
            <a:pPr marL="457200" lvl="1" indent="0">
              <a:buNone/>
            </a:pPr>
            <a:endParaRPr lang="en-US" altLang="en-US" sz="1600" b="1" dirty="0" smtClean="0">
              <a:latin typeface="Century Gothic" panose="020B0502020202020204" pitchFamily="34" charset="0"/>
            </a:endParaRPr>
          </a:p>
          <a:p>
            <a:pPr lvl="1"/>
            <a:endParaRPr lang="en-US" altLang="en-US" sz="1600" b="1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1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Database Development Life Cycle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24067" y="522972"/>
            <a:ext cx="5365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What we will cover next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13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Models: A Summary</a:t>
            </a:r>
          </a:p>
        </p:txBody>
      </p:sp>
      <p:sp>
        <p:nvSpPr>
          <p:cNvPr id="1321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Each new data model capitalized on the shortcomings of previous models</a:t>
            </a:r>
          </a:p>
          <a:p>
            <a:r>
              <a:rPr lang="en-US" sz="2400"/>
              <a:t>Common characteristics: </a:t>
            </a:r>
          </a:p>
          <a:p>
            <a:pPr lvl="1"/>
            <a:r>
              <a:rPr lang="en-US" sz="2200"/>
              <a:t>Conceptual simplicity without compromising the semantic completeness of the database</a:t>
            </a:r>
          </a:p>
          <a:p>
            <a:pPr lvl="1"/>
            <a:r>
              <a:rPr lang="en-US" sz="2200"/>
              <a:t>Represent the real world as closely as possible</a:t>
            </a:r>
          </a:p>
          <a:p>
            <a:pPr lvl="1"/>
            <a:r>
              <a:rPr lang="en-US" sz="2200"/>
              <a:t>Representation of real-world transformations (behavior) must comply with consistency and integrity characteristics of any data model</a:t>
            </a:r>
          </a:p>
        </p:txBody>
      </p:sp>
    </p:spTree>
    <p:extLst>
      <p:ext uri="{BB962C8B-B14F-4D97-AF65-F5344CB8AC3E}">
        <p14:creationId xmlns:p14="http://schemas.microsoft.com/office/powerpoint/2010/main" val="336849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/>
              <a:t>Data Models: A Summary (continued)</a:t>
            </a:r>
          </a:p>
        </p:txBody>
      </p:sp>
      <p:pic>
        <p:nvPicPr>
          <p:cNvPr id="133131" name="Picture 11" descr="Fig02-08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600200"/>
            <a:ext cx="7696200" cy="4419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82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Degrees of Data Abstraction</a:t>
            </a:r>
          </a:p>
        </p:txBody>
      </p:sp>
      <p:sp>
        <p:nvSpPr>
          <p:cNvPr id="13722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Way of classifying data models</a:t>
            </a:r>
          </a:p>
          <a:p>
            <a:r>
              <a:rPr lang="en-US" dirty="0"/>
              <a:t>Many processes begin at high level of abstraction and proceed to an ever-increasing level of detail</a:t>
            </a:r>
          </a:p>
          <a:p>
            <a:r>
              <a:rPr lang="en-US" dirty="0"/>
              <a:t>Designing a usable database follows the same basic process</a:t>
            </a:r>
          </a:p>
        </p:txBody>
      </p:sp>
    </p:spTree>
    <p:extLst>
      <p:ext uri="{BB962C8B-B14F-4D97-AF65-F5344CB8AC3E}">
        <p14:creationId xmlns:p14="http://schemas.microsoft.com/office/powerpoint/2010/main" val="155447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Degrees of Data Abstraction (continued)</a:t>
            </a:r>
          </a:p>
        </p:txBody>
      </p:sp>
      <p:sp>
        <p:nvSpPr>
          <p:cNvPr id="17101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American National Standards Institute (ANSI) Standards Planning and Requirements Committee (SPARC)</a:t>
            </a:r>
          </a:p>
          <a:p>
            <a:pPr lvl="1"/>
            <a:r>
              <a:rPr lang="en-US" dirty="0"/>
              <a:t>Defined a framework for data modeling based on degrees of data abstraction(1970s): </a:t>
            </a:r>
          </a:p>
          <a:p>
            <a:pPr lvl="2"/>
            <a:r>
              <a:rPr lang="en-US" dirty="0"/>
              <a:t>External</a:t>
            </a:r>
          </a:p>
          <a:p>
            <a:pPr lvl="2"/>
            <a:r>
              <a:rPr lang="en-US" dirty="0"/>
              <a:t>Conceptual</a:t>
            </a:r>
          </a:p>
          <a:p>
            <a:pPr lvl="2"/>
            <a:r>
              <a:rPr lang="en-US" dirty="0"/>
              <a:t>Internal </a:t>
            </a:r>
          </a:p>
        </p:txBody>
      </p:sp>
    </p:spTree>
    <p:extLst>
      <p:ext uri="{BB962C8B-B14F-4D97-AF65-F5344CB8AC3E}">
        <p14:creationId xmlns:p14="http://schemas.microsoft.com/office/powerpoint/2010/main" val="37989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/>
              <a:t>Degrees of Data Abstraction (continued)</a:t>
            </a:r>
          </a:p>
        </p:txBody>
      </p:sp>
      <p:pic>
        <p:nvPicPr>
          <p:cNvPr id="139275" name="Picture 11" descr="Fig02-0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524000"/>
            <a:ext cx="7467600" cy="4572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37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APUtemplate-Level_1 (7)</Template>
  <TotalTime>40</TotalTime>
  <Pages>11</Pages>
  <Words>1041</Words>
  <Application>Microsoft Office PowerPoint</Application>
  <PresentationFormat>On-screen Show (4:3)</PresentationFormat>
  <Paragraphs>151</Paragraphs>
  <Slides>40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ＭＳ Ｐゴシック</vt:lpstr>
      <vt:lpstr>新細明體</vt:lpstr>
      <vt:lpstr>Arial</vt:lpstr>
      <vt:lpstr>Calibri</vt:lpstr>
      <vt:lpstr>Century Gothic</vt:lpstr>
      <vt:lpstr>UCTI-Template-foundation-level</vt:lpstr>
      <vt:lpstr>Introduction to Databases  CT042-3-1-IDB (version1)</vt:lpstr>
      <vt:lpstr>Topic &amp; Structure of The Lesson</vt:lpstr>
      <vt:lpstr>Learning Outcomes</vt:lpstr>
      <vt:lpstr>Key Terms You Must Be Able To Use</vt:lpstr>
      <vt:lpstr>Data Models: A Summary</vt:lpstr>
      <vt:lpstr>Data Models: A Summary (continued)</vt:lpstr>
      <vt:lpstr>Degrees of Data Abstraction</vt:lpstr>
      <vt:lpstr>Degrees of Data Abstraction (continued)</vt:lpstr>
      <vt:lpstr>Degrees of Data Abstraction (continued)</vt:lpstr>
      <vt:lpstr>The External Model</vt:lpstr>
      <vt:lpstr>The External Model (continued)</vt:lpstr>
      <vt:lpstr>The External Model (continued)</vt:lpstr>
      <vt:lpstr>The Conceptual Model</vt:lpstr>
      <vt:lpstr>The Conceptual Model (continued)</vt:lpstr>
      <vt:lpstr>The Conceptual Model (continued)</vt:lpstr>
      <vt:lpstr>The Internal Model</vt:lpstr>
      <vt:lpstr>The Internal Model (continued)</vt:lpstr>
      <vt:lpstr>The Physical Model</vt:lpstr>
      <vt:lpstr>The Physical Model (continued)</vt:lpstr>
      <vt:lpstr>In this chapter, you will learn:</vt:lpstr>
      <vt:lpstr>The Extended Entity Relationship Model</vt:lpstr>
      <vt:lpstr>Entity Supertypes and Subtypes</vt:lpstr>
      <vt:lpstr>Entity Supertypes and Subtypes (continued)</vt:lpstr>
      <vt:lpstr>Specialization Hierarchy</vt:lpstr>
      <vt:lpstr>Specialization Hierarchy  (continued)</vt:lpstr>
      <vt:lpstr>Specialization Hierarchy (continued)</vt:lpstr>
      <vt:lpstr>Inheritance</vt:lpstr>
      <vt:lpstr>Inheritance (continued)</vt:lpstr>
      <vt:lpstr>Subtype Discriminator</vt:lpstr>
      <vt:lpstr>Disjoint and Overlapping Constraints</vt:lpstr>
      <vt:lpstr>Disjoint and Overlapping  Constraints (continued)</vt:lpstr>
      <vt:lpstr>Disjoint and Overlapping  Constraints (continued)</vt:lpstr>
      <vt:lpstr>Completeness Constraint</vt:lpstr>
      <vt:lpstr>Completeness Constraint  (continued)</vt:lpstr>
      <vt:lpstr>Specialization and Generalization</vt:lpstr>
      <vt:lpstr>Specialization and Generalization (continued)</vt:lpstr>
      <vt:lpstr>Quick Review Question</vt:lpstr>
      <vt:lpstr>PowerPoint Presentation</vt:lpstr>
      <vt:lpstr>Question and Answer Session</vt:lpstr>
      <vt:lpstr>What we will cover next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Lai Chew Ping</cp:lastModifiedBy>
  <cp:revision>24</cp:revision>
  <cp:lastPrinted>1995-11-02T09:23:42Z</cp:lastPrinted>
  <dcterms:created xsi:type="dcterms:W3CDTF">2017-10-17T07:27:09Z</dcterms:created>
  <dcterms:modified xsi:type="dcterms:W3CDTF">2019-05-14T04:25:28Z</dcterms:modified>
</cp:coreProperties>
</file>