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59" r:id="rId4"/>
    <p:sldId id="260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62" r:id="rId26"/>
    <p:sldId id="263" r:id="rId27"/>
    <p:sldId id="264" r:id="rId28"/>
    <p:sldId id="265" r:id="rId29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D1D820-DAEC-4CC1-95D5-2D7FDA634FA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44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81BA68-BC59-4A59-9827-B63CD359E84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1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79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4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 smtClean="0"/>
              <a:t>CT042-3-1-IDB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latin typeface="Arial" charset="0"/>
              </a:rPr>
              <a:t>Database Development Life Cycle</a:t>
            </a:r>
            <a:endParaRPr lang="en-US" sz="800" dirty="0" smtClean="0"/>
          </a:p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43255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643255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0CA6A46E-C061-407B-9F17-185D189662D0}" type="slidenum">
              <a:rPr lang="en-GB" sz="800" smtClean="0">
                <a:latin typeface="Calibri" pitchFamily="34" charset="0"/>
                <a:cs typeface="Calibri" pitchFamily="34" charset="0"/>
              </a:rPr>
              <a:pPr algn="r"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28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Week 12: Database Development Life Cycle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/>
              <a:t>Introduction to Databases </a:t>
            </a:r>
            <a:r>
              <a:rPr lang="en-US" sz="3800" smtClean="0"/>
              <a:t/>
            </a:r>
            <a:br>
              <a:rPr lang="en-US" sz="3800" smtClean="0"/>
            </a:br>
            <a:r>
              <a:rPr lang="en-US" sz="1400"/>
              <a:t>CT042-3-1-IDB (version1)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27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Systems Development Life Cycle (SDLC) (continued)</a:t>
            </a:r>
          </a:p>
        </p:txBody>
      </p:sp>
      <p:sp>
        <p:nvSpPr>
          <p:cNvPr id="7977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Divided into following five phases:</a:t>
            </a:r>
          </a:p>
          <a:p>
            <a:pPr lvl="1"/>
            <a:r>
              <a:rPr lang="en-US"/>
              <a:t>Planning</a:t>
            </a:r>
          </a:p>
          <a:p>
            <a:pPr lvl="1"/>
            <a:r>
              <a:rPr lang="en-US"/>
              <a:t>Analysis</a:t>
            </a:r>
          </a:p>
          <a:p>
            <a:pPr lvl="1"/>
            <a:r>
              <a:rPr lang="en-US"/>
              <a:t>Detailed systems design</a:t>
            </a:r>
          </a:p>
          <a:p>
            <a:pPr lvl="1"/>
            <a:r>
              <a:rPr lang="en-US"/>
              <a:t>Implementation</a:t>
            </a:r>
          </a:p>
          <a:p>
            <a:pPr lvl="1"/>
            <a:r>
              <a:rPr lang="en-US"/>
              <a:t>Maintenance</a:t>
            </a:r>
          </a:p>
          <a:p>
            <a:r>
              <a:rPr lang="en-US"/>
              <a:t>Iterative rather than sequential process</a:t>
            </a:r>
          </a:p>
        </p:txBody>
      </p:sp>
    </p:spTree>
    <p:extLst>
      <p:ext uri="{BB962C8B-B14F-4D97-AF65-F5344CB8AC3E}">
        <p14:creationId xmlns:p14="http://schemas.microsoft.com/office/powerpoint/2010/main" val="37712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Systems Development Life Cycle (SDLC) (continued)</a:t>
            </a:r>
          </a:p>
        </p:txBody>
      </p:sp>
      <p:pic>
        <p:nvPicPr>
          <p:cNvPr id="712715" name="Picture 11" descr="Fig09-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828800"/>
            <a:ext cx="5334000" cy="43830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8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</a:t>
            </a:r>
          </a:p>
        </p:txBody>
      </p:sp>
      <p:sp>
        <p:nvSpPr>
          <p:cNvPr id="71168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Yields general overview of company and its objectives</a:t>
            </a:r>
          </a:p>
          <a:p>
            <a:pPr>
              <a:lnSpc>
                <a:spcPct val="90000"/>
              </a:lnSpc>
            </a:pPr>
            <a:r>
              <a:rPr lang="en-US"/>
              <a:t>Initial assessment made of information-flow-and-extent requirements</a:t>
            </a:r>
          </a:p>
          <a:p>
            <a:pPr>
              <a:lnSpc>
                <a:spcPct val="90000"/>
              </a:lnSpc>
            </a:pPr>
            <a:r>
              <a:rPr lang="en-US"/>
              <a:t>Must begin to study and evaluate alternate solutions</a:t>
            </a:r>
          </a:p>
          <a:p>
            <a:pPr lvl="1">
              <a:lnSpc>
                <a:spcPct val="90000"/>
              </a:lnSpc>
            </a:pPr>
            <a:r>
              <a:rPr lang="en-US"/>
              <a:t>Technical aspects of hardware and software requirements</a:t>
            </a:r>
          </a:p>
          <a:p>
            <a:pPr lvl="1">
              <a:lnSpc>
                <a:spcPct val="90000"/>
              </a:lnSpc>
            </a:pPr>
            <a:r>
              <a:rPr lang="en-US"/>
              <a:t>System cost</a:t>
            </a:r>
          </a:p>
        </p:txBody>
      </p:sp>
    </p:spTree>
    <p:extLst>
      <p:ext uri="{BB962C8B-B14F-4D97-AF65-F5344CB8AC3E}">
        <p14:creationId xmlns:p14="http://schemas.microsoft.com/office/powerpoint/2010/main" val="5299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7147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Problems defined during planning phase are examined in greater detail during analysis</a:t>
            </a:r>
          </a:p>
          <a:p>
            <a:pPr>
              <a:lnSpc>
                <a:spcPct val="90000"/>
              </a:lnSpc>
            </a:pPr>
            <a:r>
              <a:rPr lang="en-US"/>
              <a:t>Thorough audit of user requirements</a:t>
            </a:r>
          </a:p>
          <a:p>
            <a:pPr>
              <a:lnSpc>
                <a:spcPct val="90000"/>
              </a:lnSpc>
            </a:pPr>
            <a:r>
              <a:rPr lang="en-US"/>
              <a:t>Existing hardware and software systems are studied</a:t>
            </a:r>
          </a:p>
          <a:p>
            <a:pPr>
              <a:lnSpc>
                <a:spcPct val="90000"/>
              </a:lnSpc>
            </a:pPr>
            <a:r>
              <a:rPr lang="en-US"/>
              <a:t>Goal is better understanding of system’s functional areas, actual and potential problems, and opportunities</a:t>
            </a:r>
          </a:p>
        </p:txBody>
      </p:sp>
    </p:spTree>
    <p:extLst>
      <p:ext uri="{BB962C8B-B14F-4D97-AF65-F5344CB8AC3E}">
        <p14:creationId xmlns:p14="http://schemas.microsoft.com/office/powerpoint/2010/main" val="6050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(continued)</a:t>
            </a:r>
          </a:p>
        </p:txBody>
      </p:sp>
      <p:sp>
        <p:nvSpPr>
          <p:cNvPr id="7721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Includes creation of logical system design</a:t>
            </a:r>
          </a:p>
          <a:p>
            <a:pPr lvl="1"/>
            <a:r>
              <a:rPr lang="en-US" sz="2400"/>
              <a:t>Must specify appropriate conceptual data model, inputs, processes, and expected output requirements</a:t>
            </a:r>
          </a:p>
          <a:p>
            <a:pPr lvl="1"/>
            <a:r>
              <a:rPr lang="en-US" sz="2400"/>
              <a:t>Might use tools such as data flow diagrams (DFDs), hierarchical input process output (HIPO) diagrams, and entity relationship (ER) diagrams</a:t>
            </a:r>
          </a:p>
          <a:p>
            <a:pPr lvl="1"/>
            <a:r>
              <a:rPr lang="en-US" sz="2400"/>
              <a:t>Yields functional descriptions of system’s components (modules) for each process within database environment</a:t>
            </a:r>
          </a:p>
        </p:txBody>
      </p:sp>
    </p:spTree>
    <p:extLst>
      <p:ext uri="{BB962C8B-B14F-4D97-AF65-F5344CB8AC3E}">
        <p14:creationId xmlns:p14="http://schemas.microsoft.com/office/powerpoint/2010/main" val="45604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Detailed Systems Design</a:t>
            </a:r>
          </a:p>
        </p:txBody>
      </p:sp>
      <p:sp>
        <p:nvSpPr>
          <p:cNvPr id="7157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Designer completes design of system’s processes</a:t>
            </a:r>
          </a:p>
          <a:p>
            <a:r>
              <a:rPr lang="en-US"/>
              <a:t>Includes all necessary technical specifications</a:t>
            </a:r>
          </a:p>
          <a:p>
            <a:r>
              <a:rPr lang="en-US"/>
              <a:t>Steps are laid out for conversion from old to new system</a:t>
            </a:r>
          </a:p>
          <a:p>
            <a:r>
              <a:rPr lang="en-US"/>
              <a:t>Training principles and methodologies are also planned</a:t>
            </a:r>
          </a:p>
        </p:txBody>
      </p:sp>
    </p:spTree>
    <p:extLst>
      <p:ext uri="{BB962C8B-B14F-4D97-AF65-F5344CB8AC3E}">
        <p14:creationId xmlns:p14="http://schemas.microsoft.com/office/powerpoint/2010/main" val="372758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7168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Hardware, DBMS software, and application programs are installed, and database design is implemented</a:t>
            </a:r>
          </a:p>
          <a:p>
            <a:pPr>
              <a:lnSpc>
                <a:spcPct val="90000"/>
              </a:lnSpc>
            </a:pPr>
            <a:r>
              <a:rPr lang="en-US"/>
              <a:t>Cycle of coding, testing, and debugging continues until database is ready to be delivered</a:t>
            </a:r>
          </a:p>
          <a:p>
            <a:pPr>
              <a:lnSpc>
                <a:spcPct val="90000"/>
              </a:lnSpc>
            </a:pPr>
            <a:r>
              <a:rPr lang="en-US"/>
              <a:t>Database is created and system is customized by creation of tables and views, and user authorizations</a:t>
            </a:r>
          </a:p>
        </p:txBody>
      </p:sp>
    </p:spTree>
    <p:extLst>
      <p:ext uri="{BB962C8B-B14F-4D97-AF65-F5344CB8AC3E}">
        <p14:creationId xmlns:p14="http://schemas.microsoft.com/office/powerpoint/2010/main" val="1863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Maintenance</a:t>
            </a:r>
          </a:p>
        </p:txBody>
      </p:sp>
      <p:sp>
        <p:nvSpPr>
          <p:cNvPr id="7178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Maintenance activities group into three types:</a:t>
            </a:r>
          </a:p>
          <a:p>
            <a:pPr lvl="1"/>
            <a:r>
              <a:rPr lang="en-US" sz="2400"/>
              <a:t>Corrective maintenance in response to systems errors</a:t>
            </a:r>
          </a:p>
          <a:p>
            <a:pPr lvl="1"/>
            <a:r>
              <a:rPr lang="en-US" sz="2400"/>
              <a:t>Adaptive maintenance due to changes in business environment</a:t>
            </a:r>
          </a:p>
          <a:p>
            <a:pPr lvl="1"/>
            <a:r>
              <a:rPr lang="en-US" sz="2400"/>
              <a:t>Perfective maintenance to enhance system</a:t>
            </a:r>
          </a:p>
          <a:p>
            <a:r>
              <a:rPr lang="en-US" sz="2600"/>
              <a:t>Computer-assisted systems engineering</a:t>
            </a:r>
          </a:p>
          <a:p>
            <a:pPr lvl="1"/>
            <a:r>
              <a:rPr lang="en-US" sz="2400"/>
              <a:t>Make it possible to produce better systems within reasonable amount of time and at reasonable cost</a:t>
            </a:r>
          </a:p>
        </p:txBody>
      </p:sp>
    </p:spTree>
    <p:extLst>
      <p:ext uri="{BB962C8B-B14F-4D97-AF65-F5344CB8AC3E}">
        <p14:creationId xmlns:p14="http://schemas.microsoft.com/office/powerpoint/2010/main" val="20913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Life Cycle (DBLC)</a:t>
            </a:r>
          </a:p>
        </p:txBody>
      </p:sp>
      <p:pic>
        <p:nvPicPr>
          <p:cNvPr id="720907" name="Picture 11" descr="Fig09-0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600200"/>
            <a:ext cx="5181600" cy="46323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6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Database Initial Study</a:t>
            </a:r>
          </a:p>
        </p:txBody>
      </p:sp>
      <p:sp>
        <p:nvSpPr>
          <p:cNvPr id="71987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Overall purpose:</a:t>
            </a:r>
          </a:p>
          <a:p>
            <a:pPr lvl="1"/>
            <a:r>
              <a:rPr lang="en-US"/>
              <a:t>Analyze company situation</a:t>
            </a:r>
          </a:p>
          <a:p>
            <a:pPr lvl="1"/>
            <a:r>
              <a:rPr lang="en-US"/>
              <a:t>Define problems and constraints</a:t>
            </a:r>
          </a:p>
          <a:p>
            <a:pPr lvl="1"/>
            <a:r>
              <a:rPr lang="en-US"/>
              <a:t>Define objectives</a:t>
            </a:r>
          </a:p>
          <a:p>
            <a:pPr lvl="1"/>
            <a:r>
              <a:rPr lang="en-US"/>
              <a:t>Define scope and boundaries</a:t>
            </a:r>
          </a:p>
          <a:p>
            <a:r>
              <a:rPr lang="en-US"/>
              <a:t>Interactive and iterative processes required to complete first phase of DBLC successfully</a:t>
            </a:r>
          </a:p>
        </p:txBody>
      </p:sp>
    </p:spTree>
    <p:extLst>
      <p:ext uri="{BB962C8B-B14F-4D97-AF65-F5344CB8AC3E}">
        <p14:creationId xmlns:p14="http://schemas.microsoft.com/office/powerpoint/2010/main" val="4710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dirty="0" smtClean="0"/>
              <a:t>Systems </a:t>
            </a:r>
            <a:r>
              <a:rPr lang="en-US" dirty="0"/>
              <a:t>Development Life Cycle (SDLC)</a:t>
            </a:r>
          </a:p>
          <a:p>
            <a:r>
              <a:rPr lang="en-US" dirty="0"/>
              <a:t>Database Life Cycle (DBLC)</a:t>
            </a:r>
          </a:p>
          <a:p>
            <a:endParaRPr lang="en-US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7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Database Initial Study (continued)</a:t>
            </a:r>
          </a:p>
        </p:txBody>
      </p:sp>
      <p:pic>
        <p:nvPicPr>
          <p:cNvPr id="722955" name="Picture 11" descr="Fig09-0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676400"/>
            <a:ext cx="5334000" cy="46069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06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Analyze the Company Situation</a:t>
            </a:r>
          </a:p>
        </p:txBody>
      </p:sp>
      <p:sp>
        <p:nvSpPr>
          <p:cNvPr id="7731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Analysis–To break up any whole into its parts so as to find out their nature, function, and so on</a:t>
            </a:r>
          </a:p>
          <a:p>
            <a:r>
              <a:rPr lang="en-US" sz="2600"/>
              <a:t>Company situation </a:t>
            </a:r>
          </a:p>
          <a:p>
            <a:pPr lvl="1"/>
            <a:r>
              <a:rPr lang="en-US" sz="2400"/>
              <a:t>General conditions in which company operates, its organizational structure, and its mission</a:t>
            </a:r>
          </a:p>
          <a:p>
            <a:r>
              <a:rPr lang="en-US" sz="2600"/>
              <a:t>Analyze company situation</a:t>
            </a:r>
          </a:p>
          <a:p>
            <a:pPr lvl="1"/>
            <a:r>
              <a:rPr lang="en-US" sz="2400"/>
              <a:t>Discover what company’s operational components are, how they function, and how they interact</a:t>
            </a:r>
          </a:p>
        </p:txBody>
      </p:sp>
    </p:spTree>
    <p:extLst>
      <p:ext uri="{BB962C8B-B14F-4D97-AF65-F5344CB8AC3E}">
        <p14:creationId xmlns:p14="http://schemas.microsoft.com/office/powerpoint/2010/main" val="12901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Problems and Constraints</a:t>
            </a:r>
          </a:p>
        </p:txBody>
      </p:sp>
      <p:sp>
        <p:nvSpPr>
          <p:cNvPr id="774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Managerial view of company’s operation is often different from that of end users</a:t>
            </a:r>
          </a:p>
          <a:p>
            <a:r>
              <a:rPr lang="en-US" sz="2600"/>
              <a:t>Designer must continue to carefully probe to generate additional information that will help define problems within larger framework of company operations</a:t>
            </a:r>
          </a:p>
          <a:p>
            <a:r>
              <a:rPr lang="en-US" sz="2600"/>
              <a:t>Finding precise answers is important</a:t>
            </a:r>
          </a:p>
          <a:p>
            <a:r>
              <a:rPr lang="en-US" sz="2600"/>
              <a:t>Defining problems does not always lead to perfect solution</a:t>
            </a:r>
          </a:p>
        </p:txBody>
      </p:sp>
    </p:spTree>
    <p:extLst>
      <p:ext uri="{BB962C8B-B14F-4D97-AF65-F5344CB8AC3E}">
        <p14:creationId xmlns:p14="http://schemas.microsoft.com/office/powerpoint/2010/main" val="7117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Objectives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Designer must ensure that database system objectives correspond to those envisioned by end user(s)</a:t>
            </a:r>
          </a:p>
          <a:p>
            <a:r>
              <a:rPr lang="en-US" sz="2600"/>
              <a:t>Designer must begin to address following questions:</a:t>
            </a:r>
          </a:p>
          <a:p>
            <a:pPr lvl="1"/>
            <a:r>
              <a:rPr lang="en-US" sz="2400"/>
              <a:t>What is proposed system’s initial objective?</a:t>
            </a:r>
          </a:p>
          <a:p>
            <a:pPr lvl="1"/>
            <a:r>
              <a:rPr lang="en-US" sz="2400"/>
              <a:t>Will system interface with other existing or future systems in the company?</a:t>
            </a:r>
          </a:p>
          <a:p>
            <a:pPr lvl="1"/>
            <a:r>
              <a:rPr lang="en-US" sz="2400"/>
              <a:t>Will system share data with other systems or users?</a:t>
            </a:r>
          </a:p>
        </p:txBody>
      </p:sp>
    </p:spTree>
    <p:extLst>
      <p:ext uri="{BB962C8B-B14F-4D97-AF65-F5344CB8AC3E}">
        <p14:creationId xmlns:p14="http://schemas.microsoft.com/office/powerpoint/2010/main" val="8735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Scope and Boundaries</a:t>
            </a:r>
          </a:p>
        </p:txBody>
      </p:sp>
      <p:sp>
        <p:nvSpPr>
          <p:cNvPr id="7761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Scope</a:t>
            </a:r>
          </a:p>
          <a:p>
            <a:pPr lvl="1"/>
            <a:r>
              <a:rPr lang="en-US" sz="2400"/>
              <a:t>Defines extent of design according to operational requirements</a:t>
            </a:r>
          </a:p>
          <a:p>
            <a:pPr lvl="1"/>
            <a:r>
              <a:rPr lang="en-US" sz="2400"/>
              <a:t>Helps define required data structures, type and number of entities, and physical size of database</a:t>
            </a:r>
          </a:p>
          <a:p>
            <a:r>
              <a:rPr lang="en-US" sz="2600"/>
              <a:t>Boundaries</a:t>
            </a:r>
          </a:p>
          <a:p>
            <a:pPr lvl="1"/>
            <a:r>
              <a:rPr lang="en-US" sz="2400"/>
              <a:t>Limits external to system</a:t>
            </a:r>
          </a:p>
          <a:p>
            <a:pPr lvl="1"/>
            <a:r>
              <a:rPr lang="en-US" sz="2400"/>
              <a:t>Often imposed by existing hardware and software</a:t>
            </a:r>
          </a:p>
        </p:txBody>
      </p:sp>
    </p:spTree>
    <p:extLst>
      <p:ext uri="{BB962C8B-B14F-4D97-AF65-F5344CB8AC3E}">
        <p14:creationId xmlns:p14="http://schemas.microsoft.com/office/powerpoint/2010/main" val="367944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Briefly describe the phases of SDLC</a:t>
            </a:r>
          </a:p>
          <a:p>
            <a:r>
              <a:rPr lang="en-US" dirty="0"/>
              <a:t>Briefly describe the phases of </a:t>
            </a:r>
            <a:r>
              <a:rPr lang="en-US" dirty="0" smtClean="0"/>
              <a:t>DBLC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11102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Information system is designed to facilitate transformation of data into information and to manage both data and information</a:t>
            </a:r>
          </a:p>
          <a:p>
            <a:r>
              <a:rPr lang="en-US" sz="2800" dirty="0"/>
              <a:t>SDLC traces history (life cycle) of an application within the information system</a:t>
            </a:r>
          </a:p>
          <a:p>
            <a:r>
              <a:rPr lang="en-US" sz="2800" dirty="0"/>
              <a:t>DBLC describes history of database within the information system</a:t>
            </a:r>
          </a:p>
          <a:p>
            <a:r>
              <a:rPr lang="en-US" sz="2800" dirty="0"/>
              <a:t>Database design and implementation process moves through series of well-defined stages</a:t>
            </a:r>
          </a:p>
          <a:p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3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045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Database Implementation</a:t>
            </a:r>
            <a:endParaRPr lang="en-US"/>
          </a:p>
          <a:p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sz="2400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lvl="1"/>
            <a:r>
              <a:rPr lang="en-US" sz="2000" dirty="0" smtClean="0"/>
              <a:t>Describe framework </a:t>
            </a:r>
            <a:r>
              <a:rPr lang="en-US" sz="2000" dirty="0"/>
              <a:t>known as the Systems Development Life Cycle (SDLC</a:t>
            </a:r>
            <a:r>
              <a:rPr lang="en-US" sz="2000" dirty="0" smtClean="0"/>
              <a:t>) and  Database </a:t>
            </a:r>
            <a:r>
              <a:rPr lang="en-US" sz="2000" dirty="0"/>
              <a:t>Life Cycle (DBLC)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128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SDLC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DBLC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Planning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Analysis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Design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Implementation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Maintenance</a:t>
            </a:r>
            <a:endParaRPr lang="en-US" altLang="en-US" sz="16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The Information System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r>
              <a:rPr lang="en-US"/>
              <a:t>Provides for data collection, storage, and retrieval</a:t>
            </a:r>
          </a:p>
          <a:p>
            <a:r>
              <a:rPr lang="en-US"/>
              <a:t>Composed of people, hardware, software, database(s), application programs, and procedures</a:t>
            </a:r>
          </a:p>
          <a:p>
            <a:r>
              <a:rPr lang="en-US"/>
              <a:t>Systems analysis</a:t>
            </a:r>
            <a:r>
              <a:rPr lang="en-US" sz="2400"/>
              <a:t> </a:t>
            </a:r>
          </a:p>
          <a:p>
            <a:pPr lvl="1"/>
            <a:r>
              <a:rPr lang="en-US"/>
              <a:t>Process that establishes need for and extent of information system</a:t>
            </a:r>
          </a:p>
          <a:p>
            <a:r>
              <a:rPr lang="en-US"/>
              <a:t>Systems development</a:t>
            </a:r>
          </a:p>
          <a:p>
            <a:pPr lvl="1"/>
            <a:r>
              <a:rPr lang="en-US"/>
              <a:t>Process of creating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150241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Information System (continued)</a:t>
            </a:r>
          </a:p>
        </p:txBody>
      </p:sp>
      <p:sp>
        <p:nvSpPr>
          <p:cNvPr id="770053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Applications</a:t>
            </a:r>
          </a:p>
          <a:p>
            <a:pPr lvl="1">
              <a:lnSpc>
                <a:spcPct val="90000"/>
              </a:lnSpc>
            </a:pPr>
            <a:r>
              <a:rPr lang="en-US"/>
              <a:t>Transform data into information that forms basis for decision making</a:t>
            </a:r>
          </a:p>
          <a:p>
            <a:pPr lvl="1">
              <a:lnSpc>
                <a:spcPct val="90000"/>
              </a:lnSpc>
            </a:pPr>
            <a:r>
              <a:rPr lang="en-US"/>
              <a:t>Usually produce the following:</a:t>
            </a:r>
            <a:r>
              <a:rPr lang="en-US" sz="2400"/>
              <a:t> </a:t>
            </a:r>
          </a:p>
          <a:p>
            <a:pPr lvl="2">
              <a:lnSpc>
                <a:spcPct val="90000"/>
              </a:lnSpc>
            </a:pPr>
            <a:r>
              <a:rPr lang="en-US"/>
              <a:t>Formal report</a:t>
            </a:r>
          </a:p>
          <a:p>
            <a:pPr lvl="2">
              <a:lnSpc>
                <a:spcPct val="90000"/>
              </a:lnSpc>
            </a:pPr>
            <a:r>
              <a:rPr lang="en-US"/>
              <a:t>Tabulations</a:t>
            </a:r>
          </a:p>
          <a:p>
            <a:pPr lvl="2">
              <a:lnSpc>
                <a:spcPct val="90000"/>
              </a:lnSpc>
            </a:pPr>
            <a:r>
              <a:rPr lang="en-US"/>
              <a:t>Graphic displays</a:t>
            </a:r>
          </a:p>
          <a:p>
            <a:pPr lvl="1">
              <a:lnSpc>
                <a:spcPct val="90000"/>
              </a:lnSpc>
            </a:pPr>
            <a:r>
              <a:rPr lang="en-US"/>
              <a:t>Composed of following two parts:</a:t>
            </a:r>
          </a:p>
          <a:p>
            <a:pPr lvl="2">
              <a:lnSpc>
                <a:spcPct val="90000"/>
              </a:lnSpc>
            </a:pPr>
            <a:r>
              <a:rPr lang="en-US"/>
              <a:t>Data </a:t>
            </a:r>
          </a:p>
          <a:p>
            <a:pPr lvl="2">
              <a:lnSpc>
                <a:spcPct val="90000"/>
              </a:lnSpc>
            </a:pPr>
            <a:r>
              <a:rPr lang="en-US"/>
              <a:t>Code by which data are transformed into information</a:t>
            </a:r>
          </a:p>
        </p:txBody>
      </p:sp>
    </p:spTree>
    <p:extLst>
      <p:ext uri="{BB962C8B-B14F-4D97-AF65-F5344CB8AC3E}">
        <p14:creationId xmlns:p14="http://schemas.microsoft.com/office/powerpoint/2010/main" val="45029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Information System (continued)</a:t>
            </a:r>
          </a:p>
        </p:txBody>
      </p:sp>
      <p:pic>
        <p:nvPicPr>
          <p:cNvPr id="708618" name="Picture 10" descr="Fig09-0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828800"/>
            <a:ext cx="8229600" cy="3863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8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Information System (continued)</a:t>
            </a:r>
          </a:p>
        </p:txBody>
      </p:sp>
      <p:sp>
        <p:nvSpPr>
          <p:cNvPr id="7710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Information system performance depends on triad of factors:</a:t>
            </a:r>
          </a:p>
          <a:p>
            <a:pPr lvl="1"/>
            <a:r>
              <a:rPr lang="en-US" sz="2200"/>
              <a:t>Database design and implementation</a:t>
            </a:r>
          </a:p>
          <a:p>
            <a:pPr lvl="1"/>
            <a:r>
              <a:rPr lang="en-US" sz="2200"/>
              <a:t>Application design and implementation</a:t>
            </a:r>
          </a:p>
          <a:p>
            <a:pPr lvl="1"/>
            <a:r>
              <a:rPr lang="en-US" sz="2200"/>
              <a:t>Administrative procedures</a:t>
            </a:r>
          </a:p>
          <a:p>
            <a:r>
              <a:rPr lang="en-US" sz="2400"/>
              <a:t>Database development </a:t>
            </a:r>
          </a:p>
          <a:p>
            <a:pPr lvl="1"/>
            <a:r>
              <a:rPr lang="en-US" sz="2200"/>
              <a:t>Process of database design and implementation</a:t>
            </a:r>
          </a:p>
          <a:p>
            <a:pPr lvl="1"/>
            <a:r>
              <a:rPr lang="en-US" sz="2200"/>
              <a:t>Primary objective is to create complete, normalized, nonredundant (to the extent possible), and fully integrated conceptual, logical, and physical database models</a:t>
            </a:r>
          </a:p>
        </p:txBody>
      </p:sp>
    </p:spTree>
    <p:extLst>
      <p:ext uri="{BB962C8B-B14F-4D97-AF65-F5344CB8AC3E}">
        <p14:creationId xmlns:p14="http://schemas.microsoft.com/office/powerpoint/2010/main" val="28403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Systems Development Life Cycle (SDLC)</a:t>
            </a:r>
          </a:p>
        </p:txBody>
      </p:sp>
      <p:sp>
        <p:nvSpPr>
          <p:cNvPr id="7106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Traces history (life cycle) of information system</a:t>
            </a:r>
          </a:p>
          <a:p>
            <a:r>
              <a:rPr lang="en-US"/>
              <a:t>Provides “big picture” within which database design and application development can be mapped out and evaluated</a:t>
            </a:r>
          </a:p>
        </p:txBody>
      </p:sp>
    </p:spTree>
    <p:extLst>
      <p:ext uri="{BB962C8B-B14F-4D97-AF65-F5344CB8AC3E}">
        <p14:creationId xmlns:p14="http://schemas.microsoft.com/office/powerpoint/2010/main" val="39624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(7)</Template>
  <TotalTime>21</TotalTime>
  <Pages>11</Pages>
  <Words>938</Words>
  <Application>Microsoft Office PowerPoint</Application>
  <PresentationFormat>On-screen Show (4:3)</PresentationFormat>
  <Paragraphs>133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ＭＳ Ｐゴシック</vt:lpstr>
      <vt:lpstr>新細明體</vt:lpstr>
      <vt:lpstr>Arial</vt:lpstr>
      <vt:lpstr>Calibri</vt:lpstr>
      <vt:lpstr>Century Gothic</vt:lpstr>
      <vt:lpstr>UCTI-Template-foundation-level</vt:lpstr>
      <vt:lpstr>Introduction to Databases  CT042-3-1-IDB (version1)</vt:lpstr>
      <vt:lpstr>Topic &amp; Structure of The Lesson</vt:lpstr>
      <vt:lpstr>Learning Outcomes</vt:lpstr>
      <vt:lpstr>Key Terms You Must Be Able To Use</vt:lpstr>
      <vt:lpstr>The Information System</vt:lpstr>
      <vt:lpstr>The Information System (continued)</vt:lpstr>
      <vt:lpstr>The Information System (continued)</vt:lpstr>
      <vt:lpstr>The Information System (continued)</vt:lpstr>
      <vt:lpstr>The Systems Development Life Cycle (SDLC)</vt:lpstr>
      <vt:lpstr>The Systems Development Life Cycle (SDLC) (continued)</vt:lpstr>
      <vt:lpstr>The Systems Development Life Cycle (SDLC) (continued)</vt:lpstr>
      <vt:lpstr>Planning</vt:lpstr>
      <vt:lpstr>Analysis</vt:lpstr>
      <vt:lpstr>Analysis (continued)</vt:lpstr>
      <vt:lpstr>Detailed Systems Design</vt:lpstr>
      <vt:lpstr>Implementation</vt:lpstr>
      <vt:lpstr>Maintenance</vt:lpstr>
      <vt:lpstr>The Database Life Cycle (DBLC)</vt:lpstr>
      <vt:lpstr>The Database Initial Study</vt:lpstr>
      <vt:lpstr>The Database Initial Study (continued)</vt:lpstr>
      <vt:lpstr>Analyze the Company Situation</vt:lpstr>
      <vt:lpstr>Define Problems and Constraints</vt:lpstr>
      <vt:lpstr>Define Objectives</vt:lpstr>
      <vt:lpstr>Define Scope and Boundaries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Lai Chew Ping</cp:lastModifiedBy>
  <cp:revision>27</cp:revision>
  <cp:lastPrinted>1995-11-02T09:23:42Z</cp:lastPrinted>
  <dcterms:created xsi:type="dcterms:W3CDTF">2017-10-17T07:27:09Z</dcterms:created>
  <dcterms:modified xsi:type="dcterms:W3CDTF">2019-05-14T04:25:36Z</dcterms:modified>
</cp:coreProperties>
</file>