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2" r:id="rId21"/>
    <p:sldId id="263" r:id="rId22"/>
    <p:sldId id="264" r:id="rId23"/>
    <p:sldId id="265" r:id="rId2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B22A21-CCE9-4790-B0A3-7A39AAD92471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7875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3ABD4B-C6E0-4D17-ABA3-D304D66EFC49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0196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34C0F5-A778-4711-8FAF-66194EFB72CC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8477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72806C-DAFD-4A80-9C49-E7C41DD89AC1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363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ED1DE1-807F-4D56-8228-CBBCE1B2A720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0727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FFF51E-89AD-4821-A0A4-37F721DE2447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6332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D41206-E692-4309-8AF9-671BBD9FE6AF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165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CB5019-7E20-4552-B855-43A947AD4C23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949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11FA9B-6AEE-44B8-B5CF-1D504C7E780F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5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C909DC-F085-48B9-8A4D-8DA85BE7AB3B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087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317D75-60BC-42A4-9A38-01C453A7B485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637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8A25B9-62A9-4A52-A4DD-B1C86A53FB00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825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27AEC3-B47A-4A25-ACDF-D8CB38250C58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346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A61436F-23D8-4EB7-AC02-1A2D8DE450B2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842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1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A54CAC-AED9-406D-A9CC-7BD9472800FE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015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CT042-3-1-IDB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Introduction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to Database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8812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E9740070-ECDD-4B27-8952-09ECD45D6511}" type="slidenum">
              <a:rPr lang="en-GB" sz="80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23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1: Introduction to Database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Introduction to </a:t>
            </a:r>
            <a:r>
              <a:rPr lang="en-US" sz="3800" smtClean="0"/>
              <a:t>Databases</a:t>
            </a:r>
            <a:br>
              <a:rPr lang="en-US" sz="3800" smtClean="0"/>
            </a:br>
            <a:r>
              <a:rPr lang="en-US" sz="1400"/>
              <a:t>CT042-3-1-IDB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Raw Data into Information (continued)</a:t>
            </a:r>
          </a:p>
        </p:txBody>
      </p:sp>
      <p:pic>
        <p:nvPicPr>
          <p:cNvPr id="8195" name="Picture 1029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r="56557" b="1405"/>
          <a:stretch>
            <a:fillRect/>
          </a:stretch>
        </p:blipFill>
        <p:spPr>
          <a:xfrm>
            <a:off x="2681288" y="1752600"/>
            <a:ext cx="3989387" cy="4343400"/>
          </a:xfrm>
        </p:spPr>
      </p:pic>
    </p:spTree>
    <p:extLst>
      <p:ext uri="{BB962C8B-B14F-4D97-AF65-F5344CB8AC3E}">
        <p14:creationId xmlns:p14="http://schemas.microsoft.com/office/powerpoint/2010/main" val="3738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Raw Data into Information (continued)</a:t>
            </a:r>
          </a:p>
        </p:txBody>
      </p:sp>
      <p:pic>
        <p:nvPicPr>
          <p:cNvPr id="9219" name="Picture 1029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1" t="50014"/>
          <a:stretch>
            <a:fillRect/>
          </a:stretch>
        </p:blipFill>
        <p:spPr>
          <a:xfrm>
            <a:off x="2570163" y="1752600"/>
            <a:ext cx="4225925" cy="4343400"/>
          </a:xfrm>
        </p:spPr>
      </p:pic>
    </p:spTree>
    <p:extLst>
      <p:ext uri="{BB962C8B-B14F-4D97-AF65-F5344CB8AC3E}">
        <p14:creationId xmlns:p14="http://schemas.microsoft.com/office/powerpoint/2010/main" val="699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Introducing the Database </a:t>
            </a:r>
            <a:br>
              <a:rPr lang="en-US" smtClean="0"/>
            </a:br>
            <a:r>
              <a:rPr lang="en-US" smtClean="0"/>
              <a:t>and the DBMS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Database—shared, integrated computer structure that stores:</a:t>
            </a:r>
          </a:p>
          <a:p>
            <a:pPr lvl="1" eaLnBrk="1" hangingPunct="1"/>
            <a:r>
              <a:rPr lang="en-US" dirty="0" smtClean="0"/>
              <a:t>End user data (raw facts)</a:t>
            </a:r>
          </a:p>
          <a:p>
            <a:pPr lvl="1" eaLnBrk="1" hangingPunct="1"/>
            <a:r>
              <a:rPr lang="en-US" dirty="0" smtClean="0"/>
              <a:t>Metadata (data about data)</a:t>
            </a:r>
          </a:p>
        </p:txBody>
      </p:sp>
    </p:spTree>
    <p:extLst>
      <p:ext uri="{BB962C8B-B14F-4D97-AF65-F5344CB8AC3E}">
        <p14:creationId xmlns:p14="http://schemas.microsoft.com/office/powerpoint/2010/main" val="34918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Introducing the Database and the DBMS (continued)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DBMS (database management system):</a:t>
            </a:r>
          </a:p>
          <a:p>
            <a:pPr lvl="1" eaLnBrk="1" hangingPunct="1"/>
            <a:r>
              <a:rPr lang="en-US" dirty="0" smtClean="0"/>
              <a:t>Collection of programs that manages database structure and controls access to data</a:t>
            </a:r>
          </a:p>
          <a:p>
            <a:pPr lvl="1" eaLnBrk="1" hangingPunct="1"/>
            <a:r>
              <a:rPr lang="en-US" dirty="0" smtClean="0"/>
              <a:t>Possible to share data among multiple applications or users</a:t>
            </a:r>
          </a:p>
          <a:p>
            <a:pPr lvl="1" eaLnBrk="1" hangingPunct="1"/>
            <a:r>
              <a:rPr lang="en-US" dirty="0" smtClean="0"/>
              <a:t>Makes data management more efficient and effective</a:t>
            </a:r>
          </a:p>
        </p:txBody>
      </p:sp>
    </p:spTree>
    <p:extLst>
      <p:ext uri="{BB962C8B-B14F-4D97-AF65-F5344CB8AC3E}">
        <p14:creationId xmlns:p14="http://schemas.microsoft.com/office/powerpoint/2010/main" val="18147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 and Advantages of the DBMS (continued)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users have better access to more and better-managed data</a:t>
            </a:r>
          </a:p>
          <a:p>
            <a:pPr lvl="1" eaLnBrk="1" hangingPunct="1"/>
            <a:r>
              <a:rPr lang="en-US" smtClean="0"/>
              <a:t>Promotes integrated view of organization’s operations</a:t>
            </a:r>
          </a:p>
          <a:p>
            <a:pPr lvl="1" eaLnBrk="1" hangingPunct="1"/>
            <a:r>
              <a:rPr lang="en-US" smtClean="0"/>
              <a:t>Probability of data inconsistency is greatly reduced</a:t>
            </a:r>
          </a:p>
          <a:p>
            <a:pPr lvl="1" eaLnBrk="1" hangingPunct="1"/>
            <a:r>
              <a:rPr lang="en-US" smtClean="0"/>
              <a:t>Possible to produce quick answers to ad hoc queries</a:t>
            </a:r>
          </a:p>
        </p:txBody>
      </p:sp>
    </p:spTree>
    <p:extLst>
      <p:ext uri="{BB962C8B-B14F-4D97-AF65-F5344CB8AC3E}">
        <p14:creationId xmlns:p14="http://schemas.microsoft.com/office/powerpoint/2010/main" val="18051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914400"/>
          </a:xfrm>
        </p:spPr>
        <p:txBody>
          <a:bodyPr/>
          <a:lstStyle/>
          <a:p>
            <a:pPr eaLnBrk="1" hangingPunct="1"/>
            <a:r>
              <a:rPr lang="en-US" smtClean="0"/>
              <a:t>Role and Advantages of the DBMS (continued)</a:t>
            </a:r>
          </a:p>
        </p:txBody>
      </p:sp>
      <p:pic>
        <p:nvPicPr>
          <p:cNvPr id="13315" name="Picture 13" descr="Fig01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772400" cy="4167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Single-user:</a:t>
            </a:r>
          </a:p>
          <a:p>
            <a:pPr lvl="1" eaLnBrk="1" hangingPunct="1"/>
            <a:r>
              <a:rPr lang="en-US" smtClean="0"/>
              <a:t>Supports only one user at a time</a:t>
            </a:r>
          </a:p>
          <a:p>
            <a:pPr eaLnBrk="1" hangingPunct="1"/>
            <a:r>
              <a:rPr lang="en-US" smtClean="0"/>
              <a:t>Desktop:</a:t>
            </a:r>
          </a:p>
          <a:p>
            <a:pPr lvl="1" eaLnBrk="1" hangingPunct="1"/>
            <a:r>
              <a:rPr lang="en-US" smtClean="0"/>
              <a:t>Single-user database running on a personal computer</a:t>
            </a:r>
          </a:p>
          <a:p>
            <a:pPr eaLnBrk="1" hangingPunct="1"/>
            <a:r>
              <a:rPr lang="en-US" smtClean="0"/>
              <a:t>Multi-user:</a:t>
            </a:r>
          </a:p>
          <a:p>
            <a:pPr lvl="1" eaLnBrk="1" hangingPunct="1"/>
            <a:r>
              <a:rPr lang="en-US" smtClean="0"/>
              <a:t>Supports multiple users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5096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 (continued)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Workgroup:</a:t>
            </a:r>
          </a:p>
          <a:p>
            <a:pPr lvl="1" eaLnBrk="1" hangingPunct="1"/>
            <a:r>
              <a:rPr lang="en-US" smtClean="0"/>
              <a:t>Multi-user database that supports a small group of users or a single department</a:t>
            </a:r>
          </a:p>
          <a:p>
            <a:pPr eaLnBrk="1" hangingPunct="1"/>
            <a:r>
              <a:rPr lang="en-US" smtClean="0"/>
              <a:t>Enterprise:</a:t>
            </a:r>
          </a:p>
          <a:p>
            <a:pPr lvl="1" eaLnBrk="1" hangingPunct="1"/>
            <a:r>
              <a:rPr lang="en-US" smtClean="0"/>
              <a:t>Multi-user database that supports a large group of users or an entire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3752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 (continued)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Can be classified by location:</a:t>
            </a:r>
          </a:p>
          <a:p>
            <a:pPr eaLnBrk="1" hangingPunct="1"/>
            <a:r>
              <a:rPr lang="en-US" smtClean="0"/>
              <a:t>Centralized:</a:t>
            </a:r>
          </a:p>
          <a:p>
            <a:pPr lvl="1" eaLnBrk="1" hangingPunct="1"/>
            <a:r>
              <a:rPr lang="en-US" smtClean="0"/>
              <a:t>Supports data located at a single site</a:t>
            </a:r>
          </a:p>
          <a:p>
            <a:pPr eaLnBrk="1" hangingPunct="1"/>
            <a:r>
              <a:rPr lang="en-US" smtClean="0"/>
              <a:t>Distributed:</a:t>
            </a:r>
          </a:p>
          <a:p>
            <a:pPr lvl="1" eaLnBrk="1" hangingPunct="1"/>
            <a:r>
              <a:rPr lang="en-US" smtClean="0"/>
              <a:t>Supports data distributed across several sites</a:t>
            </a:r>
          </a:p>
        </p:txBody>
      </p:sp>
    </p:spTree>
    <p:extLst>
      <p:ext uri="{BB962C8B-B14F-4D97-AF65-F5344CB8AC3E}">
        <p14:creationId xmlns:p14="http://schemas.microsoft.com/office/powerpoint/2010/main" val="38525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 (continued)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dirty="0" smtClean="0"/>
              <a:t>Can be classified by use:</a:t>
            </a:r>
          </a:p>
          <a:p>
            <a:pPr eaLnBrk="1" hangingPunct="1"/>
            <a:r>
              <a:rPr lang="en-US" sz="2600" dirty="0" smtClean="0"/>
              <a:t>Transactional (or production):</a:t>
            </a:r>
          </a:p>
          <a:p>
            <a:pPr lvl="1" eaLnBrk="1" hangingPunct="1"/>
            <a:r>
              <a:rPr lang="en-US" sz="2600" dirty="0" smtClean="0"/>
              <a:t>Supports a company’s day-to-day operations</a:t>
            </a:r>
          </a:p>
          <a:p>
            <a:pPr eaLnBrk="1" hangingPunct="1"/>
            <a:r>
              <a:rPr lang="en-US" sz="2600" dirty="0" smtClean="0"/>
              <a:t>Data warehouse:</a:t>
            </a:r>
          </a:p>
          <a:p>
            <a:pPr lvl="1" eaLnBrk="1" hangingPunct="1"/>
            <a:r>
              <a:rPr lang="en-US" sz="2600" dirty="0" smtClean="0"/>
              <a:t>Stores data used to generate information required to make tactical or strategic decisions</a:t>
            </a:r>
          </a:p>
          <a:p>
            <a:pPr lvl="1" eaLnBrk="1" hangingPunct="1"/>
            <a:r>
              <a:rPr lang="en-US" sz="2600" dirty="0" smtClean="0"/>
              <a:t>Often used to store historical data</a:t>
            </a:r>
          </a:p>
          <a:p>
            <a:pPr lvl="1" eaLnBrk="1" hangingPunct="1"/>
            <a:r>
              <a:rPr lang="en-US" sz="2600" dirty="0" smtClean="0"/>
              <a:t>Structure is quite different</a:t>
            </a:r>
          </a:p>
        </p:txBody>
      </p:sp>
    </p:spTree>
    <p:extLst>
      <p:ext uri="{BB962C8B-B14F-4D97-AF65-F5344CB8AC3E}">
        <p14:creationId xmlns:p14="http://schemas.microsoft.com/office/powerpoint/2010/main" val="29260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vs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vs</a:t>
            </a:r>
            <a:r>
              <a:rPr lang="en-US" dirty="0" smtClean="0"/>
              <a:t> DBMS</a:t>
            </a:r>
          </a:p>
          <a:p>
            <a:r>
              <a:rPr lang="en-US" dirty="0" smtClean="0"/>
              <a:t>Types of database</a:t>
            </a:r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What is </a:t>
            </a: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the difference between data and information</a:t>
            </a:r>
          </a:p>
          <a:p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Describe the difference between database and DBMS</a:t>
            </a:r>
          </a:p>
          <a:p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Briefly explain 3 types </a:t>
            </a: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of database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 are r</a:t>
            </a:r>
            <a:r>
              <a:rPr lang="en-US" sz="2200" dirty="0" smtClean="0"/>
              <a:t>aw facts, i</a:t>
            </a:r>
            <a:r>
              <a:rPr lang="en-US" sz="2400" dirty="0" smtClean="0"/>
              <a:t>nformation is </a:t>
            </a:r>
            <a:r>
              <a:rPr lang="en-US" sz="2200" dirty="0" smtClean="0"/>
              <a:t>processed data to </a:t>
            </a:r>
            <a:r>
              <a:rPr lang="en-US" sz="2200" dirty="0"/>
              <a:t>reveal </a:t>
            </a:r>
            <a:r>
              <a:rPr lang="en-US" sz="2200" dirty="0" smtClean="0"/>
              <a:t>meaning</a:t>
            </a:r>
          </a:p>
          <a:p>
            <a:r>
              <a:rPr lang="en-US" sz="2400" dirty="0" smtClean="0"/>
              <a:t>Database store shared</a:t>
            </a:r>
            <a:r>
              <a:rPr lang="en-US" sz="2400" dirty="0"/>
              <a:t>, </a:t>
            </a:r>
            <a:r>
              <a:rPr lang="en-US" sz="2400" dirty="0" smtClean="0"/>
              <a:t>integrated data.</a:t>
            </a:r>
          </a:p>
          <a:p>
            <a:r>
              <a:rPr lang="en-US" sz="2400" dirty="0"/>
              <a:t>DBMS </a:t>
            </a:r>
            <a:r>
              <a:rPr lang="en-US" sz="2400" dirty="0" smtClean="0"/>
              <a:t>is a collection </a:t>
            </a:r>
            <a:r>
              <a:rPr lang="en-US" sz="2400" dirty="0"/>
              <a:t>of programs that manages database structure and controls access to </a:t>
            </a:r>
            <a:r>
              <a:rPr lang="en-US" sz="2400" dirty="0" smtClean="0"/>
              <a:t>data.</a:t>
            </a:r>
          </a:p>
          <a:p>
            <a:r>
              <a:rPr lang="en-US" sz="2400" dirty="0" smtClean="0"/>
              <a:t>Database can be classified by usage or location</a:t>
            </a:r>
          </a:p>
          <a:p>
            <a:endParaRPr lang="en-US" sz="24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and its problems</a:t>
            </a:r>
          </a:p>
          <a:p>
            <a:r>
              <a:rPr lang="en-US" smtClean="0"/>
              <a:t>DBMS functions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Explain the difference between data and information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Describe the </a:t>
            </a: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difference between </a:t>
            </a:r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database and DBMS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State different types of database</a:t>
            </a:r>
          </a:p>
          <a:p>
            <a:pPr lvl="1"/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Data</a:t>
            </a:r>
          </a:p>
          <a:p>
            <a:pPr lvl="1"/>
            <a:r>
              <a:rPr lang="en-US" altLang="en-US" sz="1600" b="1" dirty="0" err="1" smtClean="0">
                <a:latin typeface="Century Gothic" panose="020B0502020202020204" pitchFamily="34" charset="0"/>
              </a:rPr>
              <a:t>Infromation</a:t>
            </a:r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Database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Database Management System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chapter, you will learn: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difference between data and information</a:t>
            </a:r>
          </a:p>
          <a:p>
            <a:pPr eaLnBrk="1" hangingPunct="1"/>
            <a:r>
              <a:rPr lang="en-US" smtClean="0"/>
              <a:t>What a database is, what the different types of databases are, and why they are valuable assets for decision making</a:t>
            </a:r>
          </a:p>
          <a:p>
            <a:pPr eaLnBrk="1" hangingPunct="1"/>
            <a:r>
              <a:rPr lang="en-US" smtClean="0"/>
              <a:t>The importance of database design</a:t>
            </a:r>
          </a:p>
          <a:p>
            <a:pPr eaLnBrk="1" hangingPunct="1"/>
            <a:r>
              <a:rPr lang="en-US" smtClean="0"/>
              <a:t>How modern databases evolved from file systems</a:t>
            </a:r>
          </a:p>
        </p:txBody>
      </p:sp>
    </p:spTree>
    <p:extLst>
      <p:ext uri="{BB962C8B-B14F-4D97-AF65-F5344CB8AC3E}">
        <p14:creationId xmlns:p14="http://schemas.microsoft.com/office/powerpoint/2010/main" val="29119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chapter, you will learn (continued):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flaws in file system data management</a:t>
            </a:r>
          </a:p>
          <a:p>
            <a:pPr eaLnBrk="1" hangingPunct="1"/>
            <a:r>
              <a:rPr lang="en-US" smtClean="0"/>
              <a:t>What the database system’s main components are and how a database system differs from a file system</a:t>
            </a:r>
          </a:p>
          <a:p>
            <a:pPr eaLnBrk="1" hangingPunct="1"/>
            <a:r>
              <a:rPr lang="en-US" smtClean="0"/>
              <a:t>The main functions of a database management system (DBMS)</a:t>
            </a:r>
          </a:p>
        </p:txBody>
      </p:sp>
    </p:spTree>
    <p:extLst>
      <p:ext uri="{BB962C8B-B14F-4D97-AF65-F5344CB8AC3E}">
        <p14:creationId xmlns:p14="http://schemas.microsoft.com/office/powerpoint/2010/main" val="25380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vs. Information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Data:</a:t>
            </a:r>
          </a:p>
          <a:p>
            <a:pPr lvl="1" eaLnBrk="1" hangingPunct="1"/>
            <a:r>
              <a:rPr lang="en-US" sz="2200" dirty="0" smtClean="0"/>
              <a:t>Raw facts; building blocks of information</a:t>
            </a:r>
          </a:p>
          <a:p>
            <a:pPr lvl="1" eaLnBrk="1" hangingPunct="1"/>
            <a:r>
              <a:rPr lang="en-US" sz="2200" dirty="0" smtClean="0"/>
              <a:t>Unprocessed information</a:t>
            </a:r>
          </a:p>
          <a:p>
            <a:pPr eaLnBrk="1" hangingPunct="1"/>
            <a:r>
              <a:rPr lang="en-US" sz="2400" dirty="0" smtClean="0"/>
              <a:t>Information:</a:t>
            </a:r>
          </a:p>
          <a:p>
            <a:pPr lvl="1" eaLnBrk="1" hangingPunct="1"/>
            <a:r>
              <a:rPr lang="en-US" sz="2200" dirty="0" smtClean="0"/>
              <a:t>Data processed to reveal meaning</a:t>
            </a:r>
          </a:p>
          <a:p>
            <a:pPr eaLnBrk="1" hangingPunct="1"/>
            <a:r>
              <a:rPr lang="en-US" sz="2400" dirty="0" smtClean="0"/>
              <a:t>Accurate, relevant, and timely information is key to good decision making</a:t>
            </a:r>
          </a:p>
          <a:p>
            <a:pPr eaLnBrk="1" hangingPunct="1"/>
            <a:r>
              <a:rPr lang="en-US" sz="2400" dirty="0" smtClean="0"/>
              <a:t>Good decision making is the key to survival in a 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6174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Raw Data into Information</a:t>
            </a:r>
          </a:p>
        </p:txBody>
      </p:sp>
      <p:pic>
        <p:nvPicPr>
          <p:cNvPr id="6147" name="Picture 1028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0" r="59184" b="49986"/>
          <a:stretch>
            <a:fillRect/>
          </a:stretch>
        </p:blipFill>
        <p:spPr>
          <a:xfrm>
            <a:off x="2368550" y="1547813"/>
            <a:ext cx="4870450" cy="4548187"/>
          </a:xfrm>
        </p:spPr>
      </p:pic>
    </p:spTree>
    <p:extLst>
      <p:ext uri="{BB962C8B-B14F-4D97-AF65-F5344CB8AC3E}">
        <p14:creationId xmlns:p14="http://schemas.microsoft.com/office/powerpoint/2010/main" val="40397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Raw Data into Information (continued)</a:t>
            </a:r>
          </a:p>
        </p:txBody>
      </p:sp>
      <p:pic>
        <p:nvPicPr>
          <p:cNvPr id="7171" name="Picture 1029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4" t="10880" b="49986"/>
          <a:stretch>
            <a:fillRect/>
          </a:stretch>
        </p:blipFill>
        <p:spPr>
          <a:xfrm>
            <a:off x="1871663" y="1774825"/>
            <a:ext cx="5672137" cy="4321175"/>
          </a:xfrm>
        </p:spPr>
      </p:pic>
    </p:spTree>
    <p:extLst>
      <p:ext uri="{BB962C8B-B14F-4D97-AF65-F5344CB8AC3E}">
        <p14:creationId xmlns:p14="http://schemas.microsoft.com/office/powerpoint/2010/main" val="15204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67</TotalTime>
  <Pages>11</Pages>
  <Words>629</Words>
  <Application>Microsoft Office PowerPoint</Application>
  <PresentationFormat>On-screen Show (4:3)</PresentationFormat>
  <Paragraphs>110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新細明體</vt:lpstr>
      <vt:lpstr>Arial</vt:lpstr>
      <vt:lpstr>Calibri</vt:lpstr>
      <vt:lpstr>Century Gothic</vt:lpstr>
      <vt:lpstr>UCTI-Template-foundation-level</vt:lpstr>
      <vt:lpstr>Introduction to Databases CT042-3-1-IDB (version1)</vt:lpstr>
      <vt:lpstr>Topic &amp; Structure of The Lesson</vt:lpstr>
      <vt:lpstr>Learning Outcomes</vt:lpstr>
      <vt:lpstr>Key Terms You Must Be Able To Use</vt:lpstr>
      <vt:lpstr>In this chapter, you will learn:</vt:lpstr>
      <vt:lpstr>In this chapter, you will learn (continued):</vt:lpstr>
      <vt:lpstr>Data vs. Information</vt:lpstr>
      <vt:lpstr>Transforming Raw Data into Information</vt:lpstr>
      <vt:lpstr>Transforming Raw Data into Information (continued)</vt:lpstr>
      <vt:lpstr>Transforming Raw Data into Information (continued)</vt:lpstr>
      <vt:lpstr>Transforming Raw Data into Information (continued)</vt:lpstr>
      <vt:lpstr>Introducing the Database  and the DBMS</vt:lpstr>
      <vt:lpstr>Introducing the Database and the DBMS (continued)</vt:lpstr>
      <vt:lpstr>Role and Advantages of the DBMS (continued)</vt:lpstr>
      <vt:lpstr>Role and Advantages of the DBMS (continued)</vt:lpstr>
      <vt:lpstr>Types of Databases</vt:lpstr>
      <vt:lpstr>Types of Databases (continued)</vt:lpstr>
      <vt:lpstr>Types of Databases (continued)</vt:lpstr>
      <vt:lpstr>Types of Databases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18</cp:revision>
  <cp:lastPrinted>1995-11-02T09:23:42Z</cp:lastPrinted>
  <dcterms:created xsi:type="dcterms:W3CDTF">2017-10-17T07:27:09Z</dcterms:created>
  <dcterms:modified xsi:type="dcterms:W3CDTF">2019-05-14T04:23:51Z</dcterms:modified>
</cp:coreProperties>
</file>