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3" r:id="rId30"/>
    <p:sldId id="264" r:id="rId31"/>
    <p:sldId id="265" r:id="rId3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B365809-61E1-443F-B6C0-E47C3998F677}" type="slidenum">
              <a:rPr lang="en-US"/>
              <a:pPr/>
              <a:t>13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5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4A35B32-ED52-4965-B3CB-9FB8C276D716}" type="slidenum">
              <a:rPr lang="en-US"/>
              <a:pPr/>
              <a:t>14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88FFBDF-3415-44B9-9EA1-0A311E007BD8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875F1E6-F29C-4D0A-8109-6D2C7C8C0BF9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63C6648-61A1-4CC7-A5A7-68DA7006DCF8}" type="slidenum">
              <a:rPr lang="en-US"/>
              <a:pPr/>
              <a:t>17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9E3BCAF-2135-432D-9324-C258E99E3223}" type="slidenum">
              <a:rPr lang="en-US"/>
              <a:pPr/>
              <a:t>18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672CC45-A961-47DB-8DAA-B63A27E67593}" type="slidenum">
              <a:rPr lang="en-US"/>
              <a:pPr/>
              <a:t>19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F41AB8-647F-466D-BAC9-C831F44755A2}" type="slidenum">
              <a:rPr lang="en-US"/>
              <a:pPr/>
              <a:t>20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536BC3C-D3FE-4A01-A74F-0A2F57C19257}" type="slidenum">
              <a:rPr lang="en-US"/>
              <a:pPr/>
              <a:t>21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EE18D83-677B-4216-84C0-47FEB59A1B8B}" type="slidenum">
              <a:rPr lang="en-US"/>
              <a:pPr/>
              <a:t>22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F2A0D70-1F4E-494C-9B8D-A5F4EA755686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7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B8560E1-2C75-4DA9-8D7A-2B9F8082E77B}" type="slidenum">
              <a:rPr lang="en-US"/>
              <a:pPr/>
              <a:t>23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8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D41E9B9-3461-4214-A628-592383B7E5CA}" type="slidenum">
              <a:rPr lang="en-US"/>
              <a:pPr/>
              <a:t>24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017AA0C-6821-40C6-8217-728856E2096C}" type="slidenum">
              <a:rPr lang="en-US"/>
              <a:pPr/>
              <a:t>25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41DCD50-D7CE-4AF4-AD92-D1DE33CDC6B5}" type="slidenum">
              <a:rPr lang="en-US"/>
              <a:pPr/>
              <a:t>26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1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C8998A1-DE7B-4A3D-806D-6FDCA2757FEA}" type="slidenum">
              <a:rPr lang="en-US"/>
              <a:pPr/>
              <a:t>27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7225EAB-429E-4010-B3C2-4ABA9EA71BF1}" type="slidenum">
              <a:rPr lang="en-US"/>
              <a:pPr/>
              <a:t>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7122E45-C747-4355-AB65-2E1BDBD7FC7E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B958A6C-3596-46D9-90BE-00720359A73B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9B0BE28-FC60-4ACC-A539-F12DD823B9EA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3481F6B-B402-4567-A1D5-C1C612367897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6A7F4EA-3660-4A8D-9788-F0F8FC9B3462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1B5C9AB-429C-4A28-AB45-B906DC09CC7F}" type="slidenum">
              <a:rPr lang="en-US"/>
              <a:pPr/>
              <a:t>12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5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DD0EC17-CC91-42EF-B26D-8D8C651BD8C8}" type="slidenum">
              <a:rPr lang="en-GB" sz="80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31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2: File System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/>
              <a:t>Introduction to </a:t>
            </a:r>
            <a:r>
              <a:rPr lang="en-US" sz="3800" dirty="0" smtClean="0"/>
              <a:t>Databases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25616" name="Picture 16" descr="Tbl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4" y="2063086"/>
            <a:ext cx="8531652" cy="38190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29715" name="Picture 19" descr="Fig01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" y="2049439"/>
            <a:ext cx="8712400" cy="29865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791200" y="4191000"/>
            <a:ext cx="180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pitchFamily="1" charset="2"/>
              <a:buNone/>
            </a:pPr>
            <a:endParaRPr lang="en-US" sz="1800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number of databases increased, small file system evolved</a:t>
            </a:r>
          </a:p>
          <a:p>
            <a:r>
              <a:rPr lang="en-US"/>
              <a:t>Each file used its own application programs</a:t>
            </a:r>
          </a:p>
          <a:p>
            <a:r>
              <a:rPr lang="en-US"/>
              <a:t>Each file was owned by individual or department who commissioned its creation</a:t>
            </a:r>
          </a:p>
        </p:txBody>
      </p:sp>
    </p:spTree>
    <p:extLst>
      <p:ext uri="{BB962C8B-B14F-4D97-AF65-F5344CB8AC3E}">
        <p14:creationId xmlns:p14="http://schemas.microsoft.com/office/powerpoint/2010/main" val="21427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55309" name="Picture 13" descr="Fig01-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9" y="1680948"/>
            <a:ext cx="6826398" cy="4622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Time-consuming, high-level activity</a:t>
            </a:r>
          </a:p>
          <a:p>
            <a:r>
              <a:rPr lang="en-US" dirty="0"/>
              <a:t>As number of files expands, system administration becomes difficult</a:t>
            </a:r>
          </a:p>
          <a:p>
            <a:r>
              <a:rPr lang="en-US" dirty="0"/>
              <a:t>Making changes in existing file structure is difficult</a:t>
            </a:r>
          </a:p>
          <a:p>
            <a:r>
              <a:rPr lang="en-US" dirty="0"/>
              <a:t>File structure changes require modifications in all programs that use data in that file</a:t>
            </a:r>
          </a:p>
        </p:txBody>
      </p:sp>
    </p:spTree>
    <p:extLst>
      <p:ext uri="{BB962C8B-B14F-4D97-AF65-F5344CB8AC3E}">
        <p14:creationId xmlns:p14="http://schemas.microsoft.com/office/powerpoint/2010/main" val="1902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Modifications are likely to produce errors, requiring additional time to “debug” the program</a:t>
            </a:r>
          </a:p>
          <a:p>
            <a:r>
              <a:rPr lang="en-US"/>
              <a:t>Security features hard to program and therefore often omitted</a:t>
            </a:r>
          </a:p>
        </p:txBody>
      </p:sp>
    </p:spTree>
    <p:extLst>
      <p:ext uri="{BB962C8B-B14F-4D97-AF65-F5344CB8AC3E}">
        <p14:creationId xmlns:p14="http://schemas.microsoft.com/office/powerpoint/2010/main" val="28757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Data Redundancy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 redundancy results in data inconsistency</a:t>
            </a:r>
          </a:p>
          <a:p>
            <a:pPr lvl="1"/>
            <a:r>
              <a:rPr lang="en-US"/>
              <a:t>Different and conflicting versions of the same data appear in different places</a:t>
            </a:r>
          </a:p>
          <a:p>
            <a:r>
              <a:rPr lang="en-US"/>
              <a:t>Errors more likely to occur when complex entries are made in several different files and/or recur frequently in one or more files</a:t>
            </a:r>
          </a:p>
          <a:p>
            <a:r>
              <a:rPr lang="en-US"/>
              <a:t>Data anomalies develop when required changes in redundant data are not made successfully</a:t>
            </a:r>
          </a:p>
        </p:txBody>
      </p:sp>
    </p:spTree>
    <p:extLst>
      <p:ext uri="{BB962C8B-B14F-4D97-AF65-F5344CB8AC3E}">
        <p14:creationId xmlns:p14="http://schemas.microsoft.com/office/powerpoint/2010/main" val="2945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Redundancy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Types of data anomalies:</a:t>
            </a:r>
          </a:p>
          <a:p>
            <a:pPr>
              <a:lnSpc>
                <a:spcPct val="90000"/>
              </a:lnSpc>
            </a:pPr>
            <a:r>
              <a:rPr lang="en-US"/>
              <a:t>Update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changes must be made to existing records</a:t>
            </a:r>
          </a:p>
          <a:p>
            <a:pPr>
              <a:lnSpc>
                <a:spcPct val="90000"/>
              </a:lnSpc>
            </a:pPr>
            <a:r>
              <a:rPr lang="en-US"/>
              <a:t>Insertion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entering new records</a:t>
            </a:r>
          </a:p>
          <a:p>
            <a:pPr>
              <a:lnSpc>
                <a:spcPct val="90000"/>
              </a:lnSpc>
            </a:pPr>
            <a:r>
              <a:rPr lang="en-US"/>
              <a:t>Deletion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deleting records</a:t>
            </a:r>
          </a:p>
        </p:txBody>
      </p:sp>
    </p:spTree>
    <p:extLst>
      <p:ext uri="{BB962C8B-B14F-4D97-AF65-F5344CB8AC3E}">
        <p14:creationId xmlns:p14="http://schemas.microsoft.com/office/powerpoint/2010/main" val="37689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Problems inherent in file systems make using a database system desirable</a:t>
            </a:r>
          </a:p>
          <a:p>
            <a:r>
              <a:rPr lang="en-US"/>
              <a:t>File system</a:t>
            </a:r>
          </a:p>
          <a:p>
            <a:pPr lvl="1"/>
            <a:r>
              <a:rPr lang="en-US"/>
              <a:t>Many separate and unrelated files</a:t>
            </a:r>
          </a:p>
          <a:p>
            <a:r>
              <a:rPr lang="en-US"/>
              <a:t>Database </a:t>
            </a:r>
          </a:p>
          <a:p>
            <a:pPr lvl="1"/>
            <a:r>
              <a:rPr lang="en-US"/>
              <a:t>Logically related data stored in a single logical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8374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Database Systems</a:t>
            </a:r>
          </a:p>
        </p:txBody>
      </p:sp>
      <p:pic>
        <p:nvPicPr>
          <p:cNvPr id="45068" name="Picture 12" descr="Fig01-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46212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Problems with file system</a:t>
            </a:r>
          </a:p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Database environment components</a:t>
            </a:r>
          </a:p>
          <a:p>
            <a:r>
              <a:rPr lang="en-US" dirty="0" smtClean="0"/>
              <a:t>DBMS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System Environment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/>
              <a:t>Database system is composed of five      main parts:</a:t>
            </a:r>
          </a:p>
          <a:p>
            <a:pPr lvl="1"/>
            <a:r>
              <a:rPr lang="en-US" sz="2200"/>
              <a:t>Hardware</a:t>
            </a:r>
          </a:p>
          <a:p>
            <a:pPr lvl="1"/>
            <a:r>
              <a:rPr lang="en-US" sz="2200"/>
              <a:t>Software</a:t>
            </a:r>
          </a:p>
          <a:p>
            <a:pPr lvl="2"/>
            <a:r>
              <a:rPr lang="en-US" sz="2000"/>
              <a:t>Operating system software</a:t>
            </a:r>
          </a:p>
          <a:p>
            <a:pPr lvl="2"/>
            <a:r>
              <a:rPr lang="en-US" sz="2000"/>
              <a:t>DBMS software</a:t>
            </a:r>
          </a:p>
          <a:p>
            <a:pPr lvl="2"/>
            <a:r>
              <a:rPr lang="en-US" sz="2000"/>
              <a:t>Application programs and utility software</a:t>
            </a:r>
          </a:p>
          <a:p>
            <a:pPr lvl="1"/>
            <a:r>
              <a:rPr lang="en-US" sz="2200"/>
              <a:t>People</a:t>
            </a:r>
          </a:p>
          <a:p>
            <a:pPr lvl="1"/>
            <a:r>
              <a:rPr lang="en-US" sz="2200"/>
              <a:t>Procedures</a:t>
            </a:r>
          </a:p>
          <a:p>
            <a:pPr lvl="1"/>
            <a:r>
              <a:rPr lang="en-US" sz="22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770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/>
              <a:t>The Database System Environment (</a:t>
            </a:r>
            <a:r>
              <a:rPr lang="en-US" sz="2400"/>
              <a:t>continued</a:t>
            </a:r>
            <a:r>
              <a:rPr lang="en-US" sz="2800"/>
              <a:t>)</a:t>
            </a:r>
          </a:p>
        </p:txBody>
      </p:sp>
      <p:pic>
        <p:nvPicPr>
          <p:cNvPr id="61453" name="Picture 13" descr="Fig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83820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DBMS performs functions that guarantee integrity and consistency of data</a:t>
            </a:r>
          </a:p>
          <a:p>
            <a:pPr lvl="1"/>
            <a:r>
              <a:rPr lang="en-US"/>
              <a:t>Data dictionary management</a:t>
            </a:r>
          </a:p>
          <a:p>
            <a:pPr lvl="2"/>
            <a:r>
              <a:rPr lang="en-US"/>
              <a:t>defines data elements and their relationships</a:t>
            </a:r>
          </a:p>
          <a:p>
            <a:pPr lvl="1"/>
            <a:r>
              <a:rPr lang="en-US"/>
              <a:t>Data storage management</a:t>
            </a:r>
          </a:p>
          <a:p>
            <a:pPr lvl="2"/>
            <a:r>
              <a:rPr lang="en-US"/>
              <a:t>stores data and related data entry forms, report definitions, etc.</a:t>
            </a:r>
          </a:p>
        </p:txBody>
      </p:sp>
    </p:spTree>
    <p:extLst>
      <p:ext uri="{BB962C8B-B14F-4D97-AF65-F5344CB8AC3E}">
        <p14:creationId xmlns:p14="http://schemas.microsoft.com/office/powerpoint/2010/main" val="2975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Data transformation and presentation</a:t>
            </a:r>
          </a:p>
          <a:p>
            <a:pPr lvl="2"/>
            <a:r>
              <a:rPr lang="en-US"/>
              <a:t>translates logical requests into commands to physically locate and retrieve the requested data</a:t>
            </a:r>
          </a:p>
          <a:p>
            <a:pPr lvl="1"/>
            <a:r>
              <a:rPr lang="en-US"/>
              <a:t>Security management</a:t>
            </a:r>
          </a:p>
          <a:p>
            <a:pPr lvl="2"/>
            <a:r>
              <a:rPr lang="en-US"/>
              <a:t>enforces user security and data privacy within database</a:t>
            </a:r>
          </a:p>
        </p:txBody>
      </p:sp>
    </p:spTree>
    <p:extLst>
      <p:ext uri="{BB962C8B-B14F-4D97-AF65-F5344CB8AC3E}">
        <p14:creationId xmlns:p14="http://schemas.microsoft.com/office/powerpoint/2010/main" val="25604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Multiuser access control</a:t>
            </a:r>
          </a:p>
          <a:p>
            <a:pPr lvl="2"/>
            <a:r>
              <a:rPr lang="en-US"/>
              <a:t>uses sophisticated algorithms to ensure multiple users can access the database concurrently without compromising the integrity of the database </a:t>
            </a:r>
          </a:p>
          <a:p>
            <a:pPr lvl="1"/>
            <a:r>
              <a:rPr lang="en-US"/>
              <a:t>Backup and recovery management</a:t>
            </a:r>
          </a:p>
          <a:p>
            <a:pPr lvl="2"/>
            <a:r>
              <a:rPr lang="en-US"/>
              <a:t>provides backup and data recovery procedures </a:t>
            </a:r>
          </a:p>
          <a:p>
            <a:pPr lvl="1"/>
            <a:r>
              <a:rPr lang="en-US"/>
              <a:t>Data integrity management</a:t>
            </a:r>
          </a:p>
          <a:p>
            <a:pPr lvl="2"/>
            <a:r>
              <a:rPr lang="en-US"/>
              <a:t>promotes and enforces integrity rules</a:t>
            </a:r>
          </a:p>
        </p:txBody>
      </p:sp>
    </p:spTree>
    <p:extLst>
      <p:ext uri="{BB962C8B-B14F-4D97-AF65-F5344CB8AC3E}">
        <p14:creationId xmlns:p14="http://schemas.microsoft.com/office/powerpoint/2010/main" val="956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Database access languages and application programming interfaces</a:t>
            </a:r>
          </a:p>
          <a:p>
            <a:pPr lvl="2"/>
            <a:r>
              <a:rPr lang="en-US"/>
              <a:t>provide data access through a query language</a:t>
            </a:r>
          </a:p>
          <a:p>
            <a:pPr lvl="2"/>
            <a:endParaRPr lang="en-US"/>
          </a:p>
          <a:p>
            <a:pPr lvl="1"/>
            <a:r>
              <a:rPr lang="en-US"/>
              <a:t>Database communication interfaces</a:t>
            </a:r>
          </a:p>
          <a:p>
            <a:pPr lvl="2"/>
            <a:r>
              <a:rPr lang="en-US"/>
              <a:t>allow database to accept end-user requests via multiple, different network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549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/>
              <a:t>DBMS Functions (continued)</a:t>
            </a:r>
          </a:p>
        </p:txBody>
      </p:sp>
      <p:pic>
        <p:nvPicPr>
          <p:cNvPr id="64525" name="Picture 13" descr="Fig01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pic>
        <p:nvPicPr>
          <p:cNvPr id="66576" name="Picture 16" descr="Fig01-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752600"/>
            <a:ext cx="5867400" cy="4429125"/>
          </a:xfrm>
        </p:spPr>
      </p:pic>
    </p:spTree>
    <p:extLst>
      <p:ext uri="{BB962C8B-B14F-4D97-AF65-F5344CB8AC3E}">
        <p14:creationId xmlns:p14="http://schemas.microsoft.com/office/powerpoint/2010/main" val="6607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disadvantages of file based system</a:t>
            </a:r>
          </a:p>
          <a:p>
            <a:r>
              <a:rPr lang="en-US" dirty="0" smtClean="0"/>
              <a:t>What is data redundancy?</a:t>
            </a:r>
          </a:p>
          <a:p>
            <a:r>
              <a:rPr lang="en-US" dirty="0" smtClean="0"/>
              <a:t>Explain different types of data anomaly</a:t>
            </a:r>
          </a:p>
          <a:p>
            <a:r>
              <a:rPr lang="en-US" dirty="0" smtClean="0"/>
              <a:t>Describe 3 functions of DBMS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Databases were preceded by file systems.</a:t>
            </a:r>
          </a:p>
          <a:p>
            <a:r>
              <a:rPr lang="en-US" sz="2400" dirty="0"/>
              <a:t>Limitations of file system data management: </a:t>
            </a:r>
          </a:p>
          <a:p>
            <a:pPr lvl="1"/>
            <a:r>
              <a:rPr lang="en-US" sz="2200" dirty="0"/>
              <a:t>requires extensive programming</a:t>
            </a:r>
          </a:p>
          <a:p>
            <a:pPr lvl="1"/>
            <a:r>
              <a:rPr lang="en-US" sz="2200" dirty="0"/>
              <a:t>system administration complex and difficult</a:t>
            </a:r>
          </a:p>
          <a:p>
            <a:pPr lvl="1"/>
            <a:r>
              <a:rPr lang="en-US" sz="2200" dirty="0"/>
              <a:t>making changes to existing structures is difficult</a:t>
            </a:r>
          </a:p>
          <a:p>
            <a:pPr lvl="1"/>
            <a:r>
              <a:rPr lang="en-US" sz="2200" dirty="0"/>
              <a:t>security features are likely to be inadequate</a:t>
            </a:r>
          </a:p>
          <a:p>
            <a:pPr lvl="1"/>
            <a:r>
              <a:rPr lang="en-US" sz="2200" dirty="0"/>
              <a:t>independent files tend to contain redundant data</a:t>
            </a:r>
          </a:p>
          <a:p>
            <a:r>
              <a:rPr lang="en-US" sz="2400" dirty="0"/>
              <a:t>DBMS’s were developed to address file systems’ inherent weaknesses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dirty="0" smtClean="0"/>
              <a:t>Explain what is file system and its problems</a:t>
            </a:r>
          </a:p>
          <a:p>
            <a:pPr lvl="1"/>
            <a:r>
              <a:rPr lang="en-US" dirty="0" smtClean="0"/>
              <a:t>Understand data redundancy</a:t>
            </a:r>
          </a:p>
          <a:p>
            <a:pPr lvl="1"/>
            <a:r>
              <a:rPr lang="en-US" dirty="0" smtClean="0"/>
              <a:t>State the types of data anomaly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the components in database environment</a:t>
            </a:r>
          </a:p>
          <a:p>
            <a:pPr lvl="1"/>
            <a:r>
              <a:rPr lang="en-US" dirty="0" smtClean="0"/>
              <a:t>Describe DBMS functions</a:t>
            </a:r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Entity </a:t>
            </a:r>
            <a:r>
              <a:rPr lang="en-US" smtClean="0"/>
              <a:t>relationship model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 </a:t>
            </a:r>
            <a:endParaRPr lang="en-US" dirty="0" smtClean="0"/>
          </a:p>
          <a:p>
            <a:pPr lvl="1"/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Data anomaly</a:t>
            </a:r>
          </a:p>
          <a:p>
            <a:pPr lvl="1"/>
            <a:endParaRPr lang="en-US" dirty="0"/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Database Design is Important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the database’s expected use</a:t>
            </a:r>
          </a:p>
          <a:p>
            <a:r>
              <a:rPr lang="en-US"/>
              <a:t>Different approach needed for different types of databases</a:t>
            </a:r>
          </a:p>
          <a:p>
            <a:r>
              <a:rPr lang="en-US"/>
              <a:t>Avoid redundant data</a:t>
            </a:r>
          </a:p>
          <a:p>
            <a:r>
              <a:rPr lang="en-US"/>
              <a:t>Poorly designed database generates errors </a:t>
            </a:r>
            <a:r>
              <a:rPr lang="en-US">
                <a:sym typeface="Wingdings" pitchFamily="1" charset="2"/>
              </a:rPr>
              <a:t> leads to </a:t>
            </a:r>
            <a:r>
              <a:rPr lang="en-US"/>
              <a:t>bad decisions </a:t>
            </a:r>
            <a:r>
              <a:rPr lang="en-US">
                <a:sym typeface="Wingdings" pitchFamily="1" charset="2"/>
              </a:rPr>
              <a:t> </a:t>
            </a:r>
            <a:r>
              <a:rPr lang="en-US"/>
              <a:t>can lead to failure 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166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Managing data with file systems is obsolete</a:t>
            </a:r>
          </a:p>
          <a:p>
            <a:pPr lvl="1"/>
            <a:r>
              <a:rPr lang="en-US"/>
              <a:t>Understanding file system characteristics makes database design easier to understand</a:t>
            </a:r>
          </a:p>
          <a:p>
            <a:pPr lvl="1"/>
            <a:r>
              <a:rPr lang="en-US"/>
              <a:t>Awareness of problems with file systems helps prevent similar problems in DBMS</a:t>
            </a:r>
          </a:p>
          <a:p>
            <a:pPr lvl="1"/>
            <a:r>
              <a:rPr lang="en-US"/>
              <a:t>Knowledge of file systems is helpful if you plan to convert an obsolete file system to a DBMS</a:t>
            </a:r>
          </a:p>
        </p:txBody>
      </p:sp>
    </p:spTree>
    <p:extLst>
      <p:ext uri="{BB962C8B-B14F-4D97-AF65-F5344CB8AC3E}">
        <p14:creationId xmlns:p14="http://schemas.microsoft.com/office/powerpoint/2010/main" val="39368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Manual File systems:</a:t>
            </a:r>
          </a:p>
          <a:p>
            <a:r>
              <a:rPr lang="en-US" sz="2400"/>
              <a:t>Collection of file folders kept in file cabinet</a:t>
            </a:r>
          </a:p>
          <a:p>
            <a:r>
              <a:rPr lang="en-US" sz="2400"/>
              <a:t>Organization within folders based on data’s expected use (ideally logically related)</a:t>
            </a:r>
          </a:p>
          <a:p>
            <a:r>
              <a:rPr lang="en-US" sz="2400"/>
              <a:t>System adequate for small amounts of data with few reporting requirements</a:t>
            </a:r>
          </a:p>
          <a:p>
            <a:r>
              <a:rPr lang="en-US" sz="2400"/>
              <a:t>Finding and using data in growing collections of file folders became time-consuming and cumbersome</a:t>
            </a:r>
          </a:p>
        </p:txBody>
      </p:sp>
    </p:spTree>
    <p:extLst>
      <p:ext uri="{BB962C8B-B14F-4D97-AF65-F5344CB8AC3E}">
        <p14:creationId xmlns:p14="http://schemas.microsoft.com/office/powerpoint/2010/main" val="1230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Conversion from manual to computer system:</a:t>
            </a:r>
          </a:p>
          <a:p>
            <a:r>
              <a:rPr lang="en-US"/>
              <a:t>Could be technically complex, requiring hiring of data processing (DP) specialists</a:t>
            </a:r>
          </a:p>
          <a:p>
            <a:r>
              <a:rPr lang="en-US"/>
              <a:t>Resulted in numerous “home-grown” systems being created</a:t>
            </a:r>
          </a:p>
          <a:p>
            <a:r>
              <a:rPr lang="en-US"/>
              <a:t>Initially, computer files were similar in design to manual files (see Figure 1.3)</a:t>
            </a:r>
          </a:p>
        </p:txBody>
      </p:sp>
    </p:spTree>
    <p:extLst>
      <p:ext uri="{BB962C8B-B14F-4D97-AF65-F5344CB8AC3E}">
        <p14:creationId xmlns:p14="http://schemas.microsoft.com/office/powerpoint/2010/main" val="2356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23568" name="Picture 16" descr="Fig01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5" y="1749187"/>
            <a:ext cx="8197023" cy="3887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35</TotalTime>
  <Pages>11</Pages>
  <Words>878</Words>
  <Application>Microsoft Office PowerPoint</Application>
  <PresentationFormat>On-screen Show (4:3)</PresentationFormat>
  <Paragraphs>158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Monotype Sorts</vt:lpstr>
      <vt:lpstr>ＭＳ Ｐゴシック</vt:lpstr>
      <vt:lpstr>新細明體</vt:lpstr>
      <vt:lpstr>Arial</vt:lpstr>
      <vt:lpstr>Calibri</vt:lpstr>
      <vt:lpstr>Century Gothic</vt:lpstr>
      <vt:lpstr>Wingdings</vt:lpstr>
      <vt:lpstr>UCTI-Template-foundation-level</vt:lpstr>
      <vt:lpstr>Introduction to Databases CT042-3-1-IDB (version1)</vt:lpstr>
      <vt:lpstr>Topic &amp; Structure of The Lesson</vt:lpstr>
      <vt:lpstr>Learning Outcomes</vt:lpstr>
      <vt:lpstr>Key Terms You Must Be Able To Use</vt:lpstr>
      <vt:lpstr>Why Database Design is Important</vt:lpstr>
      <vt:lpstr>Historical Roots: Files and File Systems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Problems with File System  Data Management</vt:lpstr>
      <vt:lpstr>Problems with File System  Data Management</vt:lpstr>
      <vt:lpstr>Data Redundancy</vt:lpstr>
      <vt:lpstr>Data Redundancy</vt:lpstr>
      <vt:lpstr>Database Systems</vt:lpstr>
      <vt:lpstr>Database Systems</vt:lpstr>
      <vt:lpstr>The Database System Environment</vt:lpstr>
      <vt:lpstr>The Database System Environment (continued)</vt:lpstr>
      <vt:lpstr>DBMS Functions</vt:lpstr>
      <vt:lpstr>DBMS Functions (continued)</vt:lpstr>
      <vt:lpstr>DBMS Functions (continued)</vt:lpstr>
      <vt:lpstr>DBMS Functions (continued)</vt:lpstr>
      <vt:lpstr>DBMS Functions (continued)</vt:lpstr>
      <vt:lpstr>DBMS Functions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16</cp:revision>
  <cp:lastPrinted>1995-11-02T09:23:42Z</cp:lastPrinted>
  <dcterms:created xsi:type="dcterms:W3CDTF">2017-10-17T07:27:09Z</dcterms:created>
  <dcterms:modified xsi:type="dcterms:W3CDTF">2019-05-14T04:24:06Z</dcterms:modified>
</cp:coreProperties>
</file>