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2" r:id="rId26"/>
    <p:sldId id="263" r:id="rId27"/>
    <p:sldId id="264" r:id="rId28"/>
    <p:sldId id="265" r:id="rId2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21FFC14-5186-4A17-87FF-80B382C63772}" type="slidenum">
              <a:rPr lang="en-US"/>
              <a:pPr/>
              <a:t>13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B0B1845-832F-40E1-BD1A-36E66CB8E4D7}" type="slidenum">
              <a:rPr lang="en-US"/>
              <a:pPr/>
              <a:t>14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FE87525-CC0B-44F2-91D7-7E25819FB1C5}" type="slidenum">
              <a:rPr lang="en-US"/>
              <a:pPr/>
              <a:t>15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6784AEF-231D-4224-99AA-ED7D5871A6D0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F64D288-8470-4AA2-B446-1EDA3A79FC87}" type="slidenum">
              <a:rPr lang="en-US"/>
              <a:pPr/>
              <a:t>17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BEC650-2471-4C2B-82EB-DA19F2D9D4DA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2C08C21-8286-454E-AE15-9524D3651229}" type="slidenum">
              <a:rPr lang="en-US"/>
              <a:pPr/>
              <a:t>19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5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DC786C2-1B3C-41C5-A996-6A9123F7AADC}" type="slidenum">
              <a:rPr lang="en-US"/>
              <a:pPr/>
              <a:t>20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73F19AB-ADA1-4989-BD08-15F973BFDCC6}" type="slidenum">
              <a:rPr lang="en-US"/>
              <a:pPr/>
              <a:t>21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9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65748DB-2FAE-424E-A7B5-95C531869F9B}" type="slidenum">
              <a:rPr lang="en-US"/>
              <a:pPr/>
              <a:t>22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BFFBCD8-C026-4BBB-BC7A-D49CB119B5F5}" type="slidenum">
              <a:rPr lang="en-US"/>
              <a:pPr/>
              <a:t>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62418B4-86FB-4C2A-9C2B-B2F54E49C0AB}" type="slidenum">
              <a:rPr lang="en-US"/>
              <a:pPr/>
              <a:t>23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A00B9A0-78BA-42BF-B41D-CDB283E34A0E}" type="slidenum">
              <a:rPr lang="en-US"/>
              <a:pPr/>
              <a:t>24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1E41F4D-B957-4019-B2F4-4FEF16DDE8FB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B22CD70-499E-4CD9-A99D-AE505DFF36BF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9FFB2A1-4ECF-4FC4-A698-0FFF8FEAF036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582A4F4-42D8-44C9-9389-431DDDBC8692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4FEEF45-1609-44C8-AC15-8EA950AB992E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9445DC0-23EF-4DEF-99E8-5A7D44413C3B}" type="slidenum">
              <a:rPr lang="en-US"/>
              <a:pPr/>
              <a:t>11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C88060F-B023-4097-96D9-EFD58D15E0C2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2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Model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447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97A72876-6AA1-4ACD-9C78-BCA989F77BFA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28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3: Data Model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/>
              <a:t>Introduction to </a:t>
            </a:r>
            <a:r>
              <a:rPr lang="en-US" sz="3800" dirty="0" smtClean="0"/>
              <a:t>Databases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Rules (continued)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Must be rendered in writing </a:t>
            </a:r>
          </a:p>
          <a:p>
            <a:r>
              <a:rPr lang="en-US"/>
              <a:t>Must be kept up to date</a:t>
            </a:r>
          </a:p>
          <a:p>
            <a:r>
              <a:rPr lang="en-US"/>
              <a:t>Sometimes are external to the organization</a:t>
            </a:r>
          </a:p>
          <a:p>
            <a:r>
              <a:rPr lang="en-US"/>
              <a:t>Must be easy to understand and widely disseminated</a:t>
            </a:r>
          </a:p>
          <a:p>
            <a:r>
              <a:rPr lang="en-US"/>
              <a:t>Describe characteristics of the data as viewed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1768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Discovering Business Rules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Sources of Business Rules:</a:t>
            </a:r>
          </a:p>
          <a:p>
            <a:pPr>
              <a:lnSpc>
                <a:spcPct val="80000"/>
              </a:lnSpc>
            </a:pPr>
            <a:r>
              <a:rPr lang="en-US" sz="2400"/>
              <a:t>Company managers</a:t>
            </a:r>
          </a:p>
          <a:p>
            <a:pPr>
              <a:lnSpc>
                <a:spcPct val="80000"/>
              </a:lnSpc>
            </a:pPr>
            <a:r>
              <a:rPr lang="en-US" sz="2400"/>
              <a:t>Policy makers</a:t>
            </a:r>
          </a:p>
          <a:p>
            <a:pPr>
              <a:lnSpc>
                <a:spcPct val="80000"/>
              </a:lnSpc>
            </a:pPr>
            <a:r>
              <a:rPr lang="en-US" sz="2400"/>
              <a:t>Department managers</a:t>
            </a:r>
          </a:p>
          <a:p>
            <a:pPr>
              <a:lnSpc>
                <a:spcPct val="80000"/>
              </a:lnSpc>
            </a:pPr>
            <a:r>
              <a:rPr lang="en-US" sz="2400"/>
              <a:t>Written documentation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Standards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Operations manuals</a:t>
            </a:r>
          </a:p>
          <a:p>
            <a:pPr>
              <a:lnSpc>
                <a:spcPct val="80000"/>
              </a:lnSpc>
            </a:pPr>
            <a:r>
              <a:rPr lang="en-US" sz="2400"/>
              <a:t>Direct interviews with end users</a:t>
            </a:r>
          </a:p>
        </p:txBody>
      </p:sp>
    </p:spTree>
    <p:extLst>
      <p:ext uri="{BB962C8B-B14F-4D97-AF65-F5344CB8AC3E}">
        <p14:creationId xmlns:p14="http://schemas.microsoft.com/office/powerpoint/2010/main" val="2421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Discovering Business Rules (continued)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Generally, nouns translate into entities</a:t>
            </a:r>
          </a:p>
          <a:p>
            <a:r>
              <a:rPr lang="en-US"/>
              <a:t>Verbs translate into relationships among entities</a:t>
            </a:r>
          </a:p>
          <a:p>
            <a:r>
              <a:rPr lang="en-US"/>
              <a:t>Relationships are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823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Evolution of Data Models (continued)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Entity </a:t>
            </a:r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Hierarchical Data Model</a:t>
            </a:r>
            <a:endParaRPr lang="en-US" dirty="0"/>
          </a:p>
        </p:txBody>
      </p:sp>
      <p:pic>
        <p:nvPicPr>
          <p:cNvPr id="5" name="Picture 3" descr="C02N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628800"/>
            <a:ext cx="8208912" cy="447878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dirty="0"/>
              <a:t>The Network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3" descr="C02N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628775"/>
            <a:ext cx="8208962" cy="38884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Developed by Codd (IBM) in 1970</a:t>
            </a:r>
          </a:p>
          <a:p>
            <a:r>
              <a:rPr lang="en-US"/>
              <a:t>Considered ingenious but impractical in 1970</a:t>
            </a:r>
          </a:p>
          <a:p>
            <a:r>
              <a:rPr lang="en-US"/>
              <a:t>Conceptually simple </a:t>
            </a:r>
          </a:p>
          <a:p>
            <a:r>
              <a:rPr lang="en-US"/>
              <a:t>Computers lacked power to implement the relational model</a:t>
            </a:r>
          </a:p>
          <a:p>
            <a:r>
              <a:rPr lang="en-US"/>
              <a:t>Today, microcomputers can run sophisticated relational database software</a:t>
            </a:r>
          </a:p>
        </p:txBody>
      </p:sp>
    </p:spTree>
    <p:extLst>
      <p:ext uri="{BB962C8B-B14F-4D97-AF65-F5344CB8AC3E}">
        <p14:creationId xmlns:p14="http://schemas.microsoft.com/office/powerpoint/2010/main" val="1809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Table (relations) </a:t>
            </a:r>
          </a:p>
          <a:p>
            <a:pPr lvl="1">
              <a:lnSpc>
                <a:spcPct val="90000"/>
              </a:lnSpc>
            </a:pPr>
            <a:r>
              <a:rPr lang="en-US"/>
              <a:t>Matrix consisting of a series of row/column intersections</a:t>
            </a:r>
          </a:p>
          <a:p>
            <a:pPr lvl="1">
              <a:lnSpc>
                <a:spcPct val="90000"/>
              </a:lnSpc>
            </a:pPr>
            <a:r>
              <a:rPr lang="en-US"/>
              <a:t>Related to each other through sharing a common entity characteristic</a:t>
            </a:r>
          </a:p>
          <a:p>
            <a:pPr>
              <a:lnSpc>
                <a:spcPct val="90000"/>
              </a:lnSpc>
            </a:pPr>
            <a:r>
              <a:rPr lang="en-US"/>
              <a:t>Relational diagram</a:t>
            </a:r>
          </a:p>
          <a:p>
            <a:pPr lvl="1">
              <a:lnSpc>
                <a:spcPct val="90000"/>
              </a:lnSpc>
            </a:pPr>
            <a:r>
              <a:rPr lang="en-US"/>
              <a:t>Representation of relational database’s entities, attributes within those entities, and relationships between those entities</a:t>
            </a:r>
          </a:p>
        </p:txBody>
      </p:sp>
    </p:spTree>
    <p:extLst>
      <p:ext uri="{BB962C8B-B14F-4D97-AF65-F5344CB8AC3E}">
        <p14:creationId xmlns:p14="http://schemas.microsoft.com/office/powerpoint/2010/main" val="15526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Relational Table</a:t>
            </a:r>
          </a:p>
          <a:p>
            <a:pPr lvl="1">
              <a:lnSpc>
                <a:spcPct val="90000"/>
              </a:lnSpc>
            </a:pPr>
            <a:r>
              <a:rPr lang="en-US"/>
              <a:t>Stores a collection of related entities</a:t>
            </a:r>
          </a:p>
          <a:p>
            <a:pPr lvl="2">
              <a:lnSpc>
                <a:spcPct val="90000"/>
              </a:lnSpc>
            </a:pPr>
            <a:r>
              <a:rPr lang="en-US"/>
              <a:t>Resembles a file</a:t>
            </a:r>
          </a:p>
          <a:p>
            <a:pPr>
              <a:lnSpc>
                <a:spcPct val="90000"/>
              </a:lnSpc>
            </a:pPr>
            <a:r>
              <a:rPr lang="en-US"/>
              <a:t>Relational table is purely logical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How data are physically stored in the database is of no concern to the user or the designer</a:t>
            </a:r>
          </a:p>
          <a:p>
            <a:pPr lvl="1">
              <a:lnSpc>
                <a:spcPct val="90000"/>
              </a:lnSpc>
            </a:pPr>
            <a:r>
              <a:rPr lang="en-US"/>
              <a:t>This property became the source of a real database revolution</a:t>
            </a:r>
          </a:p>
        </p:txBody>
      </p:sp>
    </p:spTree>
    <p:extLst>
      <p:ext uri="{BB962C8B-B14F-4D97-AF65-F5344CB8AC3E}">
        <p14:creationId xmlns:p14="http://schemas.microsoft.com/office/powerpoint/2010/main" val="9313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107531" name="Picture 11" descr="Fig02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" y="1543317"/>
            <a:ext cx="8001445" cy="450975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Data model</a:t>
            </a:r>
          </a:p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Entity Relationship Model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110612" name="Picture 20" descr="Fig02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53340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accepted and adapted graphical tool for data modeling </a:t>
            </a:r>
          </a:p>
          <a:p>
            <a:r>
              <a:rPr lang="en-US" dirty="0"/>
              <a:t>Introduced by Chen in 1976</a:t>
            </a:r>
          </a:p>
          <a:p>
            <a:r>
              <a:rPr lang="en-US" dirty="0"/>
              <a:t>Graphical representation of entities and their relationships in a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021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Entity Relationship Model (continued)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/>
              <a:t>Entity relationship diagram (ERD)</a:t>
            </a:r>
          </a:p>
          <a:p>
            <a:pPr lvl="1"/>
            <a:r>
              <a:rPr lang="en-US" sz="2400"/>
              <a:t>Uses graphic representations to model database components</a:t>
            </a:r>
          </a:p>
          <a:p>
            <a:pPr lvl="1"/>
            <a:r>
              <a:rPr lang="en-US" sz="2400"/>
              <a:t>Entity is mapped to a relational table</a:t>
            </a:r>
          </a:p>
          <a:p>
            <a:r>
              <a:rPr lang="en-US" sz="2400"/>
              <a:t>Entity instance (or occurrence) is row in table </a:t>
            </a:r>
          </a:p>
          <a:p>
            <a:r>
              <a:rPr lang="en-US" sz="2400"/>
              <a:t>Entity set is collection of like entities</a:t>
            </a:r>
          </a:p>
          <a:p>
            <a:r>
              <a:rPr lang="en-US" sz="2400"/>
              <a:t>Connectivity labels types of relationships</a:t>
            </a:r>
          </a:p>
          <a:p>
            <a:pPr lvl="1"/>
            <a:r>
              <a:rPr lang="en-US" sz="2400"/>
              <a:t>Diamond connected to related entities through a relationship line</a:t>
            </a:r>
          </a:p>
        </p:txBody>
      </p:sp>
    </p:spTree>
    <p:extLst>
      <p:ext uri="{BB962C8B-B14F-4D97-AF65-F5344CB8AC3E}">
        <p14:creationId xmlns:p14="http://schemas.microsoft.com/office/powerpoint/2010/main" val="25422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116747" name="Picture 11" descr="Fig02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620000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>
            <a:normAutofit/>
          </a:bodyPr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117771" name="Picture 11" descr="Fig02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3914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model?</a:t>
            </a:r>
          </a:p>
          <a:p>
            <a:r>
              <a:rPr lang="en-US" dirty="0" smtClean="0"/>
              <a:t>What is the source of business rules?</a:t>
            </a:r>
          </a:p>
          <a:p>
            <a:r>
              <a:rPr lang="en-US" dirty="0" smtClean="0"/>
              <a:t>What is entity relationship model?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models </a:t>
            </a:r>
            <a:r>
              <a:rPr lang="en-US" sz="2800" dirty="0" smtClean="0"/>
              <a:t>are simple </a:t>
            </a:r>
            <a:r>
              <a:rPr lang="en-US" sz="2800" dirty="0"/>
              <a:t>representations, usually graphical, of complex real-world 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Business rules are brief</a:t>
            </a:r>
            <a:r>
              <a:rPr lang="en-US" sz="2800" dirty="0"/>
              <a:t>, precise, and unambiguous descriptions of a policies, procedures, or principles within a specific </a:t>
            </a:r>
            <a:r>
              <a:rPr lang="en-US" sz="2800" dirty="0" smtClean="0"/>
              <a:t>organization.</a:t>
            </a:r>
          </a:p>
          <a:p>
            <a:r>
              <a:rPr lang="en-US" sz="2800" dirty="0" smtClean="0"/>
              <a:t>Entity relationship models are graphical </a:t>
            </a:r>
            <a:r>
              <a:rPr lang="en-US" sz="2800" dirty="0"/>
              <a:t>representation of entities and their relationships in a database structure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of relational table</a:t>
            </a:r>
          </a:p>
          <a:p>
            <a:r>
              <a:rPr lang="en-US" dirty="0" smtClean="0"/>
              <a:t>Different types of keys</a:t>
            </a:r>
          </a:p>
          <a:p>
            <a:r>
              <a:rPr lang="en-US" dirty="0" smtClean="0"/>
              <a:t>Integrity rules </a:t>
            </a:r>
          </a:p>
          <a:p>
            <a:r>
              <a:rPr lang="en-US" smtClean="0"/>
              <a:t>Data dictionary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Describe types of data model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Write business rules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Understand entity relationship model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Business rules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ERD</a:t>
            </a: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In this chapter, you will learn: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Why data models are important</a:t>
            </a:r>
          </a:p>
          <a:p>
            <a:r>
              <a:rPr lang="en-US" dirty="0"/>
              <a:t>About the basic data-modeling building blocks</a:t>
            </a:r>
          </a:p>
          <a:p>
            <a:r>
              <a:rPr lang="en-US" dirty="0"/>
              <a:t>What business rules are and how they influence database design</a:t>
            </a:r>
          </a:p>
          <a:p>
            <a:r>
              <a:rPr lang="en-US" dirty="0"/>
              <a:t>How the major data models </a:t>
            </a:r>
            <a:r>
              <a:rPr lang="en-US" dirty="0" smtClean="0"/>
              <a:t>evolved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Importance of Data Models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models </a:t>
            </a:r>
          </a:p>
          <a:p>
            <a:pPr lvl="1"/>
            <a:r>
              <a:rPr lang="en-US" dirty="0"/>
              <a:t>Relatively simple representations, usually graphical, of complex real-world data structures</a:t>
            </a:r>
          </a:p>
          <a:p>
            <a:pPr lvl="1"/>
            <a:r>
              <a:rPr lang="en-US" dirty="0"/>
              <a:t>Facilitate interaction among the designer, the applications programmer, and the end user</a:t>
            </a:r>
          </a:p>
        </p:txBody>
      </p:sp>
    </p:spTree>
    <p:extLst>
      <p:ext uri="{BB962C8B-B14F-4D97-AF65-F5344CB8AC3E}">
        <p14:creationId xmlns:p14="http://schemas.microsoft.com/office/powerpoint/2010/main" val="498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Importance of Data Models (continued)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End-users have different views and needs for data</a:t>
            </a:r>
          </a:p>
          <a:p>
            <a:r>
              <a:rPr lang="en-US"/>
              <a:t>Data model organizes data for various users</a:t>
            </a:r>
          </a:p>
        </p:txBody>
      </p:sp>
    </p:spTree>
    <p:extLst>
      <p:ext uri="{BB962C8B-B14F-4D97-AF65-F5344CB8AC3E}">
        <p14:creationId xmlns:p14="http://schemas.microsoft.com/office/powerpoint/2010/main" val="2457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Data Model Basic Building Blocks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Entity - anything about which data are to be collected and stored</a:t>
            </a:r>
          </a:p>
          <a:p>
            <a:r>
              <a:rPr lang="en-US"/>
              <a:t>Attribute - a characteristic of an entity</a:t>
            </a:r>
          </a:p>
          <a:p>
            <a:r>
              <a:rPr lang="en-US"/>
              <a:t>Relationship - describes an association among entities</a:t>
            </a:r>
          </a:p>
          <a:p>
            <a:pPr lvl="1"/>
            <a:r>
              <a:rPr lang="en-US"/>
              <a:t>One-to-many (1:M) relationship </a:t>
            </a:r>
          </a:p>
          <a:p>
            <a:pPr lvl="1"/>
            <a:r>
              <a:rPr lang="en-US"/>
              <a:t>Many-to-many (M:N or M:M) relationship</a:t>
            </a:r>
          </a:p>
          <a:p>
            <a:pPr lvl="1"/>
            <a:r>
              <a:rPr lang="en-US"/>
              <a:t>One-to-one (1:1) relationship</a:t>
            </a:r>
          </a:p>
          <a:p>
            <a:r>
              <a:rPr lang="en-US"/>
              <a:t>Constraint - a restriction placed on the data</a:t>
            </a:r>
          </a:p>
        </p:txBody>
      </p:sp>
    </p:spTree>
    <p:extLst>
      <p:ext uri="{BB962C8B-B14F-4D97-AF65-F5344CB8AC3E}">
        <p14:creationId xmlns:p14="http://schemas.microsoft.com/office/powerpoint/2010/main" val="1464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Business Rules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Brief, precise, and unambiguous descriptions of a policies, procedures, or principles within a specific organization</a:t>
            </a:r>
          </a:p>
          <a:p>
            <a:r>
              <a:rPr lang="en-US" dirty="0"/>
              <a:t>Apply to any organization that stores and uses data to generate information</a:t>
            </a:r>
          </a:p>
          <a:p>
            <a:r>
              <a:rPr lang="en-US" dirty="0"/>
              <a:t>Description of operations that help to create and enforce actions within that organization’s environment</a:t>
            </a:r>
          </a:p>
        </p:txBody>
      </p:sp>
    </p:spTree>
    <p:extLst>
      <p:ext uri="{BB962C8B-B14F-4D97-AF65-F5344CB8AC3E}">
        <p14:creationId xmlns:p14="http://schemas.microsoft.com/office/powerpoint/2010/main" val="22829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23</TotalTime>
  <Pages>11</Pages>
  <Words>754</Words>
  <Application>Microsoft Office PowerPoint</Application>
  <PresentationFormat>On-screen Show (4:3)</PresentationFormat>
  <Paragraphs>141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Introduction to Databases CT042-3-1-IDB (version1)</vt:lpstr>
      <vt:lpstr>Topic &amp; Structure of The Lesson</vt:lpstr>
      <vt:lpstr>Learning Outcomes</vt:lpstr>
      <vt:lpstr>Key Terms You Must Be Able To Use</vt:lpstr>
      <vt:lpstr>In this chapter, you will learn:</vt:lpstr>
      <vt:lpstr>The Importance of Data Models</vt:lpstr>
      <vt:lpstr>The Importance of Data Models (continued)</vt:lpstr>
      <vt:lpstr>Data Model Basic Building Blocks</vt:lpstr>
      <vt:lpstr>Business Rules</vt:lpstr>
      <vt:lpstr>Business Rules (continued)</vt:lpstr>
      <vt:lpstr>Discovering Business Rules</vt:lpstr>
      <vt:lpstr>Discovering Business Rules (continued)</vt:lpstr>
      <vt:lpstr>The Evolution of Data Models (continued)</vt:lpstr>
      <vt:lpstr>The Hierarchical Data Model</vt:lpstr>
      <vt:lpstr>The Network Model</vt:lpstr>
      <vt:lpstr>The Relational Model</vt:lpstr>
      <vt:lpstr>The Relational Model (continued)</vt:lpstr>
      <vt:lpstr>The Relational Model (continued)</vt:lpstr>
      <vt:lpstr>The Relational Model (continued)</vt:lpstr>
      <vt:lpstr>The Relational Model (continued)</vt:lpstr>
      <vt:lpstr>The Entity Relationship Model</vt:lpstr>
      <vt:lpstr>The Entity Relationship Model (continued)</vt:lpstr>
      <vt:lpstr>The Entity Relationship Model (continued)</vt:lpstr>
      <vt:lpstr>The Entity Relationship Model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17</cp:revision>
  <cp:lastPrinted>1995-11-02T09:23:42Z</cp:lastPrinted>
  <dcterms:created xsi:type="dcterms:W3CDTF">2017-10-17T07:27:09Z</dcterms:created>
  <dcterms:modified xsi:type="dcterms:W3CDTF">2019-05-14T04:24:16Z</dcterms:modified>
</cp:coreProperties>
</file>