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62" r:id="rId27"/>
    <p:sldId id="263" r:id="rId28"/>
    <p:sldId id="264" r:id="rId29"/>
    <p:sldId id="265" r:id="rId30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4" d="100"/>
          <a:sy n="74" d="100"/>
        </p:scale>
        <p:origin x="16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8D1D820-DAEC-4CC1-95D5-2D7FDA634FA1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44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381BA68-BC59-4A59-9827-B63CD359E84C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77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A4D74626-4C52-483E-9413-2A4730A7865D}" type="slidenum">
              <a:rPr lang="en-US"/>
              <a:pPr/>
              <a:t>13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92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20768DC6-B8E7-46AA-981D-1DDB90586709}" type="slidenum">
              <a:rPr lang="en-US"/>
              <a:pPr/>
              <a:t>14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29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99F70312-B1CD-46B9-9D94-875DD174C7AB}" type="slidenum">
              <a:rPr lang="en-US"/>
              <a:pPr/>
              <a:t>15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41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2597FF53-9FB8-459D-B915-665096FF12E4}" type="slidenum">
              <a:rPr lang="en-US"/>
              <a:pPr/>
              <a:t>16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9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B0D96A9E-0708-404E-8443-9B1AA128B7EE}" type="slidenum">
              <a:rPr lang="en-US"/>
              <a:pPr/>
              <a:t>17</a:t>
            </a:fld>
            <a:endParaRPr lang="en-US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54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8CAF6F0E-0A8D-4CF7-A416-BD27179B8032}" type="slidenum">
              <a:rPr lang="en-US"/>
              <a:pPr/>
              <a:t>18</a:t>
            </a:fld>
            <a:endParaRPr 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67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FD9D4F70-91A9-4CC0-A367-1C2FBE01D658}" type="slidenum">
              <a:rPr lang="en-US"/>
              <a:pPr/>
              <a:t>19</a:t>
            </a:fld>
            <a:endParaRPr lang="en-US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98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6E086B4B-7383-4E3F-BAFB-AFBC7E76750E}" type="slidenum">
              <a:rPr lang="en-US"/>
              <a:pPr/>
              <a:t>20</a:t>
            </a:fld>
            <a:endParaRPr lang="en-US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2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0F8BAA13-827D-4CC1-8CFE-A0BE7E10EB38}" type="slidenum">
              <a:rPr lang="en-US"/>
              <a:pPr/>
              <a:t>21</a:t>
            </a:fld>
            <a:endParaRPr 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00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883583C6-8B51-479F-AE8A-30042BF4B3CC}" type="slidenum">
              <a:rPr lang="en-US"/>
              <a:pPr/>
              <a:t>22</a:t>
            </a:fld>
            <a:endParaRPr lang="en-US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34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49F7EFA7-8D2B-4DE1-B484-0E685E8F5D79}" type="slidenum">
              <a:rPr lang="en-US"/>
              <a:pPr/>
              <a:t>5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66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46B51350-DD6F-4198-A312-7925662B0807}" type="slidenum">
              <a:rPr lang="en-US"/>
              <a:pPr/>
              <a:t>23</a:t>
            </a:fld>
            <a:endParaRPr lang="en-US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22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081B2E1D-2FCF-4CEA-AA87-2604A15E463C}" type="slidenum">
              <a:rPr lang="en-US"/>
              <a:pPr/>
              <a:t>24</a:t>
            </a:fld>
            <a:endParaRPr 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66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83EDECD2-E972-4E97-AF9F-F2FF5D09FF1F}" type="slidenum">
              <a:rPr lang="en-US"/>
              <a:pPr/>
              <a:t>25</a:t>
            </a:fld>
            <a:endParaRPr 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5B8A6C39-E079-418D-89FD-5BE9187022BD}" type="slidenum">
              <a:rPr lang="en-US"/>
              <a:pPr/>
              <a:t>6</a:t>
            </a:fld>
            <a:endParaRPr lang="en-US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82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360D46F0-F014-4A94-BB8E-850D4DB58CC6}" type="slidenum">
              <a:rPr lang="en-US"/>
              <a:pPr/>
              <a:t>7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55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02AF085A-DE2A-442F-9295-05742C948FE6}" type="slidenum">
              <a:rPr lang="en-US"/>
              <a:pPr/>
              <a:t>8</a:t>
            </a:fld>
            <a:endParaRPr lang="en-US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55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75B19B76-1AF6-449A-B6DD-D26D34A730F5}" type="slidenum">
              <a:rPr lang="en-US"/>
              <a:pPr/>
              <a:t>9</a:t>
            </a:fld>
            <a:endParaRPr lang="en-US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26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C5AF7169-4AE6-4BA0-999F-118C62E2D21E}" type="slidenum">
              <a:rPr lang="en-US"/>
              <a:pPr/>
              <a:t>10</a:t>
            </a:fld>
            <a:endParaRPr lang="en-US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86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3DCB896E-072D-41FD-9A09-1D064B88B738}" type="slidenum">
              <a:rPr lang="en-US"/>
              <a:pPr/>
              <a:t>11</a:t>
            </a:fld>
            <a:endParaRPr lang="en-US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95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792F32AB-470B-41CA-B9F3-7D3AF450047A}" type="slidenum">
              <a:rPr lang="en-US"/>
              <a:pPr/>
              <a:t>12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0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6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48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21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Systems: Design, Implementation, &amp; Management, 7</a:t>
            </a:r>
            <a:r>
              <a:rPr lang="en-US" baseline="30000"/>
              <a:t>th</a:t>
            </a:r>
            <a:r>
              <a:rPr lang="en-US"/>
              <a:t> Edition, Rob &amp; Coronel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63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76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61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20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07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8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28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4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 dirty="0" smtClean="0"/>
              <a:t>CT042-3-1-IDB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Relational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Database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43255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</a:t>
            </a:r>
            <a:fld id="{39EB5377-B42F-4A98-9297-631818F24F88}" type="slidenum">
              <a:rPr lang="en-GB" sz="800" baseline="0" smtClean="0">
                <a:latin typeface="Calibri" pitchFamily="34" charset="0"/>
                <a:cs typeface="Calibri" pitchFamily="34" charset="0"/>
              </a:rPr>
              <a:t>‹#›</a:t>
            </a:fld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of 29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Week 5: Relational Database </a:t>
            </a:r>
          </a:p>
          <a:p>
            <a:r>
              <a:rPr lang="en-US" dirty="0" smtClean="0">
                <a:latin typeface="Arial" charset="0"/>
              </a:rPr>
              <a:t>(Part 2)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41361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/>
              <a:t>Introduction to Databases </a:t>
            </a:r>
            <a:r>
              <a:rPr lang="en-US" sz="3800" smtClean="0"/>
              <a:t/>
            </a:r>
            <a:br>
              <a:rPr lang="en-US" sz="3800" smtClean="0"/>
            </a:br>
            <a:r>
              <a:rPr lang="en-US" sz="1400"/>
              <a:t>CT042-3-1-IDB (version1)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27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The 1:M Relationship (continued)</a:t>
            </a:r>
          </a:p>
        </p:txBody>
      </p:sp>
      <p:pic>
        <p:nvPicPr>
          <p:cNvPr id="246798" name="Picture 14" descr="Fig03-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5799138" cy="426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2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1:1 Relationship</a:t>
            </a:r>
          </a:p>
        </p:txBody>
      </p:sp>
      <p:sp>
        <p:nvSpPr>
          <p:cNvPr id="28979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One entity can be related to only one other entity, and vice versa</a:t>
            </a:r>
          </a:p>
          <a:p>
            <a:pPr>
              <a:lnSpc>
                <a:spcPct val="90000"/>
              </a:lnSpc>
            </a:pPr>
            <a:r>
              <a:rPr lang="en-US"/>
              <a:t>Sometimes means that entity components were not defined properly</a:t>
            </a:r>
          </a:p>
          <a:p>
            <a:pPr>
              <a:lnSpc>
                <a:spcPct val="90000"/>
              </a:lnSpc>
            </a:pPr>
            <a:r>
              <a:rPr lang="en-US"/>
              <a:t>Could indicate that two entities actually belong in the same table</a:t>
            </a:r>
          </a:p>
          <a:p>
            <a:pPr>
              <a:lnSpc>
                <a:spcPct val="90000"/>
              </a:lnSpc>
            </a:pPr>
            <a:r>
              <a:rPr lang="en-US"/>
              <a:t>As rare as 1:1 relationships should be, certain conditions absolutely require their use</a:t>
            </a:r>
          </a:p>
        </p:txBody>
      </p:sp>
    </p:spTree>
    <p:extLst>
      <p:ext uri="{BB962C8B-B14F-4D97-AF65-F5344CB8AC3E}">
        <p14:creationId xmlns:p14="http://schemas.microsoft.com/office/powerpoint/2010/main" val="129775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1:1 Relationship (continued)</a:t>
            </a:r>
          </a:p>
        </p:txBody>
      </p:sp>
      <p:pic>
        <p:nvPicPr>
          <p:cNvPr id="235532" name="Picture 12" descr="Fig03-2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2209800"/>
            <a:ext cx="6248400" cy="31527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89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/>
              <a:t>The 1:1 Relationship (continued)</a:t>
            </a:r>
          </a:p>
        </p:txBody>
      </p:sp>
      <p:pic>
        <p:nvPicPr>
          <p:cNvPr id="237581" name="Picture 13" descr="Fig03-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95400"/>
            <a:ext cx="422751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52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M:N Relationship</a:t>
            </a:r>
          </a:p>
        </p:txBody>
      </p:sp>
      <p:sp>
        <p:nvSpPr>
          <p:cNvPr id="2488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 be implemented by breaking it up to produce a set of 1:M relationships</a:t>
            </a:r>
          </a:p>
          <a:p>
            <a:r>
              <a:rPr lang="en-US"/>
              <a:t>Can avoid problems inherent to M:N relationship by creating a composite entity or bridge entity</a:t>
            </a:r>
          </a:p>
        </p:txBody>
      </p:sp>
    </p:spTree>
    <p:extLst>
      <p:ext uri="{BB962C8B-B14F-4D97-AF65-F5344CB8AC3E}">
        <p14:creationId xmlns:p14="http://schemas.microsoft.com/office/powerpoint/2010/main" val="29062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M:N Relationship (continued)</a:t>
            </a:r>
          </a:p>
        </p:txBody>
      </p:sp>
      <p:pic>
        <p:nvPicPr>
          <p:cNvPr id="249867" name="Picture 11" descr="Fig03-2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2209800"/>
            <a:ext cx="5486400" cy="35179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8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M:N Relationship (continued)</a:t>
            </a:r>
          </a:p>
        </p:txBody>
      </p:sp>
      <p:pic>
        <p:nvPicPr>
          <p:cNvPr id="250894" name="Picture 14" descr="Tbl03-0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752600"/>
            <a:ext cx="5257800" cy="4191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8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/>
              <a:t>The M:N Relationship (continued)</a:t>
            </a:r>
          </a:p>
        </p:txBody>
      </p:sp>
      <p:pic>
        <p:nvPicPr>
          <p:cNvPr id="251918" name="Picture 14" descr="Fig03-2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752600"/>
            <a:ext cx="74676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00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>
            <a:normAutofit/>
          </a:bodyPr>
          <a:lstStyle/>
          <a:p>
            <a:r>
              <a:rPr lang="en-US"/>
              <a:t>The M:N Relationship (continued)</a:t>
            </a:r>
          </a:p>
        </p:txBody>
      </p:sp>
      <p:sp>
        <p:nvSpPr>
          <p:cNvPr id="276485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Implementation of a composite entity</a:t>
            </a:r>
          </a:p>
          <a:p>
            <a:pPr>
              <a:lnSpc>
                <a:spcPct val="90000"/>
              </a:lnSpc>
            </a:pPr>
            <a:r>
              <a:rPr lang="en-US"/>
              <a:t>Yields required M:N to 1:M conversion</a:t>
            </a:r>
          </a:p>
          <a:p>
            <a:pPr>
              <a:lnSpc>
                <a:spcPct val="90000"/>
              </a:lnSpc>
            </a:pPr>
            <a:r>
              <a:rPr lang="en-US"/>
              <a:t>Composite entity table must contain at least the primary keys of original tables</a:t>
            </a:r>
          </a:p>
          <a:p>
            <a:pPr>
              <a:lnSpc>
                <a:spcPct val="90000"/>
              </a:lnSpc>
            </a:pPr>
            <a:r>
              <a:rPr lang="en-US"/>
              <a:t>Linking table contains multiple occurrences of the foreign key values</a:t>
            </a:r>
          </a:p>
          <a:p>
            <a:pPr>
              <a:lnSpc>
                <a:spcPct val="90000"/>
              </a:lnSpc>
            </a:pPr>
            <a:r>
              <a:rPr lang="en-US"/>
              <a:t>Additional attributes may be assigned as needed</a:t>
            </a:r>
          </a:p>
        </p:txBody>
      </p:sp>
    </p:spTree>
    <p:extLst>
      <p:ext uri="{BB962C8B-B14F-4D97-AF65-F5344CB8AC3E}">
        <p14:creationId xmlns:p14="http://schemas.microsoft.com/office/powerpoint/2010/main" val="242049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>
            <a:normAutofit/>
          </a:bodyPr>
          <a:lstStyle/>
          <a:p>
            <a:r>
              <a:rPr lang="en-US"/>
              <a:t>The M:N Relationship (continued)</a:t>
            </a:r>
          </a:p>
        </p:txBody>
      </p:sp>
      <p:pic>
        <p:nvPicPr>
          <p:cNvPr id="252944" name="Picture 16" descr="Fig03-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600200"/>
            <a:ext cx="6557962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9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r>
              <a:rPr lang="en-US" dirty="0" smtClean="0"/>
              <a:t>Relationship within the relational model</a:t>
            </a:r>
          </a:p>
          <a:p>
            <a:pPr lvl="1"/>
            <a:r>
              <a:rPr lang="en-US" dirty="0" smtClean="0"/>
              <a:t>1:1</a:t>
            </a:r>
          </a:p>
          <a:p>
            <a:pPr lvl="1"/>
            <a:r>
              <a:rPr lang="en-US" dirty="0" smtClean="0"/>
              <a:t>1:M</a:t>
            </a:r>
          </a:p>
          <a:p>
            <a:pPr lvl="1"/>
            <a:r>
              <a:rPr lang="en-US" dirty="0" smtClean="0"/>
              <a:t>M:N</a:t>
            </a:r>
          </a:p>
          <a:p>
            <a:r>
              <a:rPr lang="en-US" dirty="0" smtClean="0"/>
              <a:t>Resolving M:N relationship</a:t>
            </a:r>
          </a:p>
          <a:p>
            <a:endParaRPr lang="en-US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27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>
            <a:normAutofit/>
          </a:bodyPr>
          <a:lstStyle/>
          <a:p>
            <a:r>
              <a:rPr lang="en-US"/>
              <a:t>The M:N Relationship (continued)</a:t>
            </a:r>
          </a:p>
        </p:txBody>
      </p:sp>
      <p:pic>
        <p:nvPicPr>
          <p:cNvPr id="253966" name="Picture 14" descr="Fig03-27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905000"/>
            <a:ext cx="5724525" cy="4038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76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M:N Relationship (continued)</a:t>
            </a:r>
          </a:p>
        </p:txBody>
      </p:sp>
      <p:pic>
        <p:nvPicPr>
          <p:cNvPr id="254991" name="Picture 15" descr="Fig03-2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5475" y="1600200"/>
            <a:ext cx="5343525" cy="4419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08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M:N Relationship (continued)</a:t>
            </a:r>
          </a:p>
        </p:txBody>
      </p:sp>
      <p:pic>
        <p:nvPicPr>
          <p:cNvPr id="256014" name="Picture 14" descr="Fig03-29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828800"/>
            <a:ext cx="6705600" cy="41767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96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Redundancy Revisited</a:t>
            </a:r>
          </a:p>
        </p:txBody>
      </p:sp>
      <p:sp>
        <p:nvSpPr>
          <p:cNvPr id="2775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redundancy leads to data anomalies</a:t>
            </a:r>
          </a:p>
          <a:p>
            <a:pPr lvl="1"/>
            <a:r>
              <a:rPr lang="en-US"/>
              <a:t>Such anomalies can destroy the effectiveness of the database</a:t>
            </a:r>
          </a:p>
          <a:p>
            <a:r>
              <a:rPr lang="en-US"/>
              <a:t>Foreign keys</a:t>
            </a:r>
          </a:p>
          <a:p>
            <a:pPr lvl="1"/>
            <a:r>
              <a:rPr lang="en-US"/>
              <a:t>Control data redundancies by using common attributes shared by tables</a:t>
            </a:r>
          </a:p>
          <a:p>
            <a:pPr lvl="1"/>
            <a:r>
              <a:rPr lang="en-US"/>
              <a:t>Crucial to exercising data redundancy control</a:t>
            </a:r>
          </a:p>
          <a:p>
            <a:r>
              <a:rPr lang="en-US"/>
              <a:t>Sometimes, data redundancy is necessary</a:t>
            </a:r>
          </a:p>
        </p:txBody>
      </p:sp>
    </p:spTree>
    <p:extLst>
      <p:ext uri="{BB962C8B-B14F-4D97-AF65-F5344CB8AC3E}">
        <p14:creationId xmlns:p14="http://schemas.microsoft.com/office/powerpoint/2010/main" val="12781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/>
              <a:t>Data Redundancy Revisited (continued)</a:t>
            </a:r>
          </a:p>
        </p:txBody>
      </p:sp>
      <p:pic>
        <p:nvPicPr>
          <p:cNvPr id="257040" name="Picture 16" descr="Fig03-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1219200"/>
            <a:ext cx="5414962" cy="505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19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Data Redundancy Revisited (continued)</a:t>
            </a:r>
          </a:p>
        </p:txBody>
      </p:sp>
      <p:pic>
        <p:nvPicPr>
          <p:cNvPr id="258063" name="Picture 15" descr="Fig03-3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2209800"/>
            <a:ext cx="7391400" cy="3200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73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1 example each for the type of relationship below:</a:t>
            </a:r>
          </a:p>
          <a:p>
            <a:pPr lvl="1"/>
            <a:r>
              <a:rPr lang="en-US" dirty="0" smtClean="0"/>
              <a:t>1:1</a:t>
            </a:r>
          </a:p>
          <a:p>
            <a:pPr lvl="1"/>
            <a:r>
              <a:rPr lang="en-US" dirty="0" smtClean="0"/>
              <a:t>1:M</a:t>
            </a:r>
          </a:p>
          <a:p>
            <a:pPr lvl="1"/>
            <a:r>
              <a:rPr lang="en-US" dirty="0" smtClean="0"/>
              <a:t>M:N</a:t>
            </a:r>
          </a:p>
          <a:p>
            <a:r>
              <a:rPr lang="en-US" dirty="0" smtClean="0"/>
              <a:t>Explain how to resolve M:N relationship using the example above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/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11102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Each table row must have a primary key which uniquely identifies all attributes </a:t>
            </a:r>
          </a:p>
          <a:p>
            <a:pPr>
              <a:lnSpc>
                <a:spcPct val="80000"/>
              </a:lnSpc>
            </a:pPr>
            <a:r>
              <a:rPr lang="en-US" dirty="0"/>
              <a:t>Tables can be linked by common attributes. Thus, the primary key of one table can appear as the foreign key in another table to which it is linked</a:t>
            </a:r>
          </a:p>
          <a:p>
            <a:pPr>
              <a:lnSpc>
                <a:spcPct val="80000"/>
              </a:lnSpc>
            </a:pPr>
            <a:r>
              <a:rPr lang="en-US" dirty="0"/>
              <a:t>Good design begins by identifying appropriate entities and attributes and the relationships among the entities. Those relationships (1:1, 1:M, and M:N) can be represented using ERDs.</a:t>
            </a:r>
          </a:p>
          <a:p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23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045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of ER model</a:t>
            </a:r>
          </a:p>
          <a:p>
            <a:r>
              <a:rPr lang="en-US" dirty="0"/>
              <a:t>Types of attributes</a:t>
            </a:r>
          </a:p>
          <a:p>
            <a:r>
              <a:rPr lang="en-US" dirty="0"/>
              <a:t>Connectivity and Cardinality</a:t>
            </a:r>
          </a:p>
          <a:p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1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lvl="1"/>
            <a:r>
              <a:rPr lang="en-US" b="1" dirty="0" smtClean="0">
                <a:latin typeface="Century Gothic" panose="020B0502020202020204" pitchFamily="34" charset="0"/>
                <a:ea typeface="新細明體" pitchFamily="18" charset="-120"/>
              </a:rPr>
              <a:t>Construct a simple relational model</a:t>
            </a:r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128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 smtClean="0">
                <a:latin typeface="Century Gothic" panose="020B0502020202020204" pitchFamily="34" charset="0"/>
              </a:rPr>
              <a:t>: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1:1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1:M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M:N</a:t>
            </a:r>
            <a:endParaRPr lang="en-US" altLang="en-US" sz="1600" b="1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1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Relationships within the Relational Database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1:M relationship </a:t>
            </a:r>
          </a:p>
          <a:p>
            <a:pPr lvl="1"/>
            <a:r>
              <a:rPr lang="en-US" sz="2200"/>
              <a:t>Relational modeling ideal</a:t>
            </a:r>
          </a:p>
          <a:p>
            <a:pPr lvl="1"/>
            <a:r>
              <a:rPr lang="en-US" sz="2200"/>
              <a:t>Should be the norm in any relational database design</a:t>
            </a:r>
          </a:p>
          <a:p>
            <a:r>
              <a:rPr lang="en-US" sz="2400"/>
              <a:t>1:1 relationship	</a:t>
            </a:r>
          </a:p>
          <a:p>
            <a:pPr lvl="1"/>
            <a:r>
              <a:rPr lang="en-US" sz="2200"/>
              <a:t>Should be rare in any relational database design</a:t>
            </a:r>
          </a:p>
          <a:p>
            <a:r>
              <a:rPr lang="en-US" sz="2400"/>
              <a:t>M:N relationships </a:t>
            </a:r>
          </a:p>
          <a:p>
            <a:pPr lvl="1"/>
            <a:r>
              <a:rPr lang="en-US" sz="2200"/>
              <a:t>Cannot be implemented as such in the relational model</a:t>
            </a:r>
          </a:p>
          <a:p>
            <a:pPr lvl="1"/>
            <a:r>
              <a:rPr lang="en-US" sz="2200"/>
              <a:t>M:N relationships can be changed into two 1:M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093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1:M Relationship</a:t>
            </a:r>
          </a:p>
        </p:txBody>
      </p:sp>
      <p:sp>
        <p:nvSpPr>
          <p:cNvPr id="2345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Relational database norm</a:t>
            </a:r>
          </a:p>
          <a:p>
            <a:r>
              <a:rPr lang="en-US"/>
              <a:t>Found in any database environment </a:t>
            </a:r>
          </a:p>
        </p:txBody>
      </p:sp>
    </p:spTree>
    <p:extLst>
      <p:ext uri="{BB962C8B-B14F-4D97-AF65-F5344CB8AC3E}">
        <p14:creationId xmlns:p14="http://schemas.microsoft.com/office/powerpoint/2010/main" val="168521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066800"/>
          </a:xfrm>
        </p:spPr>
        <p:txBody>
          <a:bodyPr/>
          <a:lstStyle/>
          <a:p>
            <a:r>
              <a:rPr lang="en-US"/>
              <a:t>The 1:M Relationship (continued)</a:t>
            </a:r>
          </a:p>
        </p:txBody>
      </p:sp>
      <p:pic>
        <p:nvPicPr>
          <p:cNvPr id="240651" name="Picture 11" descr="Fig03-1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905000"/>
            <a:ext cx="6248400" cy="34020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18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066800"/>
          </a:xfrm>
        </p:spPr>
        <p:txBody>
          <a:bodyPr/>
          <a:lstStyle/>
          <a:p>
            <a:r>
              <a:rPr lang="en-US"/>
              <a:t>The 1:M Relationship (continued)</a:t>
            </a:r>
          </a:p>
        </p:txBody>
      </p:sp>
      <p:pic>
        <p:nvPicPr>
          <p:cNvPr id="241675" name="Picture 11" descr="Fig03-1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600200"/>
            <a:ext cx="7848600" cy="4572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41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/>
              <a:t>The 1:M Relationship (continued)</a:t>
            </a:r>
          </a:p>
        </p:txBody>
      </p:sp>
      <p:pic>
        <p:nvPicPr>
          <p:cNvPr id="244747" name="Picture 11" descr="Fig03-2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2133600"/>
            <a:ext cx="5486400" cy="32575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99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 (7)</Template>
  <TotalTime>28</TotalTime>
  <Pages>11</Pages>
  <Words>526</Words>
  <Application>Microsoft Office PowerPoint</Application>
  <PresentationFormat>On-screen Show (4:3)</PresentationFormat>
  <Paragraphs>102</Paragraphs>
  <Slides>29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ＭＳ Ｐゴシック</vt:lpstr>
      <vt:lpstr>新細明體</vt:lpstr>
      <vt:lpstr>Arial</vt:lpstr>
      <vt:lpstr>Calibri</vt:lpstr>
      <vt:lpstr>Century Gothic</vt:lpstr>
      <vt:lpstr>UCTI-Template-foundation-level</vt:lpstr>
      <vt:lpstr>Introduction to Databases  CT042-3-1-IDB (version1)</vt:lpstr>
      <vt:lpstr>Topic &amp; Structure of The Lesson</vt:lpstr>
      <vt:lpstr>Learning Outcomes</vt:lpstr>
      <vt:lpstr>Key Terms You Must Be Able To Use</vt:lpstr>
      <vt:lpstr>Relationships within the Relational Database</vt:lpstr>
      <vt:lpstr>The 1:M Relationship</vt:lpstr>
      <vt:lpstr>The 1:M Relationship (continued)</vt:lpstr>
      <vt:lpstr>The 1:M Relationship (continued)</vt:lpstr>
      <vt:lpstr>The 1:M Relationship (continued)</vt:lpstr>
      <vt:lpstr>The 1:M Relationship (continued)</vt:lpstr>
      <vt:lpstr>The 1:1 Relationship</vt:lpstr>
      <vt:lpstr>The 1:1 Relationship (continued)</vt:lpstr>
      <vt:lpstr>The 1:1 Relationship (continued)</vt:lpstr>
      <vt:lpstr>The M:N Relationship</vt:lpstr>
      <vt:lpstr>The M:N Relationship (continued)</vt:lpstr>
      <vt:lpstr>The M:N Relationship (continued)</vt:lpstr>
      <vt:lpstr>The M:N Relationship (continued)</vt:lpstr>
      <vt:lpstr>The M:N Relationship (continued)</vt:lpstr>
      <vt:lpstr>The M:N Relationship (continued)</vt:lpstr>
      <vt:lpstr>The M:N Relationship (continued)</vt:lpstr>
      <vt:lpstr>The M:N Relationship (continued)</vt:lpstr>
      <vt:lpstr>The M:N Relationship (continued)</vt:lpstr>
      <vt:lpstr>Data Redundancy Revisited</vt:lpstr>
      <vt:lpstr>Data Redundancy Revisited (continued)</vt:lpstr>
      <vt:lpstr>Data Redundancy Revisited (continued)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Lai Chew Ping</cp:lastModifiedBy>
  <cp:revision>20</cp:revision>
  <cp:lastPrinted>1995-11-02T09:23:42Z</cp:lastPrinted>
  <dcterms:created xsi:type="dcterms:W3CDTF">2017-10-17T07:27:09Z</dcterms:created>
  <dcterms:modified xsi:type="dcterms:W3CDTF">2019-05-14T04:24:34Z</dcterms:modified>
</cp:coreProperties>
</file>