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60" r:id="rId6"/>
    <p:sldId id="259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68" r:id="rId15"/>
    <p:sldId id="267" r:id="rId16"/>
    <p:sldId id="269" r:id="rId17"/>
    <p:sldId id="270" r:id="rId18"/>
    <p:sldId id="276" r:id="rId19"/>
    <p:sldId id="271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822" y="-13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APU.jpg" descr="AP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731894"/>
            <a:ext cx="12252212" cy="12252212"/>
          </a:xfrm>
          <a:prstGeom prst="rect">
            <a:avLst/>
          </a:prstGeom>
          <a:ln w="12700">
            <a:miter lim="400000"/>
          </a:ln>
          <a:effectLst>
            <a:outerShdw blurRad="508000" dist="504788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52" name="Rounded Rectangle"/>
          <p:cNvSpPr/>
          <p:nvPr/>
        </p:nvSpPr>
        <p:spPr>
          <a:xfrm>
            <a:off x="14046200" y="1205022"/>
            <a:ext cx="9607445" cy="11305956"/>
          </a:xfrm>
          <a:prstGeom prst="roundRect">
            <a:avLst>
              <a:gd name="adj" fmla="val 15000"/>
            </a:avLst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53" name="INFOMAX  COLLEGE"/>
          <p:cNvSpPr txBox="1"/>
          <p:nvPr/>
        </p:nvSpPr>
        <p:spPr>
          <a:xfrm>
            <a:off x="14681147" y="3975100"/>
            <a:ext cx="833755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t>INFOMAX  COLLEGE</a:t>
            </a:r>
          </a:p>
        </p:txBody>
      </p:sp>
      <p:sp>
        <p:nvSpPr>
          <p:cNvPr id="154" name="OF"/>
          <p:cNvSpPr txBox="1"/>
          <p:nvPr/>
        </p:nvSpPr>
        <p:spPr>
          <a:xfrm>
            <a:off x="18219811" y="5422900"/>
            <a:ext cx="126022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t>OF</a:t>
            </a:r>
          </a:p>
        </p:txBody>
      </p:sp>
      <p:sp>
        <p:nvSpPr>
          <p:cNvPr id="155" name="TECHNOLOGY"/>
          <p:cNvSpPr txBox="1"/>
          <p:nvPr/>
        </p:nvSpPr>
        <p:spPr>
          <a:xfrm>
            <a:off x="15933303" y="6870700"/>
            <a:ext cx="583323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t>TECHNOLOGY</a:t>
            </a:r>
          </a:p>
        </p:txBody>
      </p:sp>
      <p:sp>
        <p:nvSpPr>
          <p:cNvPr id="156" name="AND MANAGEMENT"/>
          <p:cNvSpPr txBox="1"/>
          <p:nvPr/>
        </p:nvSpPr>
        <p:spPr>
          <a:xfrm>
            <a:off x="14635363" y="8521700"/>
            <a:ext cx="842911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t>AND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2" grpId="2" animBg="1" advAuto="0"/>
      <p:bldP spid="153" grpId="3" animBg="1" advAuto="0"/>
      <p:bldP spid="154" grpId="4" animBg="1" advAuto="0"/>
      <p:bldP spid="155" grpId="5" animBg="1" advAuto="0"/>
      <p:bldP spid="156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ARGET AUDIENCES"/>
          <p:cNvSpPr txBox="1"/>
          <p:nvPr/>
        </p:nvSpPr>
        <p:spPr>
          <a:xfrm>
            <a:off x="12140671" y="837688"/>
            <a:ext cx="10265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endParaRPr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64127" y="304800"/>
            <a:ext cx="20193000" cy="141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62500" lnSpcReduction="200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algn="just" fontAlgn="base"/>
            <a:r>
              <a:rPr lang="en-US" sz="8000" b="1" dirty="0" smtClean="0">
                <a:solidFill>
                  <a:schemeClr val="bg1"/>
                </a:solidFill>
                <a:latin typeface="Futura"/>
              </a:rPr>
              <a:t>      Player:</a:t>
            </a:r>
          </a:p>
          <a:p>
            <a:pPr algn="l" fontAlgn="base"/>
            <a:endParaRPr lang="en-US" sz="8000" b="1" u="sng" dirty="0" smtClean="0">
              <a:solidFill>
                <a:schemeClr val="bg1"/>
              </a:solidFill>
              <a:latin typeface="Futura"/>
            </a:endParaRPr>
          </a:p>
          <a:p>
            <a:pPr marL="857250" lvl="1" indent="-857250" algn="l" fontAlgn="base">
              <a:buFont typeface="Arial" pitchFamily="34" charset="0"/>
              <a:buChar char="•"/>
            </a:pPr>
            <a:r>
              <a:rPr lang="en-AU" sz="5700" u="sng" dirty="0" err="1" smtClean="0">
                <a:solidFill>
                  <a:schemeClr val="bg1"/>
                </a:solidFill>
                <a:latin typeface="Futura"/>
              </a:rPr>
              <a:t>Player_ID</a:t>
            </a:r>
            <a:endParaRPr lang="en-AU" sz="5700" u="sng" dirty="0">
              <a:solidFill>
                <a:schemeClr val="bg1"/>
              </a:solidFill>
              <a:latin typeface="Futura"/>
            </a:endParaRPr>
          </a:p>
          <a:p>
            <a:pPr marL="857250" lvl="1" indent="-857250" algn="l" fontAlgn="base">
              <a:buFont typeface="Arial" pitchFamily="34" charset="0"/>
              <a:buChar char="•"/>
            </a:pPr>
            <a:r>
              <a:rPr lang="en-AU" sz="5700" dirty="0" err="1" smtClean="0">
                <a:solidFill>
                  <a:schemeClr val="bg1"/>
                </a:solidFill>
                <a:latin typeface="Futura"/>
              </a:rPr>
              <a:t>Player_name</a:t>
            </a:r>
            <a:endParaRPr lang="en-AU" sz="5700" dirty="0">
              <a:solidFill>
                <a:schemeClr val="bg1"/>
              </a:solidFill>
              <a:latin typeface="Futura"/>
            </a:endParaRPr>
          </a:p>
          <a:p>
            <a:pPr marL="857250" lvl="1" indent="-857250" algn="l" fontAlgn="base">
              <a:buFont typeface="Arial" pitchFamily="34" charset="0"/>
              <a:buChar char="•"/>
            </a:pPr>
            <a:r>
              <a:rPr lang="en-AU" sz="5700" dirty="0" smtClean="0">
                <a:solidFill>
                  <a:schemeClr val="bg1"/>
                </a:solidFill>
                <a:latin typeface="Futura"/>
              </a:rPr>
              <a:t>Email</a:t>
            </a:r>
            <a:endParaRPr lang="en-AU" sz="5700" dirty="0">
              <a:solidFill>
                <a:schemeClr val="bg1"/>
              </a:solidFill>
              <a:latin typeface="Futura"/>
            </a:endParaRPr>
          </a:p>
          <a:p>
            <a:pPr marL="857250" lvl="1" indent="-857250" algn="l" fontAlgn="base">
              <a:buFont typeface="Arial" pitchFamily="34" charset="0"/>
              <a:buChar char="•"/>
            </a:pPr>
            <a:r>
              <a:rPr lang="en-AU" sz="5700" dirty="0" smtClean="0">
                <a:solidFill>
                  <a:schemeClr val="bg1"/>
                </a:solidFill>
                <a:latin typeface="Futura"/>
              </a:rPr>
              <a:t>Username</a:t>
            </a:r>
            <a:endParaRPr lang="en-AU" sz="5700" dirty="0">
              <a:solidFill>
                <a:schemeClr val="bg1"/>
              </a:solidFill>
              <a:latin typeface="Futura"/>
            </a:endParaRPr>
          </a:p>
          <a:p>
            <a:pPr marL="857250" lvl="1" indent="-857250" algn="l" fontAlgn="base">
              <a:buFont typeface="Arial" pitchFamily="34" charset="0"/>
              <a:buChar char="•"/>
            </a:pPr>
            <a:r>
              <a:rPr lang="en-AU" sz="5700" dirty="0" err="1" smtClean="0">
                <a:solidFill>
                  <a:schemeClr val="bg1"/>
                </a:solidFill>
                <a:latin typeface="Futura"/>
              </a:rPr>
              <a:t>Global_level</a:t>
            </a:r>
            <a:endParaRPr lang="en-AU" sz="5700" dirty="0">
              <a:solidFill>
                <a:schemeClr val="bg1"/>
              </a:solidFill>
              <a:latin typeface="Futura"/>
            </a:endParaRPr>
          </a:p>
          <a:p>
            <a:pPr marL="857250" lvl="1" indent="-857250" algn="l" fontAlgn="base">
              <a:buFont typeface="Arial" pitchFamily="34" charset="0"/>
              <a:buChar char="•"/>
            </a:pPr>
            <a:r>
              <a:rPr lang="en-AU" sz="5700" dirty="0" smtClean="0">
                <a:solidFill>
                  <a:schemeClr val="bg1"/>
                </a:solidFill>
                <a:latin typeface="Futura"/>
              </a:rPr>
              <a:t>Diamonds </a:t>
            </a:r>
            <a:r>
              <a:rPr lang="en-AU" sz="5700" dirty="0">
                <a:solidFill>
                  <a:schemeClr val="bg1"/>
                </a:solidFill>
                <a:latin typeface="Futura"/>
              </a:rPr>
              <a:t>collected </a:t>
            </a:r>
          </a:p>
          <a:p>
            <a:pPr marL="857250" lvl="1" indent="-857250" algn="l" fontAlgn="base">
              <a:buFont typeface="Arial" pitchFamily="34" charset="0"/>
              <a:buChar char="•"/>
            </a:pPr>
            <a:r>
              <a:rPr lang="en-AU" sz="5700" dirty="0" err="1" smtClean="0">
                <a:solidFill>
                  <a:schemeClr val="bg1"/>
                </a:solidFill>
                <a:latin typeface="Futura"/>
              </a:rPr>
              <a:t>Online_status</a:t>
            </a:r>
            <a:endParaRPr lang="en-AU" sz="5700" dirty="0">
              <a:solidFill>
                <a:schemeClr val="bg1"/>
              </a:solidFill>
              <a:latin typeface="Futura"/>
            </a:endParaRPr>
          </a:p>
          <a:p>
            <a:pPr marL="857250" lvl="1" indent="-857250" algn="l" fontAlgn="base">
              <a:buFont typeface="Arial" pitchFamily="34" charset="0"/>
              <a:buChar char="•"/>
            </a:pPr>
            <a:r>
              <a:rPr lang="en-AU" sz="5700" dirty="0" err="1" smtClean="0">
                <a:solidFill>
                  <a:schemeClr val="bg1"/>
                </a:solidFill>
                <a:latin typeface="Futura"/>
              </a:rPr>
              <a:t>Hero_lvl</a:t>
            </a:r>
            <a:endParaRPr lang="en-AU" sz="5700" dirty="0">
              <a:solidFill>
                <a:schemeClr val="bg1"/>
              </a:solidFill>
              <a:latin typeface="Futura"/>
            </a:endParaRPr>
          </a:p>
          <a:p>
            <a:pPr marL="857250" lvl="1" indent="-857250" algn="l" fontAlgn="base">
              <a:buFont typeface="Arial" pitchFamily="34" charset="0"/>
              <a:buChar char="•"/>
            </a:pPr>
            <a:r>
              <a:rPr lang="en-AU" sz="5700" dirty="0" err="1" smtClean="0">
                <a:solidFill>
                  <a:schemeClr val="bg1"/>
                </a:solidFill>
                <a:latin typeface="Futura"/>
              </a:rPr>
              <a:t>skin_owned</a:t>
            </a:r>
            <a:endParaRPr lang="en-AU" sz="5700" dirty="0" smtClean="0">
              <a:solidFill>
                <a:schemeClr val="bg1"/>
              </a:solidFill>
              <a:latin typeface="Futura"/>
            </a:endParaRPr>
          </a:p>
          <a:p>
            <a:pPr lvl="1" indent="0" algn="l" fontAlgn="base"/>
            <a:endParaRPr lang="en-AU" sz="5700" dirty="0">
              <a:solidFill>
                <a:schemeClr val="bg1"/>
              </a:solidFill>
              <a:latin typeface="Futura"/>
            </a:endParaRPr>
          </a:p>
          <a:p>
            <a:pPr algn="just" fontAlgn="base"/>
            <a:r>
              <a:rPr lang="en-US" sz="8000" b="1" dirty="0" smtClean="0">
                <a:solidFill>
                  <a:schemeClr val="bg1"/>
                </a:solidFill>
                <a:latin typeface="Futura"/>
              </a:rPr>
              <a:t>     </a:t>
            </a:r>
          </a:p>
          <a:p>
            <a:pPr algn="just" fontAlgn="base"/>
            <a:r>
              <a:rPr lang="en-US" sz="8000" b="1" dirty="0">
                <a:solidFill>
                  <a:schemeClr val="bg1"/>
                </a:solidFill>
                <a:latin typeface="Futura"/>
              </a:rPr>
              <a:t> </a:t>
            </a:r>
            <a:r>
              <a:rPr lang="en-US" sz="8000" b="1" dirty="0" smtClean="0">
                <a:solidFill>
                  <a:schemeClr val="bg1"/>
                </a:solidFill>
                <a:latin typeface="Futura"/>
              </a:rPr>
              <a:t>     Hero</a:t>
            </a:r>
          </a:p>
          <a:p>
            <a:pPr algn="just" fontAlgn="base"/>
            <a:r>
              <a:rPr lang="en-US" sz="8000" b="1" dirty="0" smtClean="0">
                <a:solidFill>
                  <a:schemeClr val="bg1"/>
                </a:solidFill>
                <a:latin typeface="Futura"/>
              </a:rPr>
              <a:t> </a:t>
            </a: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US" sz="5700" u="sng" dirty="0" err="1" smtClean="0">
                <a:solidFill>
                  <a:schemeClr val="bg1"/>
                </a:solidFill>
                <a:latin typeface="Futura"/>
              </a:rPr>
              <a:t>Hero_ID</a:t>
            </a:r>
            <a:endParaRPr lang="en-US" sz="5700" dirty="0" smtClean="0">
              <a:solidFill>
                <a:schemeClr val="bg1"/>
              </a:solidFill>
              <a:latin typeface="Futura"/>
            </a:endParaRP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US" sz="5700" dirty="0" smtClean="0">
                <a:solidFill>
                  <a:schemeClr val="bg1"/>
                </a:solidFill>
                <a:latin typeface="Futura"/>
              </a:rPr>
              <a:t>Hero name</a:t>
            </a: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US" sz="5700" dirty="0" err="1" smtClean="0">
                <a:solidFill>
                  <a:schemeClr val="bg1"/>
                </a:solidFill>
                <a:latin typeface="Futura"/>
              </a:rPr>
              <a:t>Hero_Role</a:t>
            </a:r>
            <a:endParaRPr lang="en-US" sz="5700" dirty="0" smtClean="0">
              <a:solidFill>
                <a:schemeClr val="bg1"/>
              </a:solidFill>
              <a:latin typeface="Futura"/>
            </a:endParaRP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US" sz="5700" dirty="0" err="1" smtClean="0">
                <a:solidFill>
                  <a:schemeClr val="bg1"/>
                </a:solidFill>
                <a:latin typeface="Futura"/>
              </a:rPr>
              <a:t>Hero_Speciality</a:t>
            </a:r>
            <a:endParaRPr lang="en-US" sz="5700" dirty="0" smtClean="0">
              <a:solidFill>
                <a:schemeClr val="bg1"/>
              </a:solidFill>
              <a:latin typeface="Futura"/>
            </a:endParaRP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US" sz="5700" dirty="0" err="1" smtClean="0">
                <a:solidFill>
                  <a:schemeClr val="bg1"/>
                </a:solidFill>
                <a:latin typeface="Futura"/>
              </a:rPr>
              <a:t>Hero_price</a:t>
            </a:r>
            <a:endParaRPr lang="en-US" sz="5700" dirty="0" smtClean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endParaRPr lang="en-US" sz="5700" dirty="0" smtClean="0">
              <a:solidFill>
                <a:schemeClr val="bg1"/>
              </a:solidFill>
              <a:latin typeface="Futura"/>
            </a:endParaRPr>
          </a:p>
          <a:p>
            <a:pPr marL="857250" lvl="1" indent="-857250" algn="just" fontAlgn="base">
              <a:buFont typeface="Arial" pitchFamily="34" charset="0"/>
              <a:buChar char="•"/>
            </a:pPr>
            <a:endParaRPr lang="en-US" sz="5700" dirty="0" smtClean="0">
              <a:solidFill>
                <a:schemeClr val="bg1"/>
              </a:solidFill>
              <a:latin typeface="Futura"/>
            </a:endParaRPr>
          </a:p>
          <a:p>
            <a:pPr algn="just" fontAlgn="base"/>
            <a:r>
              <a:rPr lang="en-US" sz="8000" b="1" dirty="0" smtClean="0">
                <a:solidFill>
                  <a:schemeClr val="bg1"/>
                </a:solidFill>
                <a:latin typeface="Futura"/>
              </a:rPr>
              <a:t>      Skin:</a:t>
            </a:r>
          </a:p>
          <a:p>
            <a:pPr algn="just" fontAlgn="base"/>
            <a:endParaRPr lang="en-US" sz="8000" b="1" dirty="0" smtClean="0">
              <a:solidFill>
                <a:schemeClr val="bg1"/>
              </a:solidFill>
              <a:latin typeface="Futura"/>
            </a:endParaRPr>
          </a:p>
          <a:p>
            <a:pPr marL="685800" lvl="1" indent="-685800" algn="just" fontAlgn="base">
              <a:buFont typeface="Arial" pitchFamily="34" charset="0"/>
              <a:buChar char="•"/>
            </a:pPr>
            <a:r>
              <a:rPr lang="en-US" sz="5700" u="sng" dirty="0" err="1" smtClean="0">
                <a:solidFill>
                  <a:schemeClr val="bg1"/>
                </a:solidFill>
                <a:latin typeface="Futura"/>
              </a:rPr>
              <a:t>Skin_ID</a:t>
            </a:r>
            <a:endParaRPr lang="en-US" sz="5700" dirty="0" smtClean="0">
              <a:solidFill>
                <a:schemeClr val="bg1"/>
              </a:solidFill>
              <a:latin typeface="Futura"/>
            </a:endParaRPr>
          </a:p>
          <a:p>
            <a:pPr marL="685800" lvl="1" indent="-685800" algn="just" fontAlgn="base">
              <a:buFont typeface="Arial" pitchFamily="34" charset="0"/>
              <a:buChar char="•"/>
            </a:pPr>
            <a:r>
              <a:rPr lang="en-US" sz="5700" dirty="0" smtClean="0">
                <a:solidFill>
                  <a:schemeClr val="bg1"/>
                </a:solidFill>
                <a:latin typeface="Futura"/>
              </a:rPr>
              <a:t>Skin name</a:t>
            </a:r>
          </a:p>
          <a:p>
            <a:pPr marL="685800" lvl="1" indent="-685800" algn="just" fontAlgn="base">
              <a:buFont typeface="Arial" pitchFamily="34" charset="0"/>
              <a:buChar char="•"/>
            </a:pPr>
            <a:r>
              <a:rPr lang="en-US" sz="5700" dirty="0" smtClean="0">
                <a:solidFill>
                  <a:schemeClr val="bg1"/>
                </a:solidFill>
                <a:latin typeface="Futura"/>
              </a:rPr>
              <a:t>Skin price</a:t>
            </a:r>
          </a:p>
          <a:p>
            <a:endParaRPr lang="en-US" dirty="0"/>
          </a:p>
        </p:txBody>
      </p:sp>
      <p:sp>
        <p:nvSpPr>
          <p:cNvPr id="13" name="Fountain Pen"/>
          <p:cNvSpPr/>
          <p:nvPr/>
        </p:nvSpPr>
        <p:spPr>
          <a:xfrm rot="16199828">
            <a:off x="749802" y="99058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" name="Fountain Pen"/>
          <p:cNvSpPr/>
          <p:nvPr/>
        </p:nvSpPr>
        <p:spPr>
          <a:xfrm rot="16199828">
            <a:off x="749800" y="6267561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5" name="Fountain Pen"/>
          <p:cNvSpPr/>
          <p:nvPr/>
        </p:nvSpPr>
        <p:spPr>
          <a:xfrm rot="16199828">
            <a:off x="749801" y="10619860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1" animBg="1" advAuto="0"/>
      <p:bldP spid="13" grpId="0" animBg="1" advAuto="0"/>
      <p:bldP spid="14" grpId="0" animBg="1" advAuto="0"/>
      <p:bldP spid="1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ARGET AUDIENCES"/>
          <p:cNvSpPr txBox="1"/>
          <p:nvPr/>
        </p:nvSpPr>
        <p:spPr>
          <a:xfrm>
            <a:off x="12140671" y="837688"/>
            <a:ext cx="10265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endParaRPr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64127" y="304800"/>
            <a:ext cx="20193000" cy="134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47500" lnSpcReduction="200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 Semibold"/>
                <a:ea typeface="Graphik Semibold"/>
                <a:cs typeface="Graphik Semibold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algn="just" fontAlgn="base"/>
            <a:r>
              <a:rPr lang="en-US" sz="8000" b="1" dirty="0" smtClean="0">
                <a:solidFill>
                  <a:schemeClr val="bg1"/>
                </a:solidFill>
                <a:latin typeface="Futura"/>
              </a:rPr>
              <a:t>       </a:t>
            </a:r>
            <a:r>
              <a:rPr lang="en-US" sz="11800" b="1" dirty="0" err="1" smtClean="0">
                <a:solidFill>
                  <a:schemeClr val="bg1"/>
                </a:solidFill>
                <a:latin typeface="Futura"/>
              </a:rPr>
              <a:t>Game_mode</a:t>
            </a:r>
            <a:r>
              <a:rPr lang="en-US" sz="6100" b="1" dirty="0" smtClean="0">
                <a:solidFill>
                  <a:schemeClr val="bg1"/>
                </a:solidFill>
                <a:latin typeface="Futura"/>
              </a:rPr>
              <a:t>:</a:t>
            </a:r>
          </a:p>
          <a:p>
            <a:pPr algn="just" fontAlgn="base"/>
            <a:endParaRPr lang="en-US" sz="6100" b="1" dirty="0" smtClean="0">
              <a:solidFill>
                <a:schemeClr val="bg1"/>
              </a:solidFill>
              <a:latin typeface="Futura"/>
            </a:endParaRP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US" sz="8400" dirty="0" err="1">
                <a:solidFill>
                  <a:schemeClr val="bg1"/>
                </a:solidFill>
                <a:latin typeface="Futura"/>
              </a:rPr>
              <a:t>Game_mode</a:t>
            </a:r>
            <a:r>
              <a:rPr lang="en-US" sz="8400" dirty="0">
                <a:solidFill>
                  <a:schemeClr val="bg1"/>
                </a:solidFill>
                <a:latin typeface="Futura"/>
              </a:rPr>
              <a:t> ID</a:t>
            </a: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US" sz="8400" dirty="0" err="1">
                <a:solidFill>
                  <a:schemeClr val="bg1"/>
                </a:solidFill>
                <a:latin typeface="Futura"/>
              </a:rPr>
              <a:t>Game_mode</a:t>
            </a:r>
            <a:r>
              <a:rPr lang="en-US" sz="8400" dirty="0">
                <a:solidFill>
                  <a:schemeClr val="bg1"/>
                </a:solidFill>
                <a:latin typeface="Futura"/>
              </a:rPr>
              <a:t> type</a:t>
            </a:r>
          </a:p>
          <a:p>
            <a:pPr lvl="1" indent="0" algn="just" fontAlgn="base"/>
            <a:endParaRPr lang="en-US" sz="7600" dirty="0" smtClean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endParaRPr lang="en-US" sz="5200" dirty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r>
              <a:rPr lang="en-US" sz="5200" b="1" dirty="0" smtClean="0">
                <a:solidFill>
                  <a:schemeClr val="bg1"/>
                </a:solidFill>
                <a:latin typeface="Futura"/>
              </a:rPr>
              <a:t>           </a:t>
            </a:r>
            <a:r>
              <a:rPr lang="en-US" sz="11800" b="1" dirty="0" smtClean="0">
                <a:solidFill>
                  <a:schemeClr val="bg1"/>
                </a:solidFill>
                <a:latin typeface="Futura"/>
              </a:rPr>
              <a:t>Game:</a:t>
            </a:r>
          </a:p>
          <a:p>
            <a:pPr lvl="1" indent="0" algn="just" fontAlgn="base"/>
            <a:endParaRPr lang="en-US" sz="5200" b="1" dirty="0" smtClean="0">
              <a:solidFill>
                <a:schemeClr val="bg1"/>
              </a:solidFill>
              <a:latin typeface="Futura"/>
            </a:endParaRPr>
          </a:p>
          <a:p>
            <a:pPr marL="571500" indent="-571500" algn="just" fontAlgn="base">
              <a:buFont typeface="Arial" pitchFamily="34" charset="0"/>
              <a:buChar char="•"/>
            </a:pPr>
            <a:r>
              <a:rPr lang="en-AU" sz="4300" dirty="0" smtClean="0">
                <a:solidFill>
                  <a:schemeClr val="bg1"/>
                </a:solidFill>
                <a:latin typeface="Futura"/>
              </a:rPr>
              <a:t>   </a:t>
            </a:r>
            <a:r>
              <a:rPr lang="en-AU" sz="8400" dirty="0" smtClean="0">
                <a:solidFill>
                  <a:schemeClr val="bg1"/>
                </a:solidFill>
                <a:latin typeface="Futura"/>
              </a:rPr>
              <a:t>Game </a:t>
            </a:r>
            <a:r>
              <a:rPr lang="en-AU" sz="8400" dirty="0">
                <a:solidFill>
                  <a:schemeClr val="bg1"/>
                </a:solidFill>
                <a:latin typeface="Futura"/>
              </a:rPr>
              <a:t>ID</a:t>
            </a: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AU" sz="8400" dirty="0" err="1">
                <a:solidFill>
                  <a:schemeClr val="bg1"/>
                </a:solidFill>
                <a:latin typeface="Futura"/>
              </a:rPr>
              <a:t>Game_date</a:t>
            </a:r>
            <a:endParaRPr lang="en-AU" sz="8400" dirty="0">
              <a:solidFill>
                <a:schemeClr val="bg1"/>
              </a:solidFill>
              <a:latin typeface="Futura"/>
            </a:endParaRP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AU" sz="8400" dirty="0" err="1" smtClean="0">
                <a:solidFill>
                  <a:schemeClr val="bg1"/>
                </a:solidFill>
                <a:latin typeface="Futura"/>
              </a:rPr>
              <a:t>Battle_duration</a:t>
            </a:r>
            <a:endParaRPr lang="en-AU" sz="8400" dirty="0">
              <a:solidFill>
                <a:schemeClr val="bg1"/>
              </a:solidFill>
              <a:latin typeface="Futura"/>
            </a:endParaRP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AU" sz="8400" dirty="0">
                <a:solidFill>
                  <a:schemeClr val="bg1"/>
                </a:solidFill>
                <a:latin typeface="Futura"/>
              </a:rPr>
              <a:t>Game </a:t>
            </a:r>
            <a:r>
              <a:rPr lang="en-AU" sz="8400" dirty="0" smtClean="0">
                <a:solidFill>
                  <a:schemeClr val="bg1"/>
                </a:solidFill>
                <a:latin typeface="Futura"/>
              </a:rPr>
              <a:t>result</a:t>
            </a: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AU" sz="8400" dirty="0" smtClean="0">
                <a:solidFill>
                  <a:schemeClr val="bg1"/>
                </a:solidFill>
                <a:latin typeface="Futura"/>
              </a:rPr>
              <a:t>Arena</a:t>
            </a:r>
          </a:p>
          <a:p>
            <a:pPr lvl="1" indent="0" algn="just" fontAlgn="base"/>
            <a:endParaRPr lang="en-AU" sz="4300" u="sng" dirty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r>
              <a:rPr lang="en-US" sz="5700" dirty="0" smtClean="0">
                <a:solidFill>
                  <a:schemeClr val="bg1"/>
                </a:solidFill>
                <a:latin typeface="Futura"/>
              </a:rPr>
              <a:t>         </a:t>
            </a:r>
          </a:p>
          <a:p>
            <a:pPr lvl="1" indent="0" algn="just" fontAlgn="base"/>
            <a:r>
              <a:rPr lang="en-US" sz="5700" b="1" dirty="0">
                <a:solidFill>
                  <a:schemeClr val="bg1"/>
                </a:solidFill>
                <a:latin typeface="Futura"/>
              </a:rPr>
              <a:t> </a:t>
            </a:r>
            <a:r>
              <a:rPr lang="en-US" sz="5700" b="1" dirty="0" smtClean="0">
                <a:solidFill>
                  <a:schemeClr val="bg1"/>
                </a:solidFill>
                <a:latin typeface="Futura"/>
              </a:rPr>
              <a:t>          </a:t>
            </a:r>
            <a:r>
              <a:rPr lang="en-US" sz="11800" b="1" dirty="0" smtClean="0">
                <a:solidFill>
                  <a:schemeClr val="bg1"/>
                </a:solidFill>
                <a:latin typeface="Futura"/>
              </a:rPr>
              <a:t>Team</a:t>
            </a:r>
            <a:r>
              <a:rPr lang="en-US" sz="7200" dirty="0" smtClean="0">
                <a:solidFill>
                  <a:schemeClr val="bg1"/>
                </a:solidFill>
                <a:latin typeface="Futura"/>
              </a:rPr>
              <a:t>:</a:t>
            </a:r>
          </a:p>
          <a:p>
            <a:pPr lvl="1" indent="0" algn="just" fontAlgn="base"/>
            <a:endParaRPr lang="en-US" sz="5700" dirty="0" smtClean="0">
              <a:solidFill>
                <a:schemeClr val="bg1"/>
              </a:solidFill>
              <a:latin typeface="Futura"/>
            </a:endParaRPr>
          </a:p>
          <a:p>
            <a:pPr marL="857250" lvl="1" indent="-857250" algn="just" fontAlgn="base">
              <a:buFont typeface="Arial" pitchFamily="34" charset="0"/>
              <a:buChar char="•"/>
            </a:pPr>
            <a:r>
              <a:rPr lang="en-US" sz="8400" dirty="0" err="1" smtClean="0">
                <a:solidFill>
                  <a:schemeClr val="bg1"/>
                </a:solidFill>
                <a:latin typeface="Futura"/>
              </a:rPr>
              <a:t>Team_id</a:t>
            </a:r>
            <a:endParaRPr lang="en-US" sz="7300" dirty="0" smtClean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endParaRPr lang="en-US" sz="4000" dirty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endParaRPr lang="en-US" sz="4000" dirty="0" smtClean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r>
              <a:rPr lang="en-US" sz="4000" dirty="0">
                <a:solidFill>
                  <a:schemeClr val="bg1"/>
                </a:solidFill>
                <a:latin typeface="Futura"/>
              </a:rPr>
              <a:t>        </a:t>
            </a:r>
            <a:r>
              <a:rPr lang="en-US" sz="4000" dirty="0" smtClean="0">
                <a:solidFill>
                  <a:schemeClr val="bg1"/>
                </a:solidFill>
                <a:latin typeface="Futura"/>
              </a:rPr>
              <a:t>           </a:t>
            </a:r>
            <a:r>
              <a:rPr lang="en-US" sz="11800" b="1" dirty="0" smtClean="0">
                <a:solidFill>
                  <a:schemeClr val="bg1"/>
                </a:solidFill>
                <a:latin typeface="Futura"/>
              </a:rPr>
              <a:t>Personal statistics</a:t>
            </a:r>
            <a:r>
              <a:rPr lang="en-US" sz="10200" dirty="0" smtClean="0">
                <a:solidFill>
                  <a:schemeClr val="bg1"/>
                </a:solidFill>
                <a:latin typeface="Futura"/>
              </a:rPr>
              <a:t>:</a:t>
            </a:r>
          </a:p>
          <a:p>
            <a:pPr lvl="1" indent="0" algn="just" fontAlgn="base"/>
            <a:endParaRPr lang="en-US" sz="7200" dirty="0" smtClean="0">
              <a:solidFill>
                <a:schemeClr val="bg1"/>
              </a:solidFill>
              <a:latin typeface="Futura"/>
            </a:endParaRPr>
          </a:p>
          <a:p>
            <a:pPr marL="685800" lvl="1" indent="-685800" algn="just" fontAlgn="base">
              <a:buFont typeface="Arial" pitchFamily="34" charset="0"/>
              <a:buChar char="•"/>
            </a:pPr>
            <a:r>
              <a:rPr lang="en-AU" sz="8400" dirty="0">
                <a:solidFill>
                  <a:schemeClr val="bg1"/>
                </a:solidFill>
                <a:latin typeface="Futura"/>
              </a:rPr>
              <a:t>Result history</a:t>
            </a:r>
          </a:p>
          <a:p>
            <a:pPr marL="685800" lvl="1" indent="-685800" algn="just" fontAlgn="base">
              <a:buFont typeface="Arial" pitchFamily="34" charset="0"/>
              <a:buChar char="•"/>
            </a:pPr>
            <a:r>
              <a:rPr lang="en-AU" sz="8400" dirty="0">
                <a:solidFill>
                  <a:schemeClr val="bg1"/>
                </a:solidFill>
                <a:latin typeface="Futura"/>
              </a:rPr>
              <a:t>Game won</a:t>
            </a:r>
          </a:p>
          <a:p>
            <a:pPr marL="685800" lvl="1" indent="-685800" algn="just" fontAlgn="base">
              <a:buFont typeface="Arial" pitchFamily="34" charset="0"/>
              <a:buChar char="•"/>
            </a:pPr>
            <a:r>
              <a:rPr lang="en-AU" sz="8400" dirty="0">
                <a:solidFill>
                  <a:schemeClr val="bg1"/>
                </a:solidFill>
                <a:latin typeface="Futura"/>
              </a:rPr>
              <a:t>Additional detail</a:t>
            </a:r>
          </a:p>
          <a:p>
            <a:pPr marL="685800" lvl="1" indent="-685800" algn="just" fontAlgn="base">
              <a:buFont typeface="Arial" pitchFamily="34" charset="0"/>
              <a:buChar char="•"/>
            </a:pPr>
            <a:r>
              <a:rPr lang="en-AU" sz="8400" dirty="0" smtClean="0">
                <a:solidFill>
                  <a:schemeClr val="bg1"/>
                </a:solidFill>
                <a:latin typeface="Futura"/>
              </a:rPr>
              <a:t>Nationality</a:t>
            </a:r>
            <a:endParaRPr lang="en-AU" sz="8400" dirty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endParaRPr lang="en-US" sz="6100" dirty="0" smtClean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endParaRPr lang="en-US" sz="6100" dirty="0">
              <a:solidFill>
                <a:schemeClr val="bg1"/>
              </a:solidFill>
              <a:latin typeface="Futura"/>
            </a:endParaRPr>
          </a:p>
          <a:p>
            <a:pPr lvl="1" indent="0" algn="just" fontAlgn="base"/>
            <a:endParaRPr lang="en-US" sz="4000" dirty="0" smtClean="0">
              <a:solidFill>
                <a:schemeClr val="bg1"/>
              </a:solidFill>
              <a:latin typeface="Futura"/>
            </a:endParaRPr>
          </a:p>
          <a:p>
            <a:pPr algn="just" fontAlgn="base"/>
            <a:r>
              <a:rPr lang="en-US" sz="8000" b="1" dirty="0" smtClean="0">
                <a:solidFill>
                  <a:schemeClr val="bg1"/>
                </a:solidFill>
                <a:latin typeface="Futura"/>
              </a:rPr>
              <a:t>      </a:t>
            </a:r>
            <a:endParaRPr lang="en-US" dirty="0"/>
          </a:p>
        </p:txBody>
      </p:sp>
      <p:sp>
        <p:nvSpPr>
          <p:cNvPr id="13" name="Fountain Pen"/>
          <p:cNvSpPr/>
          <p:nvPr/>
        </p:nvSpPr>
        <p:spPr>
          <a:xfrm rot="16199828">
            <a:off x="709252" y="108070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5" name="Fountain Pen"/>
          <p:cNvSpPr/>
          <p:nvPr/>
        </p:nvSpPr>
        <p:spPr>
          <a:xfrm rot="16199828">
            <a:off x="656721" y="8839313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 smtClean="0"/>
              <a:t>v</a:t>
            </a:r>
            <a:endParaRPr dirty="0"/>
          </a:p>
        </p:txBody>
      </p:sp>
      <p:sp>
        <p:nvSpPr>
          <p:cNvPr id="7" name="Fountain Pen"/>
          <p:cNvSpPr/>
          <p:nvPr/>
        </p:nvSpPr>
        <p:spPr>
          <a:xfrm rot="16199828">
            <a:off x="656720" y="2876412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9" name="Fountain Pen"/>
          <p:cNvSpPr/>
          <p:nvPr/>
        </p:nvSpPr>
        <p:spPr>
          <a:xfrm rot="16199828">
            <a:off x="709249" y="6983171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408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 advAuto="0"/>
      <p:bldP spid="13" grpId="0" animBg="1" advAuto="0"/>
      <p:bldP spid="15" grpId="0" animBg="1" advAuto="0"/>
      <p:bldP spid="7" grpId="0" animBg="1" advAuto="0"/>
      <p:bldP spid="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"/>
          <p:cNvSpPr/>
          <p:nvPr/>
        </p:nvSpPr>
        <p:spPr>
          <a:xfrm flipV="1">
            <a:off x="8153400" y="1702027"/>
            <a:ext cx="8382000" cy="946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40" name="MAJOR SECTIONS OF WEBSITE"/>
          <p:cNvSpPr txBox="1"/>
          <p:nvPr/>
        </p:nvSpPr>
        <p:spPr>
          <a:xfrm>
            <a:off x="8699859" y="768438"/>
            <a:ext cx="698428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sz="6000" b="1" dirty="0"/>
              <a:t>Types of </a:t>
            </a:r>
            <a:r>
              <a:rPr lang="en-US" sz="6000" b="1" dirty="0" smtClean="0"/>
              <a:t>attributes</a:t>
            </a:r>
            <a:endParaRPr lang="en-US" b="1" dirty="0"/>
          </a:p>
        </p:txBody>
      </p:sp>
      <p:sp>
        <p:nvSpPr>
          <p:cNvPr id="241" name="Fountain Pen"/>
          <p:cNvSpPr/>
          <p:nvPr/>
        </p:nvSpPr>
        <p:spPr>
          <a:xfrm rot="16199828">
            <a:off x="1931236" y="3683969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42" name="Fountain Pen"/>
          <p:cNvSpPr/>
          <p:nvPr/>
        </p:nvSpPr>
        <p:spPr>
          <a:xfrm rot="16199828">
            <a:off x="1931236" y="7122653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43" name="Fountain Pen"/>
          <p:cNvSpPr/>
          <p:nvPr/>
        </p:nvSpPr>
        <p:spPr>
          <a:xfrm rot="16199828">
            <a:off x="1931236" y="5440603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44" name="Fountain Pen"/>
          <p:cNvSpPr/>
          <p:nvPr/>
        </p:nvSpPr>
        <p:spPr>
          <a:xfrm rot="16199828">
            <a:off x="1931236" y="8735055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45" name="Research"/>
          <p:cNvSpPr txBox="1"/>
          <p:nvPr/>
        </p:nvSpPr>
        <p:spPr>
          <a:xfrm>
            <a:off x="2944385" y="5074877"/>
            <a:ext cx="5975995" cy="309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lang="en-US" dirty="0" smtClean="0"/>
              <a:t>Composite </a:t>
            </a:r>
            <a:r>
              <a:rPr lang="en-US" dirty="0"/>
              <a:t>attributes</a:t>
            </a:r>
          </a:p>
          <a:p>
            <a:endParaRPr dirty="0"/>
          </a:p>
        </p:txBody>
      </p:sp>
      <p:sp>
        <p:nvSpPr>
          <p:cNvPr id="246" name="Gallery"/>
          <p:cNvSpPr txBox="1"/>
          <p:nvPr/>
        </p:nvSpPr>
        <p:spPr>
          <a:xfrm>
            <a:off x="2944385" y="8319348"/>
            <a:ext cx="6331862" cy="140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 algn="just" fontAlgn="base"/>
            <a:r>
              <a:rPr lang="en-US" dirty="0"/>
              <a:t>Multi valued attributes</a:t>
            </a:r>
          </a:p>
        </p:txBody>
      </p:sp>
      <p:sp>
        <p:nvSpPr>
          <p:cNvPr id="247" name="Admission"/>
          <p:cNvSpPr txBox="1"/>
          <p:nvPr/>
        </p:nvSpPr>
        <p:spPr>
          <a:xfrm>
            <a:off x="2924659" y="6758098"/>
            <a:ext cx="6937797" cy="140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lang="en-US" dirty="0"/>
              <a:t>Single valued </a:t>
            </a:r>
            <a:r>
              <a:rPr lang="en-US" dirty="0" smtClean="0"/>
              <a:t>attributes </a:t>
            </a:r>
            <a:endParaRPr dirty="0"/>
          </a:p>
        </p:txBody>
      </p:sp>
      <p:sp>
        <p:nvSpPr>
          <p:cNvPr id="248" name="Home Page"/>
          <p:cNvSpPr txBox="1"/>
          <p:nvPr/>
        </p:nvSpPr>
        <p:spPr>
          <a:xfrm>
            <a:off x="2944385" y="3478055"/>
            <a:ext cx="4873129" cy="140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 algn="just" fontAlgn="base"/>
            <a:r>
              <a:rPr lang="en-US" dirty="0"/>
              <a:t>Simple attributes</a:t>
            </a:r>
          </a:p>
        </p:txBody>
      </p:sp>
      <p:sp>
        <p:nvSpPr>
          <p:cNvPr id="249" name="Fountain Pen"/>
          <p:cNvSpPr/>
          <p:nvPr/>
        </p:nvSpPr>
        <p:spPr>
          <a:xfrm rot="16199828">
            <a:off x="1884240" y="11639165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50" name="About Us"/>
          <p:cNvSpPr txBox="1"/>
          <p:nvPr/>
        </p:nvSpPr>
        <p:spPr>
          <a:xfrm>
            <a:off x="2924658" y="9747371"/>
            <a:ext cx="5121595" cy="140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lang="en-US" dirty="0" smtClean="0"/>
              <a:t>Derived attributes</a:t>
            </a:r>
            <a:endParaRPr lang="en-US" dirty="0"/>
          </a:p>
        </p:txBody>
      </p:sp>
      <p:sp>
        <p:nvSpPr>
          <p:cNvPr id="14" name="Fountain Pen"/>
          <p:cNvSpPr/>
          <p:nvPr/>
        </p:nvSpPr>
        <p:spPr>
          <a:xfrm rot="16199828">
            <a:off x="1910697" y="10138772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" name="About Us"/>
          <p:cNvSpPr txBox="1"/>
          <p:nvPr/>
        </p:nvSpPr>
        <p:spPr>
          <a:xfrm>
            <a:off x="2924659" y="11223457"/>
            <a:ext cx="4018729" cy="140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 algn="just" fontAlgn="base"/>
            <a:r>
              <a:rPr lang="en-US" dirty="0"/>
              <a:t>Key attributes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2" animBg="1" advAuto="0"/>
      <p:bldP spid="240" grpId="1" animBg="1" advAuto="0"/>
      <p:bldP spid="241" grpId="3" animBg="1" advAuto="0"/>
      <p:bldP spid="242" grpId="5" animBg="1" advAuto="0"/>
      <p:bldP spid="243" grpId="6" animBg="1" advAuto="0"/>
      <p:bldP spid="244" grpId="4" animBg="1" advAuto="0"/>
      <p:bldP spid="245" grpId="7" animBg="1" advAuto="0"/>
      <p:bldP spid="246" grpId="8" animBg="1" advAuto="0"/>
      <p:bldP spid="247" grpId="9" animBg="1" advAuto="0"/>
      <p:bldP spid="248" grpId="10" animBg="1" advAuto="0"/>
      <p:bldP spid="249" grpId="11" animBg="1" advAuto="0"/>
      <p:bldP spid="250" grpId="12" animBg="1" advAuto="0"/>
      <p:bldP spid="14" grpId="0" animBg="1" advAuto="0"/>
      <p:bldP spid="16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53" name="SYSTEM FUNCTIONALITIES"/>
          <p:cNvSpPr txBox="1"/>
          <p:nvPr/>
        </p:nvSpPr>
        <p:spPr>
          <a:xfrm>
            <a:off x="7887936" y="768438"/>
            <a:ext cx="8608127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sz="6000" b="1" dirty="0"/>
              <a:t>RELATIONSHIP TABLE</a:t>
            </a:r>
            <a:endParaRPr sz="6000" b="1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734670"/>
              </p:ext>
            </p:extLst>
          </p:nvPr>
        </p:nvGraphicFramePr>
        <p:xfrm>
          <a:off x="-19050" y="2286000"/>
          <a:ext cx="24155400" cy="10146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77700"/>
                <a:gridCol w="12077700"/>
              </a:tblGrid>
              <a:tr h="870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</a:t>
                      </a:r>
                      <a:r>
                        <a:rPr lang="en-US" sz="3200" dirty="0" smtClean="0">
                          <a:effectLst/>
                        </a:rPr>
                        <a:t>elationship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</a:t>
                      </a:r>
                      <a:r>
                        <a:rPr lang="en-US" sz="3200" dirty="0" smtClean="0">
                          <a:effectLst/>
                        </a:rPr>
                        <a:t>escription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410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Player M:M Hero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One player can buy many heroes, one hero can be bought by many players. There exists many to many relationships between player and hero.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398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Hero 1:M skin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One hero can have many skins but a skin is associated with only one hero.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398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Player 1:M Personal statistics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player has more than one personal statistics of different games that he has played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398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Team M:1 </a:t>
                      </a:r>
                      <a:r>
                        <a:rPr lang="en-US" sz="2400" dirty="0" err="1">
                          <a:effectLst/>
                        </a:rPr>
                        <a:t>game_mode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Many teams can choose the same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</a:rPr>
                        <a:t>game_mode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 but only one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</a:rPr>
                        <a:t>game_mode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 can be selected by a team for a game.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398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Team 1:M player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Each team in a game consists of at least five players, five players can play in one team.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398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Team M:1 game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A game can be played by only two teams and two teams are compulsory to play a game. 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870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Game 1:1 personal statistics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A game records only one personal statistics of a player.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2" animBg="1" advAuto="0"/>
      <p:bldP spid="253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"/>
          <p:cNvSpPr/>
          <p:nvPr/>
        </p:nvSpPr>
        <p:spPr>
          <a:xfrm flipV="1">
            <a:off x="5562600" y="1910045"/>
            <a:ext cx="13258800" cy="4571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5" name="FUTURE ENHANCEMENTS"/>
          <p:cNvSpPr txBox="1"/>
          <p:nvPr/>
        </p:nvSpPr>
        <p:spPr>
          <a:xfrm>
            <a:off x="5875368" y="768438"/>
            <a:ext cx="12633267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sz="6000" b="1" dirty="0"/>
              <a:t>ERD(Entity Relationship Diagram</a:t>
            </a:r>
            <a:r>
              <a:rPr lang="en-US" dirty="0"/>
              <a:t>) </a:t>
            </a:r>
            <a:endParaRPr dirty="0"/>
          </a:p>
        </p:txBody>
      </p:sp>
      <p:sp>
        <p:nvSpPr>
          <p:cNvPr id="13" name="Helpful for both academy and clients"/>
          <p:cNvSpPr txBox="1"/>
          <p:nvPr/>
        </p:nvSpPr>
        <p:spPr>
          <a:xfrm>
            <a:off x="9982200" y="12314233"/>
            <a:ext cx="280846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b="0" u="sng" dirty="0" smtClean="0"/>
              <a:t>Fig: ERD</a:t>
            </a:r>
            <a:endParaRPr b="0" u="sng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86000"/>
            <a:ext cx="14546235" cy="9601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animBg="1" advAuto="0"/>
      <p:bldP spid="275" grpId="2" animBg="1" advAuto="0"/>
      <p:bldP spid="1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66" name="SYSTEM LIMITATIONS"/>
          <p:cNvSpPr txBox="1"/>
          <p:nvPr/>
        </p:nvSpPr>
        <p:spPr>
          <a:xfrm>
            <a:off x="8057056" y="768438"/>
            <a:ext cx="826989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sz="6000" b="1" dirty="0" smtClean="0"/>
              <a:t>DATABASE DIAGRAM</a:t>
            </a:r>
            <a:endParaRPr sz="6000" b="1" dirty="0"/>
          </a:p>
        </p:txBody>
      </p:sp>
      <p:sp>
        <p:nvSpPr>
          <p:cNvPr id="11" name="Home Page"/>
          <p:cNvSpPr txBox="1"/>
          <p:nvPr/>
        </p:nvSpPr>
        <p:spPr>
          <a:xfrm>
            <a:off x="8008106" y="12266455"/>
            <a:ext cx="6687728" cy="140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5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 algn="just" fontAlgn="base"/>
            <a:r>
              <a:rPr lang="en-US" u="sng" dirty="0" smtClean="0"/>
              <a:t>Fig: Database Diagram</a:t>
            </a:r>
            <a:endParaRPr lang="en-US" u="sng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10045"/>
            <a:ext cx="17678400" cy="107391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animBg="1" advAuto="0"/>
      <p:bldP spid="266" grpId="2" animBg="1" advAuto="0"/>
      <p:bldP spid="1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"/>
          <p:cNvSpPr/>
          <p:nvPr/>
        </p:nvSpPr>
        <p:spPr>
          <a:xfrm flipV="1">
            <a:off x="3276600" y="1980303"/>
            <a:ext cx="19354800" cy="4571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86" name="CONCLUSION"/>
          <p:cNvSpPr txBox="1"/>
          <p:nvPr/>
        </p:nvSpPr>
        <p:spPr>
          <a:xfrm>
            <a:off x="3276600" y="253650"/>
            <a:ext cx="19354800" cy="15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AU" sz="5400" b="1" dirty="0"/>
              <a:t>While converting Entity Relationship Diagram to relational schema we need to </a:t>
            </a:r>
            <a:r>
              <a:rPr lang="en-AU" sz="5400" b="1" dirty="0" smtClean="0"/>
              <a:t>convert</a:t>
            </a:r>
            <a:r>
              <a:rPr lang="en-AU" b="1" dirty="0" smtClean="0"/>
              <a:t>:</a:t>
            </a:r>
            <a:endParaRPr b="1" dirty="0"/>
          </a:p>
        </p:txBody>
      </p:sp>
      <p:sp>
        <p:nvSpPr>
          <p:cNvPr id="287" name="Fountain Pen"/>
          <p:cNvSpPr/>
          <p:nvPr/>
        </p:nvSpPr>
        <p:spPr>
          <a:xfrm rot="16199828">
            <a:off x="1683926" y="3936317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88" name="Fountain Pen"/>
          <p:cNvSpPr/>
          <p:nvPr/>
        </p:nvSpPr>
        <p:spPr>
          <a:xfrm rot="16199828">
            <a:off x="1683926" y="8788819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89" name="Fountain Pen"/>
          <p:cNvSpPr/>
          <p:nvPr/>
        </p:nvSpPr>
        <p:spPr>
          <a:xfrm rot="16199828">
            <a:off x="1683926" y="6362568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90" name="Helpful for both academy and clients"/>
          <p:cNvSpPr txBox="1"/>
          <p:nvPr/>
        </p:nvSpPr>
        <p:spPr>
          <a:xfrm>
            <a:off x="2621271" y="3995732"/>
            <a:ext cx="1714571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Each strong entity to relation and attributes to </a:t>
            </a:r>
            <a:r>
              <a:rPr lang="en-AU" dirty="0" smtClean="0"/>
              <a:t>columns.</a:t>
            </a:r>
            <a:endParaRPr dirty="0"/>
          </a:p>
        </p:txBody>
      </p:sp>
      <p:sp>
        <p:nvSpPr>
          <p:cNvPr id="291" name="Events and functions information"/>
          <p:cNvSpPr txBox="1"/>
          <p:nvPr/>
        </p:nvSpPr>
        <p:spPr>
          <a:xfrm>
            <a:off x="2702506" y="6421983"/>
            <a:ext cx="118077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Multivalued attribute to separate </a:t>
            </a:r>
            <a:r>
              <a:rPr lang="en-AU" dirty="0" smtClean="0"/>
              <a:t>table.</a:t>
            </a:r>
            <a:endParaRPr dirty="0"/>
          </a:p>
        </p:txBody>
      </p:sp>
      <p:sp>
        <p:nvSpPr>
          <p:cNvPr id="292" name="Instant Contact"/>
          <p:cNvSpPr txBox="1"/>
          <p:nvPr/>
        </p:nvSpPr>
        <p:spPr>
          <a:xfrm>
            <a:off x="2687340" y="8463515"/>
            <a:ext cx="18453932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Relationships between entities declare foreign keys constraint for the </a:t>
            </a:r>
            <a:r>
              <a:rPr lang="en-AU" dirty="0" smtClean="0"/>
              <a:t>table.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1" animBg="1" advAuto="0"/>
      <p:bldP spid="286" grpId="2" animBg="1" advAuto="0"/>
      <p:bldP spid="287" grpId="3" animBg="1" advAuto="0"/>
      <p:bldP spid="288" grpId="7" animBg="1" advAuto="0"/>
      <p:bldP spid="289" grpId="5" animBg="1" advAuto="0"/>
      <p:bldP spid="290" grpId="4" animBg="1" advAuto="0"/>
      <p:bldP spid="291" grpId="6" animBg="1" advAuto="0"/>
      <p:bldP spid="292" grpId="8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"/>
          <p:cNvSpPr/>
          <p:nvPr/>
        </p:nvSpPr>
        <p:spPr>
          <a:xfrm>
            <a:off x="656793" y="1614757"/>
            <a:ext cx="23070418" cy="4571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97" name="REFERENCES"/>
          <p:cNvSpPr txBox="1"/>
          <p:nvPr/>
        </p:nvSpPr>
        <p:spPr>
          <a:xfrm>
            <a:off x="541376" y="809988"/>
            <a:ext cx="23301251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AU" sz="5400" b="1" dirty="0"/>
              <a:t>After conversion of ERD to relational schema the relations formed </a:t>
            </a:r>
            <a:r>
              <a:rPr lang="en-AU" sz="5400" b="1" dirty="0" smtClean="0"/>
              <a:t>are:</a:t>
            </a:r>
            <a:endParaRPr sz="5400" b="1" dirty="0"/>
          </a:p>
        </p:txBody>
      </p:sp>
      <p:sp>
        <p:nvSpPr>
          <p:cNvPr id="2" name="Rectangle 1"/>
          <p:cNvSpPr/>
          <p:nvPr/>
        </p:nvSpPr>
        <p:spPr>
          <a:xfrm>
            <a:off x="1524000" y="2743200"/>
            <a:ext cx="21259800" cy="14274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>
                <a:solidFill>
                  <a:schemeClr val="bg1"/>
                </a:solidFill>
                <a:latin typeface="Futura"/>
              </a:rPr>
              <a:t>Player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 {</a:t>
            </a:r>
            <a:r>
              <a:rPr lang="en-US" sz="4800" u="sng" dirty="0" err="1">
                <a:solidFill>
                  <a:schemeClr val="bg1"/>
                </a:solidFill>
                <a:latin typeface="Futura"/>
              </a:rPr>
              <a:t>Player_ID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layer name, email,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online_status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global_lvl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diamonds_collected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username,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Hero_level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Skin_owned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}</a:t>
            </a:r>
          </a:p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>
                <a:solidFill>
                  <a:schemeClr val="bg1"/>
                </a:solidFill>
                <a:latin typeface="Futura"/>
              </a:rPr>
              <a:t>Hero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 {</a:t>
            </a:r>
            <a:r>
              <a:rPr lang="en-US" sz="4800" u="sng" dirty="0" err="1">
                <a:solidFill>
                  <a:schemeClr val="bg1"/>
                </a:solidFill>
                <a:latin typeface="Futura"/>
              </a:rPr>
              <a:t>Hero_ID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,Hero_name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hero_role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Hero_speciality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  <a:latin typeface="Futura"/>
              </a:rPr>
              <a:t>In_diamonds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  <a:latin typeface="Futura"/>
              </a:rPr>
              <a:t>In_battle_points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}</a:t>
            </a:r>
            <a:endParaRPr lang="en-US" sz="4800" dirty="0">
              <a:solidFill>
                <a:schemeClr val="bg1"/>
              </a:solidFill>
              <a:latin typeface="Futura"/>
            </a:endParaRPr>
          </a:p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 err="1">
                <a:solidFill>
                  <a:schemeClr val="bg1"/>
                </a:solidFill>
                <a:latin typeface="Futura"/>
              </a:rPr>
              <a:t>Player_hero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 {</a:t>
            </a:r>
            <a:r>
              <a:rPr lang="en-US" sz="4800" u="sng" dirty="0">
                <a:solidFill>
                  <a:schemeClr val="bg1"/>
                </a:solidFill>
                <a:latin typeface="Futura"/>
              </a:rPr>
              <a:t>PH_ID,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player_ID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*,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Hero_ID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*}</a:t>
            </a:r>
          </a:p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 smtClean="0">
                <a:solidFill>
                  <a:schemeClr val="bg1"/>
                </a:solidFill>
                <a:latin typeface="Futura"/>
              </a:rPr>
              <a:t>Skin 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{</a:t>
            </a:r>
            <a:r>
              <a:rPr lang="en-US" sz="4800" u="sng" dirty="0" err="1">
                <a:solidFill>
                  <a:schemeClr val="bg1"/>
                </a:solidFill>
                <a:latin typeface="Futura"/>
              </a:rPr>
              <a:t>Skin_ID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Skin_name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skin_price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Hero_ID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*} </a:t>
            </a:r>
          </a:p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 err="1">
                <a:solidFill>
                  <a:schemeClr val="bg1"/>
                </a:solidFill>
                <a:latin typeface="Futura"/>
              </a:rPr>
              <a:t>Game_mode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 {</a:t>
            </a:r>
            <a:r>
              <a:rPr lang="en-US" sz="4800" u="sng" dirty="0" err="1">
                <a:solidFill>
                  <a:schemeClr val="bg1"/>
                </a:solidFill>
                <a:latin typeface="Futura"/>
              </a:rPr>
              <a:t>Game_mode_ID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  <a:latin typeface="Futura"/>
              </a:rPr>
              <a:t>mode_type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}</a:t>
            </a:r>
            <a:endParaRPr lang="en-US" sz="4800" dirty="0">
              <a:solidFill>
                <a:schemeClr val="bg1"/>
              </a:solidFill>
              <a:latin typeface="Futura"/>
            </a:endParaRPr>
          </a:p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 smtClean="0">
                <a:solidFill>
                  <a:schemeClr val="bg1"/>
                </a:solidFill>
                <a:latin typeface="Futura"/>
              </a:rPr>
              <a:t>Team 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{</a:t>
            </a:r>
            <a:r>
              <a:rPr lang="en-US" sz="4800" u="sng" dirty="0" err="1">
                <a:solidFill>
                  <a:schemeClr val="bg1"/>
                </a:solidFill>
                <a:latin typeface="Futura"/>
              </a:rPr>
              <a:t>Team_ID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Game_mode_ID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*,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Game_ID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*}</a:t>
            </a:r>
          </a:p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>
                <a:solidFill>
                  <a:schemeClr val="bg1"/>
                </a:solidFill>
                <a:latin typeface="Futura"/>
              </a:rPr>
              <a:t>Game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{</a:t>
            </a:r>
            <a:r>
              <a:rPr lang="en-US" sz="4800" u="sng" dirty="0" err="1">
                <a:solidFill>
                  <a:schemeClr val="bg1"/>
                </a:solidFill>
                <a:latin typeface="Futura"/>
              </a:rPr>
              <a:t>Game_ID</a:t>
            </a:r>
            <a:r>
              <a:rPr lang="en-US" sz="4800" u="sng" dirty="0">
                <a:solidFill>
                  <a:schemeClr val="bg1"/>
                </a:solidFill>
                <a:latin typeface="Futura"/>
              </a:rPr>
              <a:t>,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Game_mode_ID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*,</a:t>
            </a:r>
            <a:r>
              <a:rPr lang="en-US" sz="4800" dirty="0" err="1" smtClean="0">
                <a:solidFill>
                  <a:schemeClr val="bg1"/>
                </a:solidFill>
                <a:latin typeface="Futura"/>
              </a:rPr>
              <a:t>Arena,Battle_duration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Game_result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Game_date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}</a:t>
            </a:r>
          </a:p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 err="1">
                <a:solidFill>
                  <a:schemeClr val="bg1"/>
                </a:solidFill>
                <a:latin typeface="Futura"/>
              </a:rPr>
              <a:t>Team_player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 {</a:t>
            </a:r>
            <a:r>
              <a:rPr lang="en-US" sz="4800" u="sng" dirty="0" err="1">
                <a:solidFill>
                  <a:schemeClr val="bg1"/>
                </a:solidFill>
                <a:latin typeface="Futura"/>
              </a:rPr>
              <a:t>Team_ID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*,</a:t>
            </a:r>
            <a:r>
              <a:rPr lang="en-US" sz="4800" u="sng" dirty="0">
                <a:solidFill>
                  <a:schemeClr val="bg1"/>
                </a:solidFill>
                <a:latin typeface="Futura"/>
              </a:rPr>
              <a:t> </a:t>
            </a:r>
            <a:r>
              <a:rPr lang="en-US" sz="4800" u="sng" dirty="0" err="1">
                <a:solidFill>
                  <a:schemeClr val="bg1"/>
                </a:solidFill>
                <a:latin typeface="Futura"/>
              </a:rPr>
              <a:t>Player_ID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*, </a:t>
            </a:r>
            <a:r>
              <a:rPr lang="en-US" sz="4800" u="sng" dirty="0" err="1">
                <a:solidFill>
                  <a:schemeClr val="bg1"/>
                </a:solidFill>
                <a:latin typeface="Futura"/>
              </a:rPr>
              <a:t>Hero_ID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*}  </a:t>
            </a:r>
          </a:p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 err="1" smtClean="0">
                <a:solidFill>
                  <a:schemeClr val="bg1"/>
                </a:solidFill>
                <a:latin typeface="Futura"/>
              </a:rPr>
              <a:t>Mode_chosen</a:t>
            </a:r>
            <a:r>
              <a:rPr lang="en-US" sz="4800" b="1" dirty="0" smtClean="0">
                <a:solidFill>
                  <a:schemeClr val="bg1"/>
                </a:solidFill>
                <a:latin typeface="Futura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{</a:t>
            </a:r>
            <a:r>
              <a:rPr lang="en-US" sz="4800" u="sng" dirty="0" err="1" smtClean="0">
                <a:solidFill>
                  <a:schemeClr val="bg1"/>
                </a:solidFill>
                <a:latin typeface="Futura"/>
              </a:rPr>
              <a:t>Player_ID</a:t>
            </a:r>
            <a:r>
              <a:rPr lang="en-US" sz="4800" u="sng" dirty="0" smtClean="0">
                <a:solidFill>
                  <a:schemeClr val="bg1"/>
                </a:solidFill>
                <a:latin typeface="Futura"/>
              </a:rPr>
              <a:t>*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u="sng" dirty="0" err="1" smtClean="0">
                <a:solidFill>
                  <a:schemeClr val="bg1"/>
                </a:solidFill>
                <a:latin typeface="Futura"/>
              </a:rPr>
              <a:t>Game_mode_ID</a:t>
            </a:r>
            <a:r>
              <a:rPr lang="en-US" sz="4800" u="sng" dirty="0" smtClean="0">
                <a:solidFill>
                  <a:schemeClr val="bg1"/>
                </a:solidFill>
                <a:latin typeface="Futura"/>
              </a:rPr>
              <a:t>*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}</a:t>
            </a:r>
            <a:endParaRPr lang="en-US" sz="4800" dirty="0">
              <a:solidFill>
                <a:schemeClr val="bg1"/>
              </a:solidFill>
              <a:latin typeface="Futura"/>
            </a:endParaRPr>
          </a:p>
          <a:p>
            <a:pPr marL="685800" indent="-685800" algn="l" fontAlgn="base">
              <a:buFont typeface="Wingdings" pitchFamily="2" charset="2"/>
              <a:buChar char="Ø"/>
            </a:pPr>
            <a:r>
              <a:rPr lang="en-US" sz="4800" b="1" dirty="0" err="1" smtClean="0">
                <a:solidFill>
                  <a:schemeClr val="bg1"/>
                </a:solidFill>
                <a:latin typeface="Futura"/>
              </a:rPr>
              <a:t>Personal_statistics</a:t>
            </a:r>
            <a:r>
              <a:rPr lang="en-US" sz="4800" b="1" dirty="0" smtClean="0">
                <a:solidFill>
                  <a:schemeClr val="bg1"/>
                </a:solidFill>
                <a:latin typeface="Futura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{</a:t>
            </a:r>
            <a:r>
              <a:rPr lang="en-US" sz="4800" u="sng" dirty="0">
                <a:solidFill>
                  <a:schemeClr val="bg1"/>
                </a:solidFill>
                <a:latin typeface="Futura"/>
              </a:rPr>
              <a:t>Player-ID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*,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Previous_game_result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Futura"/>
              </a:rPr>
              <a:t>most_used_hero</a:t>
            </a:r>
            <a:r>
              <a:rPr lang="en-US" sz="4800" dirty="0">
                <a:solidFill>
                  <a:schemeClr val="bg1"/>
                </a:solidFill>
                <a:latin typeface="Futura"/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  <a:latin typeface="Futura"/>
              </a:rPr>
              <a:t>additional_details</a:t>
            </a:r>
            <a:r>
              <a:rPr lang="en-US" sz="4800" dirty="0" smtClean="0">
                <a:solidFill>
                  <a:schemeClr val="bg1"/>
                </a:solidFill>
                <a:latin typeface="Futura"/>
              </a:rPr>
              <a:t>, nationality}</a:t>
            </a:r>
          </a:p>
          <a:p>
            <a:pPr algn="l" fontAlgn="base"/>
            <a:endParaRPr lang="en-US" sz="4400" dirty="0">
              <a:solidFill>
                <a:schemeClr val="bg1"/>
              </a:solidFill>
              <a:latin typeface="Futura"/>
            </a:endParaRPr>
          </a:p>
          <a:p>
            <a:pPr algn="l" fontAlgn="base"/>
            <a:endParaRPr lang="en-US" sz="4400" dirty="0" smtClean="0">
              <a:solidFill>
                <a:schemeClr val="bg1"/>
              </a:solidFill>
              <a:latin typeface="Futura"/>
            </a:endParaRPr>
          </a:p>
          <a:p>
            <a:pPr algn="l" fontAlgn="base"/>
            <a:endParaRPr lang="en-US" sz="4400" dirty="0">
              <a:solidFill>
                <a:schemeClr val="bg1"/>
              </a:solidFill>
              <a:latin typeface="Futura"/>
            </a:endParaRPr>
          </a:p>
          <a:p>
            <a:pPr algn="l" fontAlgn="base"/>
            <a:endParaRPr lang="en-US" sz="4400" dirty="0" smtClean="0">
              <a:solidFill>
                <a:schemeClr val="bg1"/>
              </a:solidFill>
              <a:latin typeface="Futura"/>
            </a:endParaRPr>
          </a:p>
          <a:p>
            <a:pPr algn="l" fontAlgn="base"/>
            <a:endParaRPr lang="en-US" sz="4400" dirty="0">
              <a:solidFill>
                <a:schemeClr val="bg1"/>
              </a:solidFill>
              <a:latin typeface="Futura"/>
            </a:endParaRPr>
          </a:p>
          <a:p>
            <a:pPr algn="l" fontAlgn="base"/>
            <a:endParaRPr lang="en-US" sz="4400" dirty="0" smtClean="0">
              <a:solidFill>
                <a:schemeClr val="bg1"/>
              </a:solidFill>
              <a:latin typeface="Futura"/>
            </a:endParaRPr>
          </a:p>
          <a:p>
            <a:pPr algn="l" fontAlgn="base"/>
            <a:endParaRPr lang="en-US" sz="4400" dirty="0">
              <a:solidFill>
                <a:schemeClr val="bg1"/>
              </a:solidFill>
              <a:latin typeface="Futura"/>
            </a:endParaRPr>
          </a:p>
          <a:p>
            <a:pPr algn="l" fontAlgn="base"/>
            <a:endParaRPr lang="en-US" sz="4400" dirty="0">
              <a:solidFill>
                <a:schemeClr val="bg1"/>
              </a:solidFill>
              <a:latin typeface="Futur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1" animBg="1" advAuto="0"/>
      <p:bldP spid="297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"/>
          <p:cNvSpPr/>
          <p:nvPr/>
        </p:nvSpPr>
        <p:spPr>
          <a:xfrm>
            <a:off x="1323107" y="1371600"/>
            <a:ext cx="23070418" cy="4571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97" name="REFERENCES"/>
          <p:cNvSpPr txBox="1"/>
          <p:nvPr/>
        </p:nvSpPr>
        <p:spPr>
          <a:xfrm>
            <a:off x="5061844" y="433589"/>
            <a:ext cx="14260314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AU" sz="5400" b="1" dirty="0"/>
              <a:t>Table formed after normalisation up to 3NF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2743200"/>
            <a:ext cx="21259800" cy="1167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 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Relation: Player {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Player_ID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Player_name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Username, Email,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Online_status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en-US" sz="4400" dirty="0" err="1" smtClean="0">
                <a:solidFill>
                  <a:schemeClr val="bg1">
                    <a:lumMod val="95000"/>
                  </a:schemeClr>
                </a:solidFill>
              </a:rPr>
              <a:t>Global_level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Diamonds_collected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Relation: Hero {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Hero_ID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Hero_name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Hero_role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Hero_speciality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In_diamonds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sz="4400" dirty="0" err="1" smtClean="0">
                <a:solidFill>
                  <a:schemeClr val="bg1">
                    <a:lumMod val="95000"/>
                  </a:schemeClr>
                </a:solidFill>
              </a:rPr>
              <a:t>In_battle_points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Relation: Skin{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Skin_ID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Skin_name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Skin_price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Hero_ID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*}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Relation: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Player_hero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 {</a:t>
            </a:r>
            <a:r>
              <a:rPr lang="en-US" sz="4400" u="sng" dirty="0">
                <a:solidFill>
                  <a:schemeClr val="bg1">
                    <a:lumMod val="95000"/>
                  </a:schemeClr>
                </a:solidFill>
              </a:rPr>
              <a:t>PH_ID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Player_ID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Hero_ID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Hero_level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Relation: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Hero_skin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4400" u="sng" dirty="0">
                <a:solidFill>
                  <a:schemeClr val="bg1">
                    <a:lumMod val="95000"/>
                  </a:schemeClr>
                </a:solidFill>
              </a:rPr>
              <a:t>PH_ID*,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Skin_ID</a:t>
            </a:r>
            <a:r>
              <a:rPr lang="en-US" sz="4400" u="sng" dirty="0">
                <a:solidFill>
                  <a:schemeClr val="bg1">
                    <a:lumMod val="95000"/>
                  </a:schemeClr>
                </a:solidFill>
              </a:rPr>
              <a:t>*}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Relation: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Game_mode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 {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Game_mode_ID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Mode_type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,}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Relation: Team {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Team_ID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Game_mode_ID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Game_ID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*}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 : Game{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Game_ID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Battle_duration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Winner_team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Loser_team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en-US" sz="4400" dirty="0" err="1" smtClean="0">
                <a:solidFill>
                  <a:schemeClr val="bg1">
                    <a:lumMod val="95000"/>
                  </a:schemeClr>
                </a:solidFill>
              </a:rPr>
              <a:t>Game_date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. Arena,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Game_mode_ID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*}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 :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Team_player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 {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Team_ID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*, 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Player_ID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*, 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Hero_ID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*}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 :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Mode_chosen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 {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Player_ID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*, 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Game_mode_ID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*,}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Relation :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Personal_statistics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 {</a:t>
            </a:r>
            <a:r>
              <a:rPr lang="en-US" sz="4400" u="sng" dirty="0" err="1">
                <a:solidFill>
                  <a:schemeClr val="bg1">
                    <a:lumMod val="95000"/>
                  </a:schemeClr>
                </a:solidFill>
              </a:rPr>
              <a:t>Player_ID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Most_used_hero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					</a:t>
            </a:r>
            <a:r>
              <a:rPr lang="en-US" sz="4400" dirty="0" err="1" smtClean="0">
                <a:solidFill>
                  <a:schemeClr val="bg1">
                    <a:lumMod val="95000"/>
                  </a:schemeClr>
                </a:solidFill>
              </a:rPr>
              <a:t>Previous_game_result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Additional_details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742950" indent="-742950" algn="l" fontAlgn="base">
              <a:buFont typeface="+mj-lt"/>
              <a:buAutoNum type="arabicPeriod"/>
            </a:pPr>
            <a:endParaRPr lang="en-US" sz="4400" dirty="0">
              <a:solidFill>
                <a:schemeClr val="bg1"/>
              </a:solidFill>
              <a:latin typeface="Futura"/>
            </a:endParaRPr>
          </a:p>
          <a:p>
            <a:pPr marL="742950" indent="-742950" algn="l" fontAlgn="base">
              <a:buFont typeface="+mj-lt"/>
              <a:buAutoNum type="arabicPeriod"/>
            </a:pPr>
            <a:endParaRPr lang="en-US" sz="4400" dirty="0" smtClean="0">
              <a:solidFill>
                <a:schemeClr val="bg1"/>
              </a:solidFill>
              <a:latin typeface="Futura"/>
            </a:endParaRPr>
          </a:p>
          <a:p>
            <a:pPr algn="l" fontAlgn="base"/>
            <a:endParaRPr lang="en-US" sz="4400" dirty="0">
              <a:solidFill>
                <a:schemeClr val="bg1"/>
              </a:solidFill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43038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 advAuto="0"/>
      <p:bldP spid="297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"/>
          <p:cNvSpPr/>
          <p:nvPr/>
        </p:nvSpPr>
        <p:spPr>
          <a:xfrm>
            <a:off x="6329080" y="12692607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6" name="Circle"/>
          <p:cNvSpPr/>
          <p:nvPr/>
        </p:nvSpPr>
        <p:spPr>
          <a:xfrm>
            <a:off x="8611114" y="2085783"/>
            <a:ext cx="7161771" cy="7158066"/>
          </a:xfrm>
          <a:prstGeom prst="ellipse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7" name="END OF…"/>
          <p:cNvSpPr txBox="1"/>
          <p:nvPr/>
        </p:nvSpPr>
        <p:spPr>
          <a:xfrm>
            <a:off x="8820213" y="3795375"/>
            <a:ext cx="6743574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pPr>
            <a:r>
              <a:t>END OF</a:t>
            </a:r>
          </a:p>
          <a:p>
            <a: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pPr>
            <a:endParaRPr/>
          </a:p>
          <a:p>
            <a:pPr>
              <a:defRPr sz="70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pPr>
            <a:r>
              <a:t>PRESENTATION</a:t>
            </a:r>
          </a:p>
        </p:txBody>
      </p:sp>
      <p:sp>
        <p:nvSpPr>
          <p:cNvPr id="308" name="THANK YOU !"/>
          <p:cNvSpPr txBox="1"/>
          <p:nvPr/>
        </p:nvSpPr>
        <p:spPr>
          <a:xfrm>
            <a:off x="9802494" y="11544456"/>
            <a:ext cx="4779011" cy="92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THANK YOU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3" animBg="1" advAuto="0"/>
      <p:bldP spid="306" grpId="1" animBg="1" advAuto="0"/>
      <p:bldP spid="307" grpId="2" animBg="1" advAuto="0"/>
      <p:bldP spid="308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-7035" y="-41057"/>
            <a:ext cx="1270001" cy="13798113"/>
          </a:xfrm>
          <a:prstGeom prst="rect">
            <a:avLst/>
          </a:prstGeom>
          <a:solidFill>
            <a:srgbClr val="0050B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59" name="Rectangle"/>
          <p:cNvSpPr/>
          <p:nvPr/>
        </p:nvSpPr>
        <p:spPr>
          <a:xfrm>
            <a:off x="1709303" y="12604706"/>
            <a:ext cx="16016095" cy="131523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0" name="FUNDAMENTAL OF WEB DESIGN &amp; DEVELOPMENT"/>
          <p:cNvSpPr txBox="1"/>
          <p:nvPr/>
        </p:nvSpPr>
        <p:spPr>
          <a:xfrm>
            <a:off x="1742487" y="11639617"/>
            <a:ext cx="9826409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INTRODUCTION TO DATABASE</a:t>
            </a:r>
            <a:endParaRPr dirty="0"/>
          </a:p>
        </p:txBody>
      </p:sp>
      <p:sp>
        <p:nvSpPr>
          <p:cNvPr id="161" name="WEBSITE DESIGNING…"/>
          <p:cNvSpPr txBox="1"/>
          <p:nvPr/>
        </p:nvSpPr>
        <p:spPr>
          <a:xfrm>
            <a:off x="1510853" y="656630"/>
            <a:ext cx="21272947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10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n-AU" sz="6000" dirty="0" smtClean="0">
                <a:sym typeface="Arial Black"/>
              </a:rPr>
              <a:t>Design and </a:t>
            </a:r>
            <a:r>
              <a:rPr lang="en-AU" sz="6000" dirty="0">
                <a:sym typeface="Arial Black"/>
              </a:rPr>
              <a:t>D</a:t>
            </a:r>
            <a:r>
              <a:rPr lang="en-AU" sz="6000" dirty="0" smtClean="0">
                <a:sym typeface="Arial Black"/>
              </a:rPr>
              <a:t>ocument </a:t>
            </a:r>
            <a:r>
              <a:rPr lang="en-AU" sz="6000" dirty="0">
                <a:sym typeface="Arial Black"/>
              </a:rPr>
              <a:t>a </a:t>
            </a:r>
            <a:r>
              <a:rPr lang="en-AU" sz="6000" dirty="0" smtClean="0">
                <a:sym typeface="Arial Black"/>
              </a:rPr>
              <a:t>Database </a:t>
            </a:r>
            <a:r>
              <a:rPr lang="en-AU" sz="6000" dirty="0">
                <a:sym typeface="Arial Black"/>
              </a:rPr>
              <a:t>system for BingBing Legend Mobile Game</a:t>
            </a:r>
            <a:endParaRPr sz="7000" dirty="0"/>
          </a:p>
        </p:txBody>
      </p:sp>
      <p:sp>
        <p:nvSpPr>
          <p:cNvPr id="162" name="Rectangle"/>
          <p:cNvSpPr/>
          <p:nvPr/>
        </p:nvSpPr>
        <p:spPr>
          <a:xfrm>
            <a:off x="1658503" y="3902660"/>
            <a:ext cx="16496129" cy="131523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3" name="Rounded Rectangle"/>
          <p:cNvSpPr/>
          <p:nvPr/>
        </p:nvSpPr>
        <p:spPr>
          <a:xfrm>
            <a:off x="2967757" y="7003399"/>
            <a:ext cx="9056533" cy="1270001"/>
          </a:xfrm>
          <a:prstGeom prst="roundRect">
            <a:avLst>
              <a:gd name="adj" fmla="val 15000"/>
            </a:avLst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chemeClr val="accent5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4" name="CLASS PRESENTATION"/>
          <p:cNvSpPr txBox="1"/>
          <p:nvPr/>
        </p:nvSpPr>
        <p:spPr>
          <a:xfrm>
            <a:off x="3711423" y="7178024"/>
            <a:ext cx="756920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3E6C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CLASS PRESENTATION</a:t>
            </a:r>
          </a:p>
        </p:txBody>
      </p:sp>
      <p:sp>
        <p:nvSpPr>
          <p:cNvPr id="165" name="4th March, 2021"/>
          <p:cNvSpPr txBox="1"/>
          <p:nvPr/>
        </p:nvSpPr>
        <p:spPr>
          <a:xfrm>
            <a:off x="1714778" y="12973804"/>
            <a:ext cx="331689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4th March, 2021</a:t>
            </a:r>
          </a:p>
        </p:txBody>
      </p:sp>
      <p:sp>
        <p:nvSpPr>
          <p:cNvPr id="166" name="CT053-3-1-FWDD"/>
          <p:cNvSpPr txBox="1"/>
          <p:nvPr/>
        </p:nvSpPr>
        <p:spPr>
          <a:xfrm>
            <a:off x="2200355" y="11042462"/>
            <a:ext cx="2600072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 smtClean="0"/>
              <a:t>CT0</a:t>
            </a:r>
            <a:r>
              <a:rPr lang="en-US" dirty="0" smtClean="0"/>
              <a:t>42</a:t>
            </a:r>
            <a:r>
              <a:rPr dirty="0" smtClean="0"/>
              <a:t>-3-1</a:t>
            </a:r>
            <a:r>
              <a:rPr lang="en-US" dirty="0" smtClean="0"/>
              <a:t>IDB</a:t>
            </a:r>
            <a:endParaRPr dirty="0"/>
          </a:p>
        </p:txBody>
      </p:sp>
      <p:sp>
        <p:nvSpPr>
          <p:cNvPr id="168" name="Rounded Rectangle"/>
          <p:cNvSpPr/>
          <p:nvPr/>
        </p:nvSpPr>
        <p:spPr>
          <a:xfrm>
            <a:off x="16570134" y="4448654"/>
            <a:ext cx="7366756" cy="6420579"/>
          </a:xfrm>
          <a:prstGeom prst="roundRect">
            <a:avLst>
              <a:gd name="adj" fmla="val 2967"/>
            </a:avLst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chemeClr val="accent5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69" name="SANDESH SUBEDI ‘A’ - NPI000040"/>
          <p:cNvSpPr txBox="1"/>
          <p:nvPr/>
        </p:nvSpPr>
        <p:spPr>
          <a:xfrm>
            <a:off x="16635916" y="7362565"/>
            <a:ext cx="723519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t>SANDESH SUBEDI ‘A’ - NPI000040</a:t>
            </a:r>
          </a:p>
        </p:txBody>
      </p:sp>
      <p:sp>
        <p:nvSpPr>
          <p:cNvPr id="170" name="SANDESH GIRI - NPI000041"/>
          <p:cNvSpPr txBox="1"/>
          <p:nvPr/>
        </p:nvSpPr>
        <p:spPr>
          <a:xfrm>
            <a:off x="17335782" y="8679553"/>
            <a:ext cx="58354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t>SANDESH GIRI - NPI000041</a:t>
            </a:r>
          </a:p>
        </p:txBody>
      </p:sp>
      <p:sp>
        <p:nvSpPr>
          <p:cNvPr id="171" name="NABIN CHHETRI - NPI000032"/>
          <p:cNvSpPr txBox="1"/>
          <p:nvPr/>
        </p:nvSpPr>
        <p:spPr>
          <a:xfrm>
            <a:off x="17149981" y="5969615"/>
            <a:ext cx="620706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t>NABIN CHHETRI - NPI000032</a:t>
            </a:r>
          </a:p>
        </p:txBody>
      </p:sp>
      <p:sp>
        <p:nvSpPr>
          <p:cNvPr id="172" name="SURAJ PANDEY - NPI000051"/>
          <p:cNvSpPr txBox="1"/>
          <p:nvPr/>
        </p:nvSpPr>
        <p:spPr>
          <a:xfrm>
            <a:off x="17227102" y="9996542"/>
            <a:ext cx="605282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t>SURAJ PANDEY - NPI000051</a:t>
            </a:r>
          </a:p>
        </p:txBody>
      </p:sp>
      <p:sp>
        <p:nvSpPr>
          <p:cNvPr id="173" name="Pencil"/>
          <p:cNvSpPr/>
          <p:nvPr/>
        </p:nvSpPr>
        <p:spPr>
          <a:xfrm rot="16200000">
            <a:off x="19834767" y="682805"/>
            <a:ext cx="837490" cy="877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20" y="0"/>
                </a:moveTo>
                <a:cubicBezTo>
                  <a:pt x="2381" y="0"/>
                  <a:pt x="0" y="227"/>
                  <a:pt x="0" y="508"/>
                </a:cubicBezTo>
                <a:lnTo>
                  <a:pt x="0" y="1391"/>
                </a:lnTo>
                <a:lnTo>
                  <a:pt x="21600" y="1391"/>
                </a:lnTo>
                <a:lnTo>
                  <a:pt x="21600" y="508"/>
                </a:lnTo>
                <a:cubicBezTo>
                  <a:pt x="21600" y="227"/>
                  <a:pt x="19201" y="0"/>
                  <a:pt x="16262" y="0"/>
                </a:cubicBezTo>
                <a:lnTo>
                  <a:pt x="5320" y="0"/>
                </a:lnTo>
                <a:close/>
                <a:moveTo>
                  <a:pt x="0" y="1715"/>
                </a:moveTo>
                <a:lnTo>
                  <a:pt x="0" y="4104"/>
                </a:lnTo>
                <a:lnTo>
                  <a:pt x="21600" y="4104"/>
                </a:lnTo>
                <a:lnTo>
                  <a:pt x="21600" y="1715"/>
                </a:lnTo>
                <a:lnTo>
                  <a:pt x="0" y="1715"/>
                </a:lnTo>
                <a:close/>
                <a:moveTo>
                  <a:pt x="0" y="4428"/>
                </a:moveTo>
                <a:lnTo>
                  <a:pt x="0" y="16997"/>
                </a:lnTo>
                <a:cubicBezTo>
                  <a:pt x="715" y="16978"/>
                  <a:pt x="1487" y="16968"/>
                  <a:pt x="2298" y="16968"/>
                </a:cubicBezTo>
                <a:cubicBezTo>
                  <a:pt x="3854" y="16968"/>
                  <a:pt x="5364" y="17008"/>
                  <a:pt x="6558" y="17079"/>
                </a:cubicBezTo>
                <a:cubicBezTo>
                  <a:pt x="7751" y="17008"/>
                  <a:pt x="9243" y="16968"/>
                  <a:pt x="10800" y="16968"/>
                </a:cubicBezTo>
                <a:cubicBezTo>
                  <a:pt x="12357" y="16968"/>
                  <a:pt x="13849" y="17008"/>
                  <a:pt x="15042" y="17079"/>
                </a:cubicBezTo>
                <a:cubicBezTo>
                  <a:pt x="16235" y="17008"/>
                  <a:pt x="17746" y="16968"/>
                  <a:pt x="19302" y="16968"/>
                </a:cubicBezTo>
                <a:cubicBezTo>
                  <a:pt x="20113" y="16968"/>
                  <a:pt x="20884" y="16978"/>
                  <a:pt x="21600" y="16997"/>
                </a:cubicBezTo>
                <a:lnTo>
                  <a:pt x="21600" y="4428"/>
                </a:lnTo>
                <a:lnTo>
                  <a:pt x="0" y="4428"/>
                </a:lnTo>
                <a:close/>
                <a:moveTo>
                  <a:pt x="2298" y="17292"/>
                </a:moveTo>
                <a:cubicBezTo>
                  <a:pt x="1561" y="17292"/>
                  <a:pt x="907" y="17305"/>
                  <a:pt x="371" y="17327"/>
                </a:cubicBezTo>
                <a:lnTo>
                  <a:pt x="5409" y="19388"/>
                </a:lnTo>
                <a:lnTo>
                  <a:pt x="6116" y="19678"/>
                </a:lnTo>
                <a:lnTo>
                  <a:pt x="15484" y="19678"/>
                </a:lnTo>
                <a:lnTo>
                  <a:pt x="16191" y="19388"/>
                </a:lnTo>
                <a:lnTo>
                  <a:pt x="21229" y="17327"/>
                </a:lnTo>
                <a:cubicBezTo>
                  <a:pt x="20693" y="17305"/>
                  <a:pt x="20038" y="17292"/>
                  <a:pt x="19302" y="17292"/>
                </a:cubicBezTo>
                <a:cubicBezTo>
                  <a:pt x="18082" y="17292"/>
                  <a:pt x="16931" y="17331"/>
                  <a:pt x="16297" y="17396"/>
                </a:cubicBezTo>
                <a:lnTo>
                  <a:pt x="15042" y="17525"/>
                </a:lnTo>
                <a:lnTo>
                  <a:pt x="13805" y="17396"/>
                </a:lnTo>
                <a:cubicBezTo>
                  <a:pt x="13170" y="17331"/>
                  <a:pt x="12020" y="17292"/>
                  <a:pt x="10800" y="17292"/>
                </a:cubicBezTo>
                <a:cubicBezTo>
                  <a:pt x="9581" y="17292"/>
                  <a:pt x="8429" y="17331"/>
                  <a:pt x="7795" y="17396"/>
                </a:cubicBezTo>
                <a:lnTo>
                  <a:pt x="6558" y="17525"/>
                </a:lnTo>
                <a:lnTo>
                  <a:pt x="5303" y="17396"/>
                </a:lnTo>
                <a:cubicBezTo>
                  <a:pt x="4668" y="17331"/>
                  <a:pt x="3517" y="17292"/>
                  <a:pt x="2298" y="17292"/>
                </a:cubicBezTo>
                <a:close/>
                <a:moveTo>
                  <a:pt x="6894" y="20002"/>
                </a:moveTo>
                <a:lnTo>
                  <a:pt x="10800" y="21600"/>
                </a:lnTo>
                <a:lnTo>
                  <a:pt x="14706" y="20002"/>
                </a:lnTo>
                <a:lnTo>
                  <a:pt x="6894" y="20002"/>
                </a:lnTo>
                <a:close/>
              </a:path>
            </a:pathLst>
          </a:custGeom>
          <a:solidFill>
            <a:srgbClr val="031B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4" name="GROUP MEMBERS"/>
          <p:cNvSpPr txBox="1"/>
          <p:nvPr/>
        </p:nvSpPr>
        <p:spPr>
          <a:xfrm>
            <a:off x="18230404" y="4766687"/>
            <a:ext cx="40462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GROUP MEMBERS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0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400"/>
                            </p:stCondLst>
                            <p:childTnLst>
                              <p:par>
                                <p:cTn id="37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8" animBg="1" advAuto="0"/>
      <p:bldP spid="160" grpId="7" animBg="1" advAuto="0"/>
      <p:bldP spid="161" grpId="2" animBg="1" advAuto="0"/>
      <p:bldP spid="162" grpId="1" animBg="1" advAuto="0"/>
      <p:bldP spid="163" grpId="4" animBg="1" advAuto="0"/>
      <p:bldP spid="164" grpId="5" animBg="1" advAuto="0"/>
      <p:bldP spid="165" grpId="9" animBg="1" advAuto="0"/>
      <p:bldP spid="166" grpId="6" animBg="1" advAuto="0"/>
      <p:bldP spid="168" grpId="11" animBg="1" advAuto="0"/>
      <p:bldP spid="169" grpId="10" animBg="1" advAuto="0"/>
      <p:bldP spid="170" grpId="12" animBg="1" advAuto="0"/>
      <p:bldP spid="171" grpId="13" animBg="1" advAuto="0"/>
      <p:bldP spid="172" grpId="14" animBg="1" advAuto="0"/>
      <p:bldP spid="174" grpId="1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7" name="OBJECTIVES"/>
          <p:cNvSpPr txBox="1"/>
          <p:nvPr/>
        </p:nvSpPr>
        <p:spPr>
          <a:xfrm>
            <a:off x="8463416" y="768438"/>
            <a:ext cx="745717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sz="6000" dirty="0" smtClean="0"/>
              <a:t>Advantages </a:t>
            </a:r>
            <a:r>
              <a:rPr lang="en-US" sz="6000" dirty="0"/>
              <a:t>of DBMS</a:t>
            </a:r>
            <a:endParaRPr sz="6000" dirty="0"/>
          </a:p>
        </p:txBody>
      </p:sp>
      <p:sp>
        <p:nvSpPr>
          <p:cNvPr id="178" name="Fountain Pen"/>
          <p:cNvSpPr/>
          <p:nvPr/>
        </p:nvSpPr>
        <p:spPr>
          <a:xfrm rot="16199828">
            <a:off x="1677236" y="4424600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9" name="Fountain Pen"/>
          <p:cNvSpPr/>
          <p:nvPr/>
        </p:nvSpPr>
        <p:spPr>
          <a:xfrm rot="16199828">
            <a:off x="1626436" y="6248756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0" name="Promote the academy worldwide"/>
          <p:cNvSpPr txBox="1"/>
          <p:nvPr/>
        </p:nvSpPr>
        <p:spPr>
          <a:xfrm>
            <a:off x="2834546" y="4362960"/>
            <a:ext cx="8572860" cy="111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Minimized Data redundancy</a:t>
            </a:r>
            <a:endParaRPr dirty="0"/>
          </a:p>
        </p:txBody>
      </p:sp>
      <p:sp>
        <p:nvSpPr>
          <p:cNvPr id="181" name="Raise Social Interaction"/>
          <p:cNvSpPr txBox="1"/>
          <p:nvPr/>
        </p:nvSpPr>
        <p:spPr>
          <a:xfrm>
            <a:off x="2865353" y="6304850"/>
            <a:ext cx="6971460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Improved </a:t>
            </a:r>
            <a:r>
              <a:rPr lang="en-US" dirty="0"/>
              <a:t>data sharing</a:t>
            </a:r>
          </a:p>
          <a:p>
            <a:endParaRPr dirty="0"/>
          </a:p>
        </p:txBody>
      </p:sp>
      <p:sp>
        <p:nvSpPr>
          <p:cNvPr id="182" name="Fountain Pen"/>
          <p:cNvSpPr/>
          <p:nvPr/>
        </p:nvSpPr>
        <p:spPr>
          <a:xfrm rot="16199828">
            <a:off x="1677235" y="7991584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3" name="Promote Digitalization"/>
          <p:cNvSpPr txBox="1"/>
          <p:nvPr/>
        </p:nvSpPr>
        <p:spPr>
          <a:xfrm>
            <a:off x="2834546" y="8057800"/>
            <a:ext cx="7114127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Improved </a:t>
            </a:r>
            <a:r>
              <a:rPr lang="en-US" dirty="0"/>
              <a:t>data security</a:t>
            </a:r>
          </a:p>
          <a:p>
            <a:endParaRPr dirty="0"/>
          </a:p>
        </p:txBody>
      </p:sp>
      <p:sp>
        <p:nvSpPr>
          <p:cNvPr id="10" name="Fountain Pen"/>
          <p:cNvSpPr/>
          <p:nvPr/>
        </p:nvSpPr>
        <p:spPr>
          <a:xfrm rot="16199828">
            <a:off x="1677237" y="9973655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1" name="Promote Digitalization"/>
          <p:cNvSpPr txBox="1"/>
          <p:nvPr/>
        </p:nvSpPr>
        <p:spPr>
          <a:xfrm>
            <a:off x="2501833" y="10058400"/>
            <a:ext cx="9994724" cy="2180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 Increased </a:t>
            </a:r>
            <a:r>
              <a:rPr lang="en-US" dirty="0"/>
              <a:t>end-user productivity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  <p:bldP spid="177" grpId="2" animBg="1" advAuto="0"/>
      <p:bldP spid="178" grpId="3" animBg="1" advAuto="0"/>
      <p:bldP spid="179" grpId="5" animBg="1" advAuto="0"/>
      <p:bldP spid="180" grpId="4" animBg="1" advAuto="0"/>
      <p:bldP spid="181" grpId="6" animBg="1" advAuto="0"/>
      <p:bldP spid="182" grpId="7" animBg="1" advAuto="0"/>
      <p:bldP spid="183" grpId="8" animBg="1" advAuto="0"/>
      <p:bldP spid="10" grpId="0" animBg="1" advAuto="0"/>
      <p:bldP spid="1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7" name="OBJECTIVES"/>
          <p:cNvSpPr txBox="1"/>
          <p:nvPr/>
        </p:nvSpPr>
        <p:spPr>
          <a:xfrm>
            <a:off x="5961132" y="768438"/>
            <a:ext cx="1246174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sz="6000" dirty="0" smtClean="0"/>
              <a:t>Disadvantages </a:t>
            </a:r>
            <a:r>
              <a:rPr lang="en-US" sz="6000" dirty="0"/>
              <a:t>of </a:t>
            </a:r>
            <a:r>
              <a:rPr lang="en-US" sz="6000" dirty="0" smtClean="0"/>
              <a:t>File based system</a:t>
            </a:r>
            <a:endParaRPr sz="6000" dirty="0"/>
          </a:p>
        </p:txBody>
      </p:sp>
      <p:sp>
        <p:nvSpPr>
          <p:cNvPr id="178" name="Fountain Pen"/>
          <p:cNvSpPr/>
          <p:nvPr/>
        </p:nvSpPr>
        <p:spPr>
          <a:xfrm rot="16199828">
            <a:off x="1626436" y="5191478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9" name="Fountain Pen"/>
          <p:cNvSpPr/>
          <p:nvPr/>
        </p:nvSpPr>
        <p:spPr>
          <a:xfrm rot="16199828">
            <a:off x="1626436" y="7292636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0" name="Promote the academy worldwide"/>
          <p:cNvSpPr txBox="1"/>
          <p:nvPr/>
        </p:nvSpPr>
        <p:spPr>
          <a:xfrm>
            <a:off x="2822568" y="4843159"/>
            <a:ext cx="9994724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Data </a:t>
            </a:r>
            <a:r>
              <a:rPr lang="en-US" dirty="0"/>
              <a:t>Redundancy and </a:t>
            </a:r>
            <a:r>
              <a:rPr lang="en-US" dirty="0" smtClean="0"/>
              <a:t>Instability</a:t>
            </a:r>
            <a:endParaRPr lang="en-US" dirty="0"/>
          </a:p>
          <a:p>
            <a:endParaRPr dirty="0"/>
          </a:p>
        </p:txBody>
      </p:sp>
      <p:sp>
        <p:nvSpPr>
          <p:cNvPr id="181" name="Raise Social Interaction"/>
          <p:cNvSpPr txBox="1"/>
          <p:nvPr/>
        </p:nvSpPr>
        <p:spPr>
          <a:xfrm>
            <a:off x="2257331" y="7303786"/>
            <a:ext cx="5562599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Low Security</a:t>
            </a:r>
            <a:endParaRPr lang="en-US" dirty="0"/>
          </a:p>
          <a:p>
            <a:endParaRPr dirty="0"/>
          </a:p>
        </p:txBody>
      </p:sp>
      <p:sp>
        <p:nvSpPr>
          <p:cNvPr id="182" name="Fountain Pen"/>
          <p:cNvSpPr/>
          <p:nvPr/>
        </p:nvSpPr>
        <p:spPr>
          <a:xfrm rot="16199828">
            <a:off x="1677236" y="9183994"/>
            <a:ext cx="419544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3" name="Promote Digitalization"/>
          <p:cNvSpPr txBox="1"/>
          <p:nvPr/>
        </p:nvSpPr>
        <p:spPr>
          <a:xfrm>
            <a:off x="2822568" y="9281884"/>
            <a:ext cx="1163459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Chances of error and time consuming</a:t>
            </a:r>
            <a:endParaRPr dirty="0"/>
          </a:p>
        </p:txBody>
      </p:sp>
      <p:sp>
        <p:nvSpPr>
          <p:cNvPr id="11" name="Promote Digitalization"/>
          <p:cNvSpPr txBox="1"/>
          <p:nvPr/>
        </p:nvSpPr>
        <p:spPr>
          <a:xfrm>
            <a:off x="7447866" y="10896600"/>
            <a:ext cx="102657" cy="2180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endParaRPr lang="en-US" dirty="0" smtClean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0390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77" grpId="0" animBg="1" advAuto="0"/>
      <p:bldP spid="178" grpId="0" animBg="1" advAuto="0"/>
      <p:bldP spid="179" grpId="0" animBg="1" advAuto="0"/>
      <p:bldP spid="180" grpId="0" animBg="1" advAuto="0"/>
      <p:bldP spid="181" grpId="0" animBg="1" advAuto="0"/>
      <p:bldP spid="182" grpId="0" animBg="1" advAuto="0"/>
      <p:bldP spid="183" grpId="0" animBg="1" advAuto="0"/>
      <p:bldP spid="1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"/>
          <p:cNvSpPr/>
          <p:nvPr/>
        </p:nvSpPr>
        <p:spPr>
          <a:xfrm>
            <a:off x="6329080" y="1796636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93" name="INTRODUCTION"/>
          <p:cNvSpPr txBox="1"/>
          <p:nvPr/>
        </p:nvSpPr>
        <p:spPr>
          <a:xfrm>
            <a:off x="7063999" y="837688"/>
            <a:ext cx="1025601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dirty="0" smtClean="0"/>
              <a:t>RELATION TO OUR CASE STUDY</a:t>
            </a:r>
            <a:endParaRPr dirty="0"/>
          </a:p>
        </p:txBody>
      </p:sp>
      <p:sp>
        <p:nvSpPr>
          <p:cNvPr id="194" name="Fountain Pen"/>
          <p:cNvSpPr/>
          <p:nvPr/>
        </p:nvSpPr>
        <p:spPr>
          <a:xfrm rot="16199828">
            <a:off x="1521578" y="4541718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95" name="Fountain Pen"/>
          <p:cNvSpPr/>
          <p:nvPr/>
        </p:nvSpPr>
        <p:spPr>
          <a:xfrm rot="16199828">
            <a:off x="1521578" y="8096361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97" name="An educational based website"/>
          <p:cNvSpPr txBox="1"/>
          <p:nvPr/>
        </p:nvSpPr>
        <p:spPr>
          <a:xfrm>
            <a:off x="2782064" y="4563034"/>
            <a:ext cx="2160193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P</a:t>
            </a:r>
            <a:r>
              <a:rPr lang="en-AU" dirty="0" smtClean="0"/>
              <a:t>ermits </a:t>
            </a:r>
            <a:r>
              <a:rPr lang="en-AU" dirty="0"/>
              <a:t>us to check the data by creating, </a:t>
            </a:r>
            <a:r>
              <a:rPr lang="en-AU" dirty="0" smtClean="0"/>
              <a:t>controlling and revising.</a:t>
            </a:r>
            <a:endParaRPr dirty="0"/>
          </a:p>
        </p:txBody>
      </p:sp>
      <p:sp>
        <p:nvSpPr>
          <p:cNvPr id="198" name="Designed for a local academy"/>
          <p:cNvSpPr txBox="1"/>
          <p:nvPr/>
        </p:nvSpPr>
        <p:spPr>
          <a:xfrm>
            <a:off x="2782064" y="8155780"/>
            <a:ext cx="2127505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M</a:t>
            </a:r>
            <a:r>
              <a:rPr lang="en-AU" dirty="0" smtClean="0"/>
              <a:t>ultiple </a:t>
            </a:r>
            <a:r>
              <a:rPr lang="en-AU" dirty="0"/>
              <a:t>authorized users to gain the same database in different </a:t>
            </a:r>
            <a:r>
              <a:rPr lang="en-AU" dirty="0" smtClean="0"/>
              <a:t>ways.</a:t>
            </a:r>
            <a:endParaRPr dirty="0"/>
          </a:p>
        </p:txBody>
      </p:sp>
      <p:sp>
        <p:nvSpPr>
          <p:cNvPr id="199" name="Helpful for everyone interested in relevant subject"/>
          <p:cNvSpPr txBox="1"/>
          <p:nvPr/>
        </p:nvSpPr>
        <p:spPr>
          <a:xfrm>
            <a:off x="2810069" y="9323592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150"/>
                            </p:stCondLst>
                            <p:childTnLst>
                              <p:par>
                                <p:cTn id="3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  <p:bldP spid="193" grpId="2" animBg="1" advAuto="0"/>
      <p:bldP spid="194" grpId="3" animBg="1" advAuto="0"/>
      <p:bldP spid="195" grpId="5" animBg="1" advAuto="0"/>
      <p:bldP spid="197" grpId="4" animBg="1" advAuto="0"/>
      <p:bldP spid="198" grpId="6" animBg="1" advAuto="0"/>
      <p:bldP spid="199" grpId="8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"/>
          <p:cNvSpPr/>
          <p:nvPr/>
        </p:nvSpPr>
        <p:spPr>
          <a:xfrm>
            <a:off x="6487313" y="1739931"/>
            <a:ext cx="11725840" cy="11340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6" name="ACKNOWLEDGEMENT"/>
          <p:cNvSpPr txBox="1"/>
          <p:nvPr/>
        </p:nvSpPr>
        <p:spPr>
          <a:xfrm>
            <a:off x="8524329" y="837688"/>
            <a:ext cx="733534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dirty="0" smtClean="0"/>
              <a:t>ACKNOWLEDGEMENT</a:t>
            </a:r>
            <a:r>
              <a:rPr lang="en-US" dirty="0" smtClean="0"/>
              <a:t>  </a:t>
            </a:r>
            <a:endParaRPr dirty="0"/>
          </a:p>
        </p:txBody>
      </p:sp>
      <p:sp>
        <p:nvSpPr>
          <p:cNvPr id="187" name="Rectangle"/>
          <p:cNvSpPr/>
          <p:nvPr/>
        </p:nvSpPr>
        <p:spPr>
          <a:xfrm>
            <a:off x="6515022" y="5029815"/>
            <a:ext cx="11040550" cy="1270001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88" name="Mr. Anil Thapa (Subject Teacher)"/>
          <p:cNvSpPr txBox="1"/>
          <p:nvPr/>
        </p:nvSpPr>
        <p:spPr>
          <a:xfrm>
            <a:off x="7459938" y="5301895"/>
            <a:ext cx="9464129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rPr dirty="0" smtClean="0"/>
              <a:t>Mr. </a:t>
            </a:r>
            <a:r>
              <a:rPr lang="en-US" dirty="0" err="1" smtClean="0"/>
              <a:t>Bidur</a:t>
            </a:r>
            <a:r>
              <a:rPr lang="en-US" dirty="0" smtClean="0"/>
              <a:t> </a:t>
            </a:r>
            <a:r>
              <a:rPr lang="en-US" dirty="0" err="1" smtClean="0"/>
              <a:t>Devkota</a:t>
            </a:r>
            <a:r>
              <a:rPr lang="en-US" dirty="0" smtClean="0"/>
              <a:t> </a:t>
            </a:r>
            <a:r>
              <a:rPr dirty="0" smtClean="0"/>
              <a:t>(Subject Teacher)</a:t>
            </a:r>
            <a:endParaRPr dirty="0"/>
          </a:p>
        </p:txBody>
      </p:sp>
      <p:sp>
        <p:nvSpPr>
          <p:cNvPr id="189" name="Rectangle"/>
          <p:cNvSpPr/>
          <p:nvPr/>
        </p:nvSpPr>
        <p:spPr>
          <a:xfrm>
            <a:off x="6671726" y="7671415"/>
            <a:ext cx="11040549" cy="1270001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90" name="Mr. Shreedhar Acharya"/>
          <p:cNvSpPr txBox="1"/>
          <p:nvPr/>
        </p:nvSpPr>
        <p:spPr>
          <a:xfrm>
            <a:off x="9108471" y="7900015"/>
            <a:ext cx="61670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AB3E6C"/>
                </a:solidFill>
                <a:latin typeface="Gilam Demo Black"/>
                <a:ea typeface="Gilam Demo Black"/>
                <a:cs typeface="Gilam Demo Black"/>
                <a:sym typeface="Gilam Demo Black"/>
              </a:defRPr>
            </a:lvl1pPr>
          </a:lstStyle>
          <a:p>
            <a:r>
              <a:t>Mr. Shreedhar Acharya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5" animBg="1" advAuto="0"/>
      <p:bldP spid="186" grpId="2" animBg="1" advAuto="0"/>
      <p:bldP spid="187" grpId="1" animBg="1" advAuto="0"/>
      <p:bldP spid="188" grpId="4" animBg="1" advAuto="0"/>
      <p:bldP spid="189" grpId="3" animBg="1" advAuto="0"/>
      <p:bldP spid="190" grpId="6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>
            <a:off x="8291653" y="2194132"/>
            <a:ext cx="8091347" cy="45719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2" name="PROBLEMS FACED PRIOR TO WEBSITE DEVELOPMENT"/>
          <p:cNvSpPr txBox="1"/>
          <p:nvPr/>
        </p:nvSpPr>
        <p:spPr>
          <a:xfrm>
            <a:off x="8805656" y="1016949"/>
            <a:ext cx="677268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sz="6000" dirty="0"/>
              <a:t>BUSINESS RULES</a:t>
            </a:r>
            <a:endParaRPr sz="6000" dirty="0"/>
          </a:p>
        </p:txBody>
      </p:sp>
      <p:sp>
        <p:nvSpPr>
          <p:cNvPr id="203" name="Fountain Pen"/>
          <p:cNvSpPr/>
          <p:nvPr/>
        </p:nvSpPr>
        <p:spPr>
          <a:xfrm rot="16199828">
            <a:off x="871134" y="6400668"/>
            <a:ext cx="419543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4" name="No proper connection with audiences"/>
          <p:cNvSpPr txBox="1"/>
          <p:nvPr/>
        </p:nvSpPr>
        <p:spPr>
          <a:xfrm>
            <a:off x="2131620" y="6421983"/>
            <a:ext cx="1832232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At least one hero must be owned prior to any skin </a:t>
            </a:r>
            <a:r>
              <a:rPr lang="en-AU" dirty="0" smtClean="0"/>
              <a:t>purchase.</a:t>
            </a:r>
            <a:endParaRPr dirty="0"/>
          </a:p>
        </p:txBody>
      </p:sp>
      <p:sp>
        <p:nvSpPr>
          <p:cNvPr id="205" name="Fountain Pen"/>
          <p:cNvSpPr/>
          <p:nvPr/>
        </p:nvSpPr>
        <p:spPr>
          <a:xfrm rot="16199828">
            <a:off x="916445" y="8227979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6" name="Inaccurate rumors about academy"/>
          <p:cNvSpPr txBox="1"/>
          <p:nvPr/>
        </p:nvSpPr>
        <p:spPr>
          <a:xfrm>
            <a:off x="2176932" y="8249295"/>
            <a:ext cx="1907413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Only 5 (no more or less) active-players are permitted in a </a:t>
            </a:r>
            <a:r>
              <a:rPr lang="en-AU" dirty="0" smtClean="0"/>
              <a:t>team.</a:t>
            </a:r>
            <a:endParaRPr dirty="0"/>
          </a:p>
        </p:txBody>
      </p:sp>
      <p:sp>
        <p:nvSpPr>
          <p:cNvPr id="207" name="Fountain Pen"/>
          <p:cNvSpPr/>
          <p:nvPr/>
        </p:nvSpPr>
        <p:spPr>
          <a:xfrm rot="16199828">
            <a:off x="875601" y="4573356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8" name="No appropriate mode of promotion"/>
          <p:cNvSpPr txBox="1"/>
          <p:nvPr/>
        </p:nvSpPr>
        <p:spPr>
          <a:xfrm>
            <a:off x="2136087" y="4594672"/>
            <a:ext cx="2163831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 smtClean="0"/>
              <a:t>Distinctive </a:t>
            </a:r>
            <a:r>
              <a:rPr lang="en-AU" dirty="0"/>
              <a:t>email address and username is required during </a:t>
            </a:r>
            <a:r>
              <a:rPr lang="en-AU" dirty="0" smtClean="0"/>
              <a:t>registration.</a:t>
            </a:r>
            <a:endParaRPr dirty="0"/>
          </a:p>
        </p:txBody>
      </p:sp>
      <p:sp>
        <p:nvSpPr>
          <p:cNvPr id="10" name="Fountain Pen"/>
          <p:cNvSpPr/>
          <p:nvPr/>
        </p:nvSpPr>
        <p:spPr>
          <a:xfrm rot="16199828">
            <a:off x="916445" y="9925162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1" name="Inaccurate rumors about academy"/>
          <p:cNvSpPr txBox="1"/>
          <p:nvPr/>
        </p:nvSpPr>
        <p:spPr>
          <a:xfrm>
            <a:off x="2136087" y="9984581"/>
            <a:ext cx="2006478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Heroes must be selected uniquely within a team during the battle</a:t>
            </a:r>
            <a:r>
              <a:rPr lang="en-AU" dirty="0" smtClean="0"/>
              <a:t>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00"/>
                            </p:stCondLst>
                            <p:childTnLst>
                              <p:par>
                                <p:cTn id="18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00"/>
                            </p:stCondLst>
                            <p:childTnLst>
                              <p:par>
                                <p:cTn id="27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00"/>
                            </p:stCondLst>
                            <p:childTnLst>
                              <p:par>
                                <p:cTn id="36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animBg="1" advAuto="0"/>
      <p:bldP spid="202" grpId="2" animBg="1" advAuto="0"/>
      <p:bldP spid="203" grpId="4" animBg="1" advAuto="0"/>
      <p:bldP spid="204" grpId="3" animBg="1" advAuto="0"/>
      <p:bldP spid="205" grpId="6" animBg="1" advAuto="0"/>
      <p:bldP spid="206" grpId="5" animBg="1" advAuto="0"/>
      <p:bldP spid="207" grpId="8" animBg="1" advAuto="0"/>
      <p:bldP spid="208" grpId="7" animBg="1" advAuto="0"/>
      <p:bldP spid="10" grpId="0" animBg="1" advAuto="0"/>
      <p:bldP spid="1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"/>
          <p:cNvSpPr/>
          <p:nvPr/>
        </p:nvSpPr>
        <p:spPr>
          <a:xfrm>
            <a:off x="8534401" y="2126836"/>
            <a:ext cx="6781800" cy="67296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11" name="SOLUTIONS OFFERED WITH WEBSITE DEVELOPMENT"/>
          <p:cNvSpPr txBox="1"/>
          <p:nvPr/>
        </p:nvSpPr>
        <p:spPr>
          <a:xfrm>
            <a:off x="9698528" y="1016949"/>
            <a:ext cx="4986942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sz="6000" dirty="0"/>
              <a:t>Normalization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212" name="Fountain Pen"/>
          <p:cNvSpPr/>
          <p:nvPr/>
        </p:nvSpPr>
        <p:spPr>
          <a:xfrm rot="16199828">
            <a:off x="795756" y="6523468"/>
            <a:ext cx="419543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13" name="In depth conversation with audiences"/>
          <p:cNvSpPr txBox="1"/>
          <p:nvPr/>
        </p:nvSpPr>
        <p:spPr>
          <a:xfrm>
            <a:off x="2047082" y="6582886"/>
            <a:ext cx="1053333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2NF (Second Normal Form) </a:t>
            </a:r>
            <a:r>
              <a:rPr lang="en-AU" dirty="0" smtClean="0"/>
              <a:t>Rules:</a:t>
            </a:r>
            <a:endParaRPr lang="en-AU" dirty="0"/>
          </a:p>
        </p:txBody>
      </p:sp>
      <p:sp>
        <p:nvSpPr>
          <p:cNvPr id="214" name="Fountain Pen"/>
          <p:cNvSpPr/>
          <p:nvPr/>
        </p:nvSpPr>
        <p:spPr>
          <a:xfrm rot="16199828">
            <a:off x="795753" y="9493510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15" name="Feedbacks and Clarifications"/>
          <p:cNvSpPr txBox="1"/>
          <p:nvPr/>
        </p:nvSpPr>
        <p:spPr>
          <a:xfrm>
            <a:off x="1998937" y="9552930"/>
            <a:ext cx="982159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3NF (Third Normal Form) </a:t>
            </a:r>
            <a:r>
              <a:rPr lang="en-AU" dirty="0" smtClean="0"/>
              <a:t>Rules:</a:t>
            </a:r>
            <a:endParaRPr lang="en-AU" dirty="0"/>
          </a:p>
        </p:txBody>
      </p:sp>
      <p:sp>
        <p:nvSpPr>
          <p:cNvPr id="216" name="Fountain Pen"/>
          <p:cNvSpPr/>
          <p:nvPr/>
        </p:nvSpPr>
        <p:spPr>
          <a:xfrm rot="16199828">
            <a:off x="875601" y="3600561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17" name="Up to date information to everyone"/>
          <p:cNvSpPr txBox="1"/>
          <p:nvPr/>
        </p:nvSpPr>
        <p:spPr>
          <a:xfrm>
            <a:off x="2047082" y="3659980"/>
            <a:ext cx="960840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AU" dirty="0"/>
              <a:t>1NF (First Normal Form) </a:t>
            </a:r>
            <a:r>
              <a:rPr lang="en-AU" dirty="0" smtClean="0"/>
              <a:t>Rules:</a:t>
            </a:r>
            <a:endParaRPr lang="en-AU" dirty="0"/>
          </a:p>
        </p:txBody>
      </p:sp>
      <p:sp>
        <p:nvSpPr>
          <p:cNvPr id="10" name="Up to date information to everyone"/>
          <p:cNvSpPr txBox="1"/>
          <p:nvPr/>
        </p:nvSpPr>
        <p:spPr>
          <a:xfrm>
            <a:off x="2507400" y="4532014"/>
            <a:ext cx="12929822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marL="685800" indent="-685800" fontAlgn="base">
              <a:buFont typeface="Arial" pitchFamily="34" charset="0"/>
              <a:buChar char="•"/>
            </a:pPr>
            <a:r>
              <a:rPr lang="en-AU" sz="4400" dirty="0" smtClean="0"/>
              <a:t>Each record needs to be unique.</a:t>
            </a:r>
          </a:p>
          <a:p>
            <a:pPr marL="685800" indent="-685800" fontAlgn="base">
              <a:buFont typeface="Arial" pitchFamily="34" charset="0"/>
              <a:buChar char="•"/>
            </a:pPr>
            <a:r>
              <a:rPr lang="en-AU" sz="4400" dirty="0" smtClean="0"/>
              <a:t>Each </a:t>
            </a:r>
            <a:r>
              <a:rPr lang="en-AU" sz="4400" dirty="0"/>
              <a:t>table cell should contain a single value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13" name="Up to date information to everyone"/>
          <p:cNvSpPr txBox="1"/>
          <p:nvPr/>
        </p:nvSpPr>
        <p:spPr>
          <a:xfrm>
            <a:off x="2507400" y="7454920"/>
            <a:ext cx="7142981" cy="253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marL="571500" indent="-571500" fontAlgn="base">
              <a:buFont typeface="Arial" pitchFamily="34" charset="0"/>
              <a:buChar char="•"/>
            </a:pPr>
            <a:r>
              <a:rPr lang="en-AU" sz="4400" dirty="0"/>
              <a:t>Table should be in </a:t>
            </a:r>
            <a:r>
              <a:rPr lang="en-AU" sz="4400" dirty="0" smtClean="0"/>
              <a:t>1NF.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en-AU" sz="4400" dirty="0" smtClean="0"/>
              <a:t> </a:t>
            </a:r>
            <a:r>
              <a:rPr lang="en-AU" sz="4400" dirty="0"/>
              <a:t>No Partial </a:t>
            </a:r>
            <a:r>
              <a:rPr lang="en-AU" sz="4400" dirty="0" smtClean="0"/>
              <a:t>Dependency.</a:t>
            </a:r>
            <a:endParaRPr lang="en-AU" sz="4400" dirty="0"/>
          </a:p>
          <a:p>
            <a:pPr fontAlgn="base"/>
            <a:endParaRPr lang="en-AU" dirty="0"/>
          </a:p>
        </p:txBody>
      </p:sp>
      <p:sp>
        <p:nvSpPr>
          <p:cNvPr id="14" name="Up to date information to everyone"/>
          <p:cNvSpPr txBox="1"/>
          <p:nvPr/>
        </p:nvSpPr>
        <p:spPr>
          <a:xfrm>
            <a:off x="2521255" y="10424963"/>
            <a:ext cx="14670683" cy="253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marL="571500" indent="-571500" fontAlgn="base">
              <a:buFont typeface="Arial" pitchFamily="34" charset="0"/>
              <a:buChar char="•"/>
            </a:pPr>
            <a:r>
              <a:rPr lang="en-AU" sz="4400" dirty="0"/>
              <a:t>Table should be in </a:t>
            </a:r>
            <a:r>
              <a:rPr lang="en-AU" sz="4400" dirty="0" smtClean="0"/>
              <a:t>2NF.</a:t>
            </a:r>
            <a:endParaRPr lang="en-AU" sz="4400" dirty="0"/>
          </a:p>
          <a:p>
            <a:pPr marL="571500" indent="-571500" fontAlgn="base">
              <a:buFont typeface="Arial" pitchFamily="34" charset="0"/>
              <a:buChar char="•"/>
            </a:pPr>
            <a:r>
              <a:rPr lang="en-AU" sz="4400" dirty="0" smtClean="0"/>
              <a:t>Should </a:t>
            </a:r>
            <a:r>
              <a:rPr lang="en-AU" sz="4400" dirty="0"/>
              <a:t>not have transitive functional </a:t>
            </a:r>
            <a:r>
              <a:rPr lang="en-AU" sz="4400" dirty="0" smtClean="0"/>
              <a:t>dependencies.</a:t>
            </a:r>
            <a:endParaRPr lang="en-AU" sz="4400" dirty="0"/>
          </a:p>
          <a:p>
            <a:pPr fontAlgn="base"/>
            <a:endParaRPr lang="en-AU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animBg="1" advAuto="0"/>
      <p:bldP spid="211" grpId="2" animBg="1" advAuto="0"/>
      <p:bldP spid="212" grpId="4" animBg="1" advAuto="0"/>
      <p:bldP spid="213" grpId="3" animBg="1" advAuto="0"/>
      <p:bldP spid="214" grpId="6" animBg="1" advAuto="0"/>
      <p:bldP spid="215" grpId="5" animBg="1" advAuto="0"/>
      <p:bldP spid="216" grpId="8" animBg="1" advAuto="0"/>
      <p:bldP spid="217" grpId="7" animBg="1" advAuto="0"/>
      <p:bldP spid="10" grpId="0" animBg="1" advAuto="0"/>
      <p:bldP spid="13" grpId="0" animBg="1" advAuto="0"/>
      <p:bldP spid="14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"/>
          <p:cNvSpPr/>
          <p:nvPr/>
        </p:nvSpPr>
        <p:spPr>
          <a:xfrm flipV="1">
            <a:off x="10202086" y="1881288"/>
            <a:ext cx="3873007" cy="204705"/>
          </a:xfrm>
          <a:prstGeom prst="rect">
            <a:avLst/>
          </a:pr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20" name="WEBSITE DESIGN"/>
          <p:cNvSpPr txBox="1"/>
          <p:nvPr/>
        </p:nvSpPr>
        <p:spPr>
          <a:xfrm>
            <a:off x="10879141" y="1016949"/>
            <a:ext cx="262571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lang="en-US" sz="6000" dirty="0"/>
              <a:t>Entities</a:t>
            </a:r>
            <a:endParaRPr sz="6000" dirty="0"/>
          </a:p>
        </p:txBody>
      </p:sp>
      <p:sp>
        <p:nvSpPr>
          <p:cNvPr id="221" name="Fountain Pen"/>
          <p:cNvSpPr/>
          <p:nvPr/>
        </p:nvSpPr>
        <p:spPr>
          <a:xfrm rot="16199828">
            <a:off x="1123876" y="4455753"/>
            <a:ext cx="419543" cy="99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23" name="Fountain Pen"/>
          <p:cNvSpPr/>
          <p:nvPr/>
        </p:nvSpPr>
        <p:spPr>
          <a:xfrm rot="16199828">
            <a:off x="1052352" y="5722367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25" name="Fountain Pen"/>
          <p:cNvSpPr/>
          <p:nvPr/>
        </p:nvSpPr>
        <p:spPr>
          <a:xfrm rot="16199828">
            <a:off x="1123874" y="3143361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26" name="HTML (Hypertext Markup Language)"/>
          <p:cNvSpPr txBox="1"/>
          <p:nvPr/>
        </p:nvSpPr>
        <p:spPr>
          <a:xfrm>
            <a:off x="2355372" y="3202780"/>
            <a:ext cx="238206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Players</a:t>
            </a:r>
            <a:endParaRPr dirty="0"/>
          </a:p>
        </p:txBody>
      </p:sp>
      <p:sp>
        <p:nvSpPr>
          <p:cNvPr id="10" name="Fountain Pen"/>
          <p:cNvSpPr/>
          <p:nvPr/>
        </p:nvSpPr>
        <p:spPr>
          <a:xfrm rot="16199828">
            <a:off x="1052351" y="6981070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1" name="Fountain Pen"/>
          <p:cNvSpPr/>
          <p:nvPr/>
        </p:nvSpPr>
        <p:spPr>
          <a:xfrm rot="16199828">
            <a:off x="1052350" y="8165215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2" name="Fountain Pen"/>
          <p:cNvSpPr/>
          <p:nvPr/>
        </p:nvSpPr>
        <p:spPr>
          <a:xfrm rot="16199828">
            <a:off x="1052350" y="9430355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3" name="Fountain Pen"/>
          <p:cNvSpPr/>
          <p:nvPr/>
        </p:nvSpPr>
        <p:spPr>
          <a:xfrm rot="16199828">
            <a:off x="1058600" y="10515958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" name="Fountain Pen"/>
          <p:cNvSpPr/>
          <p:nvPr/>
        </p:nvSpPr>
        <p:spPr>
          <a:xfrm rot="16199828">
            <a:off x="1058600" y="11635796"/>
            <a:ext cx="419544" cy="99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BED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5" name="HTML (Hypertext Markup Language)"/>
          <p:cNvSpPr txBox="1"/>
          <p:nvPr/>
        </p:nvSpPr>
        <p:spPr>
          <a:xfrm>
            <a:off x="2302112" y="7040489"/>
            <a:ext cx="145552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Skin</a:t>
            </a:r>
            <a:endParaRPr dirty="0"/>
          </a:p>
        </p:txBody>
      </p:sp>
      <p:sp>
        <p:nvSpPr>
          <p:cNvPr id="16" name="HTML (Hypertext Markup Language)"/>
          <p:cNvSpPr txBox="1"/>
          <p:nvPr/>
        </p:nvSpPr>
        <p:spPr>
          <a:xfrm>
            <a:off x="2355372" y="5781786"/>
            <a:ext cx="198802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Hero</a:t>
            </a:r>
            <a:endParaRPr dirty="0"/>
          </a:p>
        </p:txBody>
      </p:sp>
      <p:sp>
        <p:nvSpPr>
          <p:cNvPr id="17" name="HTML (Hypertext Markup Language)"/>
          <p:cNvSpPr txBox="1"/>
          <p:nvPr/>
        </p:nvSpPr>
        <p:spPr>
          <a:xfrm>
            <a:off x="2202973" y="4588814"/>
            <a:ext cx="266419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Account</a:t>
            </a:r>
            <a:endParaRPr dirty="0"/>
          </a:p>
        </p:txBody>
      </p:sp>
      <p:sp>
        <p:nvSpPr>
          <p:cNvPr id="18" name="HTML (Hypertext Markup Language)"/>
          <p:cNvSpPr txBox="1"/>
          <p:nvPr/>
        </p:nvSpPr>
        <p:spPr>
          <a:xfrm>
            <a:off x="2301751" y="8224634"/>
            <a:ext cx="3805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Game-mode</a:t>
            </a:r>
            <a:endParaRPr dirty="0"/>
          </a:p>
        </p:txBody>
      </p:sp>
      <p:sp>
        <p:nvSpPr>
          <p:cNvPr id="19" name="HTML (Hypertext Markup Language)"/>
          <p:cNvSpPr txBox="1"/>
          <p:nvPr/>
        </p:nvSpPr>
        <p:spPr>
          <a:xfrm>
            <a:off x="2355372" y="9489774"/>
            <a:ext cx="177612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Team</a:t>
            </a:r>
            <a:endParaRPr dirty="0"/>
          </a:p>
        </p:txBody>
      </p:sp>
      <p:sp>
        <p:nvSpPr>
          <p:cNvPr id="20" name="HTML (Hypertext Markup Language)"/>
          <p:cNvSpPr txBox="1"/>
          <p:nvPr/>
        </p:nvSpPr>
        <p:spPr>
          <a:xfrm>
            <a:off x="2355373" y="10575377"/>
            <a:ext cx="540532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Personal statistic</a:t>
            </a:r>
            <a:endParaRPr dirty="0"/>
          </a:p>
        </p:txBody>
      </p:sp>
      <p:sp>
        <p:nvSpPr>
          <p:cNvPr id="21" name="HTML (Hypertext Markup Language)"/>
          <p:cNvSpPr txBox="1"/>
          <p:nvPr/>
        </p:nvSpPr>
        <p:spPr>
          <a:xfrm>
            <a:off x="2355373" y="11695215"/>
            <a:ext cx="1883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spcBef>
                <a:spcPts val="1200"/>
              </a:spcBef>
              <a:defRPr sz="50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 smtClean="0"/>
              <a:t>Game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6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85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  <p:bldP spid="220" grpId="2" animBg="1" advAuto="0"/>
      <p:bldP spid="221" grpId="4" animBg="1" advAuto="0"/>
      <p:bldP spid="223" grpId="6" animBg="1" advAuto="0"/>
      <p:bldP spid="225" grpId="8" animBg="1" advAuto="0"/>
      <p:bldP spid="226" grpId="7" animBg="1" advAuto="0"/>
      <p:bldP spid="10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</p:bld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609</Words>
  <Application>Microsoft Office PowerPoint</Application>
  <PresentationFormat>Custom</PresentationFormat>
  <Paragraphs>179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23_ClassicWhite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20</cp:revision>
  <dcterms:modified xsi:type="dcterms:W3CDTF">2021-03-25T10:06:18Z</dcterms:modified>
</cp:coreProperties>
</file>