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2"/>
  </p:notesMasterIdLst>
  <p:handoutMasterIdLst>
    <p:handoutMasterId r:id="rId23"/>
  </p:handout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3"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8" autoAdjust="0"/>
    <p:restoredTop sz="94671" autoAdjust="0"/>
  </p:normalViewPr>
  <p:slideViewPr>
    <p:cSldViewPr snapToGrid="0">
      <p:cViewPr varScale="1">
        <p:scale>
          <a:sx n="73" d="100"/>
          <a:sy n="73" d="100"/>
        </p:scale>
        <p:origin x="145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97F56F92-D627-43E3-929E-559695044F83}"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5152199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1761BBF-F3EF-42BF-86E5-FB73FD6AC6F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67885878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89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662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761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9669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a:defRPr/>
            </a:lvl1pPr>
          </a:lstStyle>
          <a:p>
            <a:r>
              <a:rPr lang="en-US" dirty="0" smtClean="0"/>
              <a:t>Systems Analysis and Design</a:t>
            </a:r>
            <a:br>
              <a:rPr lang="en-US" dirty="0" smtClean="0"/>
            </a:br>
            <a:r>
              <a:rPr lang="en-US" dirty="0" smtClean="0"/>
              <a:t>CT026-3-1</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365535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69921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202044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15 of 20</a:t>
            </a:r>
            <a:endParaRPr lang="en-GB" dirty="0"/>
          </a:p>
        </p:txBody>
      </p:sp>
    </p:spTree>
    <p:extLst>
      <p:ext uri="{BB962C8B-B14F-4D97-AF65-F5344CB8AC3E}">
        <p14:creationId xmlns:p14="http://schemas.microsoft.com/office/powerpoint/2010/main" val="425379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143816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294720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319795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301928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6421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153555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15 of 20</a:t>
            </a:r>
            <a:endParaRPr lang="en-GB"/>
          </a:p>
        </p:txBody>
      </p:sp>
    </p:spTree>
    <p:extLst>
      <p:ext uri="{BB962C8B-B14F-4D97-AF65-F5344CB8AC3E}">
        <p14:creationId xmlns:p14="http://schemas.microsoft.com/office/powerpoint/2010/main" val="37548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CT026-3-1</a:t>
            </a:r>
            <a:r>
              <a:rPr lang="en-GB" sz="800" baseline="0" dirty="0" smtClean="0">
                <a:latin typeface="Calibri" pitchFamily="34" charset="0"/>
                <a:cs typeface="Calibri" pitchFamily="34" charset="0"/>
              </a:rPr>
              <a:t> Systems Analysis and Design</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r>
              <a:rPr lang="en-GB" dirty="0" smtClean="0"/>
              <a:t>Slide 15 of 20</a:t>
            </a:r>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Analysis and Design</a:t>
            </a:r>
            <a:br>
              <a:rPr lang="en-US" dirty="0" smtClean="0"/>
            </a:br>
            <a:r>
              <a:rPr lang="en-US" dirty="0" smtClean="0"/>
              <a:t>CT026-3-1 Version 1</a:t>
            </a:r>
            <a:endParaRPr lang="en-US" dirty="0"/>
          </a:p>
        </p:txBody>
      </p:sp>
      <p:sp>
        <p:nvSpPr>
          <p:cNvPr id="3" name="Subtitle 2"/>
          <p:cNvSpPr>
            <a:spLocks noGrp="1"/>
          </p:cNvSpPr>
          <p:nvPr>
            <p:ph type="subTitle" idx="1"/>
          </p:nvPr>
        </p:nvSpPr>
        <p:spPr/>
        <p:txBody>
          <a:bodyPr/>
          <a:lstStyle/>
          <a:p>
            <a:r>
              <a:rPr lang="en-US" dirty="0">
                <a:latin typeface="Arial" charset="0"/>
              </a:rPr>
              <a:t>Introduction and Overview</a:t>
            </a:r>
            <a:endParaRPr lang="en-US" dirty="0"/>
          </a:p>
          <a:p>
            <a:endParaRPr lang="en-US" dirty="0"/>
          </a:p>
        </p:txBody>
      </p:sp>
    </p:spTree>
    <p:extLst>
      <p:ext uri="{BB962C8B-B14F-4D97-AF65-F5344CB8AC3E}">
        <p14:creationId xmlns:p14="http://schemas.microsoft.com/office/powerpoint/2010/main" val="313831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smtClean="0">
                <a:solidFill>
                  <a:schemeClr val="accent2">
                    <a:lumMod val="75000"/>
                  </a:schemeClr>
                </a:solidFill>
                <a:latin typeface="Century Gothic" panose="020B0502020202020204" pitchFamily="34" charset="0"/>
              </a:rPr>
              <a:t>Student Learning Time (SLT)</a:t>
            </a:r>
            <a:endParaRPr lang="en-US" sz="3200" b="1" u="sng" kern="0" dirty="0">
              <a:solidFill>
                <a:schemeClr val="accent2">
                  <a:lumMod val="75000"/>
                </a:schemeClr>
              </a:solidFill>
              <a:latin typeface="Century Gothic" panose="020B0502020202020204" pitchFamily="34" charset="0"/>
            </a:endParaRP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800" b="1" kern="0" dirty="0" smtClean="0">
                <a:latin typeface="Century Gothic" panose="020B0502020202020204" pitchFamily="34" charset="0"/>
              </a:rPr>
              <a:t>Course Credit Value: 3</a:t>
            </a:r>
          </a:p>
          <a:p>
            <a:pPr>
              <a:defRPr/>
            </a:pPr>
            <a:r>
              <a:rPr lang="en-US" sz="2800" b="1" kern="0" dirty="0" smtClean="0">
                <a:latin typeface="Century Gothic" panose="020B0502020202020204" pitchFamily="34" charset="0"/>
              </a:rPr>
              <a:t>Total Learning Hours: </a:t>
            </a:r>
          </a:p>
          <a:p>
            <a:pPr marL="911225" indent="-457200">
              <a:buFont typeface="Wingdings" panose="05000000000000000000" pitchFamily="2" charset="2"/>
              <a:buChar char="Ø"/>
              <a:defRPr/>
            </a:pPr>
            <a:r>
              <a:rPr lang="en-US" sz="2400" kern="0" dirty="0" smtClean="0">
                <a:latin typeface="Century Gothic" panose="020B0502020202020204" pitchFamily="34" charset="0"/>
              </a:rPr>
              <a:t>Lecture: </a:t>
            </a:r>
            <a:r>
              <a:rPr lang="en-GB" sz="2400" kern="0" dirty="0" smtClean="0">
                <a:latin typeface="Century Gothic" panose="020B0502020202020204" pitchFamily="34" charset="0"/>
              </a:rPr>
              <a:t>28 </a:t>
            </a:r>
            <a:r>
              <a:rPr lang="en-GB" sz="2400" kern="0" dirty="0" smtClean="0">
                <a:latin typeface="Century Gothic" panose="020B0502020202020204" pitchFamily="34" charset="0"/>
              </a:rPr>
              <a:t>hours per semester</a:t>
            </a:r>
            <a:endParaRPr lang="en-US" sz="2400" kern="0" dirty="0" smtClean="0">
              <a:latin typeface="Century Gothic" panose="020B0502020202020204" pitchFamily="34" charset="0"/>
            </a:endParaRPr>
          </a:p>
          <a:p>
            <a:pPr marL="911225" indent="-457200">
              <a:buFont typeface="Wingdings" panose="05000000000000000000" pitchFamily="2" charset="2"/>
              <a:buChar char="Ø"/>
              <a:defRPr/>
            </a:pPr>
            <a:r>
              <a:rPr lang="en-US" sz="2400" kern="0" dirty="0" smtClean="0">
                <a:latin typeface="Century Gothic" panose="020B0502020202020204" pitchFamily="34" charset="0"/>
              </a:rPr>
              <a:t>Tutorial / Case Study : </a:t>
            </a:r>
            <a:r>
              <a:rPr lang="en-GB" sz="2400" kern="0" dirty="0" smtClean="0">
                <a:latin typeface="Century Gothic" panose="020B0502020202020204" pitchFamily="34" charset="0"/>
              </a:rPr>
              <a:t>14 </a:t>
            </a:r>
            <a:r>
              <a:rPr lang="en-GB" sz="2400" kern="0" dirty="0" smtClean="0">
                <a:latin typeface="Century Gothic" panose="020B0502020202020204" pitchFamily="34" charset="0"/>
              </a:rPr>
              <a:t>hours per </a:t>
            </a:r>
            <a:r>
              <a:rPr lang="en-US" sz="2400" kern="0" dirty="0" smtClean="0">
                <a:latin typeface="Century Gothic" panose="020B0502020202020204" pitchFamily="34" charset="0"/>
              </a:rPr>
              <a:t>semester</a:t>
            </a:r>
          </a:p>
          <a:p>
            <a:pPr marL="911225" indent="-457200">
              <a:buFont typeface="Wingdings" panose="05000000000000000000" pitchFamily="2" charset="2"/>
              <a:buChar char="Ø"/>
              <a:defRPr/>
            </a:pPr>
            <a:r>
              <a:rPr lang="en-US" sz="2400" kern="0" dirty="0" smtClean="0">
                <a:latin typeface="Century Gothic" panose="020B0502020202020204" pitchFamily="34" charset="0"/>
              </a:rPr>
              <a:t>Independent Learning Time: 58 hours</a:t>
            </a:r>
          </a:p>
          <a:p>
            <a:pPr marL="911225" indent="-457200">
              <a:buFont typeface="Wingdings" panose="05000000000000000000" pitchFamily="2" charset="2"/>
              <a:buChar char="Ø"/>
              <a:defRPr/>
            </a:pPr>
            <a:endParaRPr lang="en-US" sz="2400" kern="0" dirty="0">
              <a:latin typeface="Century Gothic" panose="020B0502020202020204" pitchFamily="34" charset="0"/>
            </a:endParaRPr>
          </a:p>
          <a:p>
            <a:pPr marL="0" indent="0">
              <a:buFontTx/>
              <a:buNone/>
              <a:defRPr/>
            </a:pPr>
            <a:endParaRPr lang="en-US" kern="0" dirty="0"/>
          </a:p>
        </p:txBody>
      </p:sp>
    </p:spTree>
    <p:extLst>
      <p:ext uri="{BB962C8B-B14F-4D97-AF65-F5344CB8AC3E}">
        <p14:creationId xmlns:p14="http://schemas.microsoft.com/office/powerpoint/2010/main" val="1870435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Methods of Delivery </a:t>
            </a:r>
            <a:endParaRPr lang="en-US" b="1" u="sng" dirty="0"/>
          </a:p>
        </p:txBody>
      </p:sp>
      <p:sp>
        <p:nvSpPr>
          <p:cNvPr id="3" name="Content Placeholder 2"/>
          <p:cNvSpPr>
            <a:spLocks noGrp="1"/>
          </p:cNvSpPr>
          <p:nvPr>
            <p:ph idx="1"/>
          </p:nvPr>
        </p:nvSpPr>
        <p:spPr/>
        <p:txBody>
          <a:bodyPr/>
          <a:lstStyle/>
          <a:p>
            <a:pPr marL="0" indent="0">
              <a:buNone/>
            </a:pPr>
            <a:r>
              <a:rPr lang="en-US" dirty="0" smtClean="0"/>
              <a:t>Hence, </a:t>
            </a:r>
          </a:p>
          <a:p>
            <a:r>
              <a:rPr lang="en-US" dirty="0" smtClean="0"/>
              <a:t>We are now moving from the traditional topic based teaching to outcome-based </a:t>
            </a:r>
            <a:r>
              <a:rPr lang="en-US" dirty="0"/>
              <a:t>e</a:t>
            </a:r>
            <a:r>
              <a:rPr lang="en-US" dirty="0" smtClean="0"/>
              <a:t>ducation</a:t>
            </a:r>
            <a:endParaRPr lang="en-US" dirty="0"/>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246737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Outcomes Based Education (OBE)</a:t>
            </a:r>
            <a:endParaRPr lang="en-US" sz="3200" b="1" u="sng" dirty="0"/>
          </a:p>
        </p:txBody>
      </p:sp>
      <p:sp>
        <p:nvSpPr>
          <p:cNvPr id="3" name="Content Placeholder 2"/>
          <p:cNvSpPr>
            <a:spLocks noGrp="1"/>
          </p:cNvSpPr>
          <p:nvPr>
            <p:ph idx="1"/>
          </p:nvPr>
        </p:nvSpPr>
        <p:spPr>
          <a:xfrm>
            <a:off x="487363" y="1519707"/>
            <a:ext cx="8229600" cy="4703293"/>
          </a:xfrm>
        </p:spPr>
        <p:txBody>
          <a:bodyPr/>
          <a:lstStyle/>
          <a:p>
            <a:r>
              <a:rPr lang="en-US" dirty="0" smtClean="0"/>
              <a:t>OBE is education based on producing particular educational outcomes that:</a:t>
            </a:r>
          </a:p>
          <a:p>
            <a:pPr lvl="1">
              <a:buFont typeface="Wingdings" panose="05000000000000000000" pitchFamily="2" charset="2"/>
              <a:buChar char="Ø"/>
            </a:pPr>
            <a:r>
              <a:rPr lang="en-US" dirty="0" smtClean="0"/>
              <a:t>Focus on what students can actually do after they are taught</a:t>
            </a:r>
          </a:p>
          <a:p>
            <a:pPr lvl="1">
              <a:buFont typeface="Wingdings" panose="05000000000000000000" pitchFamily="2" charset="2"/>
              <a:buChar char="Ø"/>
            </a:pPr>
            <a:r>
              <a:rPr lang="en-US" dirty="0" smtClean="0"/>
              <a:t>Expect all learners / students to successfully achieve particular (sometimes minimum) level of knowledge and abilities.</a:t>
            </a:r>
            <a:endParaRPr lang="en-US" dirty="0"/>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4074822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is OBE?</a:t>
            </a:r>
            <a:endParaRPr lang="en-US" dirty="0"/>
          </a:p>
        </p:txBody>
      </p:sp>
      <p:sp>
        <p:nvSpPr>
          <p:cNvPr id="3" name="Content Placeholder 2"/>
          <p:cNvSpPr>
            <a:spLocks noGrp="1"/>
          </p:cNvSpPr>
          <p:nvPr>
            <p:ph idx="1"/>
          </p:nvPr>
        </p:nvSpPr>
        <p:spPr/>
        <p:txBody>
          <a:bodyPr/>
          <a:lstStyle/>
          <a:p>
            <a:pPr marL="0" indent="0" algn="ctr">
              <a:buNone/>
            </a:pPr>
            <a:r>
              <a:rPr lang="en-US" dirty="0" smtClean="0"/>
              <a:t>It’s </a:t>
            </a:r>
          </a:p>
          <a:p>
            <a:pPr marL="0" indent="0" algn="ctr">
              <a:buNone/>
            </a:pPr>
            <a:r>
              <a:rPr lang="en-US" u="sng" dirty="0" smtClean="0"/>
              <a:t>NOT</a:t>
            </a:r>
          </a:p>
          <a:p>
            <a:pPr marL="0" indent="0" algn="ctr">
              <a:buNone/>
            </a:pPr>
            <a:r>
              <a:rPr lang="en-US" dirty="0" smtClean="0"/>
              <a:t>What we want to teach,</a:t>
            </a:r>
          </a:p>
          <a:p>
            <a:pPr marL="0" indent="0" algn="ctr">
              <a:buNone/>
            </a:pPr>
            <a:endParaRPr lang="en-US" dirty="0"/>
          </a:p>
          <a:p>
            <a:pPr marL="0" indent="0" algn="ctr">
              <a:buNone/>
            </a:pPr>
            <a:r>
              <a:rPr lang="en-US" dirty="0" smtClean="0"/>
              <a:t>It’s</a:t>
            </a:r>
          </a:p>
          <a:p>
            <a:pPr marL="0" indent="0" algn="ctr">
              <a:buNone/>
            </a:pPr>
            <a:r>
              <a:rPr lang="en-US" u="sng" dirty="0" smtClean="0"/>
              <a:t>What You should learn</a:t>
            </a:r>
            <a:endParaRPr lang="en-US" u="sng" dirty="0"/>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3620630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592571" y="553750"/>
            <a:ext cx="4828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smtClean="0">
                <a:solidFill>
                  <a:srgbClr val="003366"/>
                </a:solidFill>
                <a:latin typeface="Century Gothic" panose="020B0502020202020204" pitchFamily="34" charset="0"/>
              </a:rPr>
              <a:t>Course Content Outline</a:t>
            </a:r>
            <a:endParaRPr lang="en-US" altLang="en-US" sz="3200" u="sng" dirty="0">
              <a:solidFill>
                <a:srgbClr val="003366"/>
              </a:solidFill>
              <a:latin typeface="Century Gothic" panose="020B0502020202020204" pitchFamily="34" charset="0"/>
            </a:endParaRPr>
          </a:p>
        </p:txBody>
      </p:sp>
      <p:sp>
        <p:nvSpPr>
          <p:cNvPr id="3" name="Content Placeholder 2"/>
          <p:cNvSpPr>
            <a:spLocks noGrp="1"/>
          </p:cNvSpPr>
          <p:nvPr>
            <p:ph idx="1"/>
          </p:nvPr>
        </p:nvSpPr>
        <p:spPr>
          <a:xfrm>
            <a:off x="585771" y="1452032"/>
            <a:ext cx="8229600" cy="4047577"/>
          </a:xfrm>
        </p:spPr>
        <p:txBody>
          <a:bodyPr/>
          <a:lstStyle/>
          <a:p>
            <a:pPr marL="0" indent="0">
              <a:buNone/>
            </a:pPr>
            <a:r>
              <a:rPr lang="en-US" sz="2200" b="1" dirty="0">
                <a:solidFill>
                  <a:srgbClr val="C00000"/>
                </a:solidFill>
              </a:rPr>
              <a:t>CLO1 : </a:t>
            </a:r>
            <a:r>
              <a:rPr lang="en-US" sz="2200" b="1" dirty="0" smtClean="0">
                <a:solidFill>
                  <a:srgbClr val="C00000"/>
                </a:solidFill>
              </a:rPr>
              <a:t>Final Exam (40%)</a:t>
            </a:r>
          </a:p>
          <a:p>
            <a:pPr marL="0" indent="0">
              <a:buNone/>
            </a:pPr>
            <a:r>
              <a:rPr lang="en-US" sz="2200" u="sng" dirty="0" smtClean="0"/>
              <a:t>Lecture</a:t>
            </a:r>
          </a:p>
          <a:p>
            <a:r>
              <a:rPr lang="en-US" sz="2400" dirty="0"/>
              <a:t>Introduction to Information </a:t>
            </a:r>
            <a:r>
              <a:rPr lang="en-US" sz="2400" dirty="0" smtClean="0"/>
              <a:t>System</a:t>
            </a:r>
          </a:p>
          <a:p>
            <a:r>
              <a:rPr lang="en-US" sz="2400" dirty="0" smtClean="0"/>
              <a:t> </a:t>
            </a:r>
            <a:r>
              <a:rPr lang="en-US" sz="2400" dirty="0"/>
              <a:t>System Analyst and Project </a:t>
            </a:r>
            <a:r>
              <a:rPr lang="en-US" sz="2400" dirty="0" smtClean="0"/>
              <a:t>Manager</a:t>
            </a:r>
          </a:p>
          <a:p>
            <a:r>
              <a:rPr lang="en-US" sz="2400" dirty="0" smtClean="0"/>
              <a:t> </a:t>
            </a:r>
            <a:r>
              <a:rPr lang="en-US" sz="2400" dirty="0"/>
              <a:t>Systems Development Life Cycle (SDLC) </a:t>
            </a:r>
            <a:endParaRPr lang="en-US" sz="2400" dirty="0" smtClean="0"/>
          </a:p>
          <a:p>
            <a:r>
              <a:rPr lang="en-US" sz="2400" dirty="0" smtClean="0"/>
              <a:t>Planning </a:t>
            </a:r>
          </a:p>
          <a:p>
            <a:r>
              <a:rPr lang="en-US" sz="2400" dirty="0" smtClean="0"/>
              <a:t>Analysis </a:t>
            </a:r>
          </a:p>
          <a:p>
            <a:r>
              <a:rPr lang="en-US" sz="2400" dirty="0" smtClean="0"/>
              <a:t>Design </a:t>
            </a:r>
          </a:p>
          <a:p>
            <a:r>
              <a:rPr lang="en-US" sz="2400" dirty="0" smtClean="0"/>
              <a:t>Implementation</a:t>
            </a:r>
          </a:p>
          <a:p>
            <a:r>
              <a:rPr lang="en-US" sz="2400" dirty="0" smtClean="0"/>
              <a:t> </a:t>
            </a:r>
            <a:r>
              <a:rPr lang="en-US" sz="2400" dirty="0"/>
              <a:t>Deployment and Maintenance </a:t>
            </a:r>
            <a:endParaRPr lang="en-US" sz="2200" dirty="0" smtClean="0"/>
          </a:p>
          <a:p>
            <a:pPr marL="0" indent="0">
              <a:buNone/>
            </a:pPr>
            <a:endParaRPr lang="en-US" sz="2400" dirty="0" smtClean="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3739823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592571" y="553750"/>
            <a:ext cx="4828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smtClean="0">
                <a:solidFill>
                  <a:srgbClr val="003366"/>
                </a:solidFill>
                <a:latin typeface="Century Gothic" panose="020B0502020202020204" pitchFamily="34" charset="0"/>
              </a:rPr>
              <a:t>Course Content Outline</a:t>
            </a:r>
            <a:endParaRPr lang="en-US" altLang="en-US" sz="3200" u="sng" dirty="0">
              <a:solidFill>
                <a:srgbClr val="003366"/>
              </a:solidFill>
              <a:latin typeface="Century Gothic" panose="020B0502020202020204" pitchFamily="34" charset="0"/>
            </a:endParaRPr>
          </a:p>
        </p:txBody>
      </p:sp>
      <p:sp>
        <p:nvSpPr>
          <p:cNvPr id="3" name="Content Placeholder 2"/>
          <p:cNvSpPr>
            <a:spLocks noGrp="1"/>
          </p:cNvSpPr>
          <p:nvPr>
            <p:ph idx="1"/>
          </p:nvPr>
        </p:nvSpPr>
        <p:spPr>
          <a:xfrm>
            <a:off x="522367" y="1411744"/>
            <a:ext cx="8283149" cy="4525962"/>
          </a:xfrm>
        </p:spPr>
        <p:txBody>
          <a:bodyPr/>
          <a:lstStyle/>
          <a:p>
            <a:pPr marL="0" indent="0">
              <a:buNone/>
            </a:pPr>
            <a:r>
              <a:rPr lang="en-US" sz="2200" b="1" dirty="0" smtClean="0">
                <a:solidFill>
                  <a:srgbClr val="C00000"/>
                </a:solidFill>
              </a:rPr>
              <a:t>CLO2 : Group Assignment </a:t>
            </a:r>
            <a:r>
              <a:rPr lang="en-US" sz="2200" b="1" dirty="0" smtClean="0">
                <a:solidFill>
                  <a:srgbClr val="C00000"/>
                </a:solidFill>
              </a:rPr>
              <a:t>(40</a:t>
            </a:r>
            <a:r>
              <a:rPr lang="en-US" sz="2200" b="1" dirty="0" smtClean="0">
                <a:solidFill>
                  <a:srgbClr val="C00000"/>
                </a:solidFill>
              </a:rPr>
              <a:t>%)</a:t>
            </a:r>
          </a:p>
          <a:p>
            <a:pPr marL="0" indent="0">
              <a:buNone/>
            </a:pPr>
            <a:r>
              <a:rPr lang="en-US" sz="2200" b="1" dirty="0" smtClean="0">
                <a:solidFill>
                  <a:srgbClr val="C00000"/>
                </a:solidFill>
              </a:rPr>
              <a:t>CLO3: Presentation (10%)</a:t>
            </a:r>
          </a:p>
          <a:p>
            <a:pPr marL="0" indent="0">
              <a:buNone/>
            </a:pPr>
            <a:r>
              <a:rPr lang="en-US" sz="2000" u="sng" dirty="0" smtClean="0"/>
              <a:t>Tutorial / Case Study</a:t>
            </a:r>
          </a:p>
          <a:p>
            <a:r>
              <a:rPr lang="en-US" sz="2000" dirty="0"/>
              <a:t>Tutorials on Planning and Analysis stages of SDLC </a:t>
            </a:r>
            <a:endParaRPr lang="en-US" sz="2000" dirty="0" smtClean="0"/>
          </a:p>
          <a:p>
            <a:r>
              <a:rPr lang="en-US" sz="2000" dirty="0"/>
              <a:t>Tutorials on Design Logical design - Creating DFD from Case </a:t>
            </a:r>
            <a:r>
              <a:rPr lang="en-US" sz="2000" dirty="0" smtClean="0"/>
              <a:t>Studies</a:t>
            </a:r>
          </a:p>
          <a:p>
            <a:r>
              <a:rPr lang="en-US" sz="2000" dirty="0"/>
              <a:t>Tutorials on Prototyping Generating wireframe and prototype screens for case </a:t>
            </a:r>
            <a:r>
              <a:rPr lang="en-US" sz="2000" dirty="0" smtClean="0"/>
              <a:t>studies</a:t>
            </a:r>
          </a:p>
          <a:p>
            <a:r>
              <a:rPr lang="en-US" sz="2000" dirty="0"/>
              <a:t>Presenting logical designs and prototype screens for case studies </a:t>
            </a:r>
            <a:endParaRPr lang="en-US" sz="2000" u="sng" dirty="0" smtClean="0"/>
          </a:p>
          <a:p>
            <a:endParaRPr lang="en-US" sz="2000" u="sng" dirty="0" smtClean="0"/>
          </a:p>
          <a:p>
            <a:pPr marL="0" indent="0" algn="r">
              <a:buNone/>
            </a:pPr>
            <a:endParaRPr lang="en-US" sz="2000" dirty="0"/>
          </a:p>
        </p:txBody>
      </p:sp>
      <p:sp>
        <p:nvSpPr>
          <p:cNvPr id="4" name="Footer Placeholder 3"/>
          <p:cNvSpPr>
            <a:spLocks noGrp="1"/>
          </p:cNvSpPr>
          <p:nvPr>
            <p:ph type="ftr" sz="quarter" idx="10"/>
          </p:nvPr>
        </p:nvSpPr>
        <p:spPr/>
        <p:txBody>
          <a:bodyPr/>
          <a:lstStyle/>
          <a:p>
            <a:pPr>
              <a:defRPr/>
            </a:pPr>
            <a:r>
              <a:rPr lang="en-GB" dirty="0" smtClean="0"/>
              <a:t>Slide </a:t>
            </a:r>
            <a:fld id="{85CFEBD8-2B6B-4069-A686-90A93234BD91}" type="slidenum">
              <a:rPr lang="en-GB" smtClean="0"/>
              <a:t>15</a:t>
            </a:fld>
            <a:r>
              <a:rPr lang="en-GB" dirty="0" smtClean="0"/>
              <a:t> of 20</a:t>
            </a:r>
            <a:endParaRPr lang="en-GB" dirty="0"/>
          </a:p>
        </p:txBody>
      </p:sp>
    </p:spTree>
    <p:extLst>
      <p:ext uri="{BB962C8B-B14F-4D97-AF65-F5344CB8AC3E}">
        <p14:creationId xmlns:p14="http://schemas.microsoft.com/office/powerpoint/2010/main" val="3443301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What is expected of you </a:t>
            </a:r>
            <a:endParaRPr lang="en-US" altLang="en-US" sz="3200" u="sng" dirty="0">
              <a:solidFill>
                <a:schemeClr val="accent6">
                  <a:lumMod val="75000"/>
                </a:schemeClr>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dirty="0" smtClean="0">
                <a:latin typeface="Century Gothic" panose="020B0502020202020204" pitchFamily="34" charset="0"/>
              </a:rPr>
              <a:t>You should abide to all the rules &amp; regulation of APU</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Proper attire</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No speaking of dialects</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Attendance is compulsory and valid medical certificates or letters from parents /guardians must support any absence from class.</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Three lateness will be equal to one absence</a:t>
            </a:r>
          </a:p>
          <a:p>
            <a:pPr lvl="1" eaLnBrk="1" hangingPunct="1">
              <a:buClr>
                <a:srgbClr val="3366FF"/>
              </a:buClr>
              <a:buFont typeface="Wingdings" panose="05000000000000000000" pitchFamily="2" charset="2"/>
              <a:buChar char="Ø"/>
            </a:pPr>
            <a:r>
              <a:rPr lang="en-US" altLang="en-US" sz="2400" b="1" kern="0" dirty="0" smtClean="0">
                <a:solidFill>
                  <a:srgbClr val="FF0000"/>
                </a:solidFill>
              </a:rPr>
              <a:t>All pagers and </a:t>
            </a:r>
            <a:r>
              <a:rPr lang="en-US" altLang="en-US" sz="2400" b="1" kern="0" dirty="0" err="1" smtClean="0">
                <a:solidFill>
                  <a:srgbClr val="FF0000"/>
                </a:solidFill>
              </a:rPr>
              <a:t>handphones</a:t>
            </a:r>
            <a:r>
              <a:rPr lang="en-US" altLang="en-US" sz="2400" b="1" kern="0" dirty="0" smtClean="0">
                <a:solidFill>
                  <a:srgbClr val="FF0000"/>
                </a:solidFill>
              </a:rPr>
              <a:t> should be turned off during lectures.</a:t>
            </a:r>
          </a:p>
          <a:p>
            <a:pPr lvl="1" eaLnBrk="1" hangingPunct="1">
              <a:buClr>
                <a:srgbClr val="FF0000"/>
              </a:buClr>
              <a:buFont typeface="Wingdings" panose="05000000000000000000" pitchFamily="2" charset="2"/>
              <a:buNone/>
            </a:pPr>
            <a:endParaRPr lang="en-US" altLang="en-US" sz="2400" b="1" kern="0" dirty="0" smtClean="0"/>
          </a:p>
          <a:p>
            <a:pPr eaLnBrk="1" hangingPunct="1">
              <a:buClr>
                <a:srgbClr val="FF0000"/>
              </a:buClr>
              <a:buFont typeface="Wingdings" panose="05000000000000000000" pitchFamily="2" charset="2"/>
              <a:buChar char="§"/>
            </a:pPr>
            <a:endParaRPr lang="en-US" altLang="en-US" kern="0" dirty="0"/>
          </a:p>
        </p:txBody>
      </p:sp>
    </p:spTree>
    <p:extLst>
      <p:ext uri="{BB962C8B-B14F-4D97-AF65-F5344CB8AC3E}">
        <p14:creationId xmlns:p14="http://schemas.microsoft.com/office/powerpoint/2010/main" val="4217075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6" name="Text Box 3"/>
          <p:cNvSpPr txBox="1">
            <a:spLocks noChangeArrowheads="1"/>
          </p:cNvSpPr>
          <p:nvPr/>
        </p:nvSpPr>
        <p:spPr bwMode="auto">
          <a:xfrm>
            <a:off x="616338" y="553750"/>
            <a:ext cx="6781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What support is available for you</a:t>
            </a:r>
            <a:r>
              <a:rPr lang="en-US" altLang="en-US" sz="3200" b="1" kern="0" smtClean="0">
                <a:solidFill>
                  <a:srgbClr val="003366"/>
                </a:solidFill>
                <a:latin typeface="Century Gothic" panose="020B0502020202020204" pitchFamily="34" charset="0"/>
              </a:rPr>
              <a:t>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487363" y="1697038"/>
            <a:ext cx="8229600" cy="453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dirty="0" smtClean="0">
                <a:latin typeface="Century Gothic" panose="020B0502020202020204" pitchFamily="34" charset="0"/>
              </a:rPr>
              <a:t>Consultation hours </a:t>
            </a:r>
          </a:p>
          <a:p>
            <a:pPr eaLnBrk="1" hangingPunct="1">
              <a:buClr>
                <a:srgbClr val="FF0000"/>
              </a:buClr>
              <a:buFont typeface="Wingdings" panose="05000000000000000000" pitchFamily="2" charset="2"/>
              <a:buChar char="§"/>
            </a:pPr>
            <a:r>
              <a:rPr lang="en-US" altLang="en-US" sz="2800" b="1" kern="0" dirty="0" smtClean="0">
                <a:latin typeface="Century Gothic" panose="020B0502020202020204" pitchFamily="34" charset="0"/>
              </a:rPr>
              <a:t>Resources</a:t>
            </a:r>
          </a:p>
          <a:p>
            <a:pPr lvl="1" eaLnBrk="1" hangingPunct="1">
              <a:buClr>
                <a:srgbClr val="3366FF"/>
              </a:buClr>
              <a:buFont typeface="Wingdings" panose="05000000000000000000" pitchFamily="2" charset="2"/>
              <a:buChar char="Ø"/>
            </a:pPr>
            <a:r>
              <a:rPr lang="en-US" altLang="en-US" sz="2400" b="1" kern="0" dirty="0" smtClean="0">
                <a:latin typeface="Century Gothic" panose="020B0502020202020204" pitchFamily="34" charset="0"/>
              </a:rPr>
              <a:t>Reference material</a:t>
            </a:r>
          </a:p>
          <a:p>
            <a:pPr marL="457200" lvl="1" indent="0" eaLnBrk="1" hangingPunct="1">
              <a:buClr>
                <a:srgbClr val="3366FF"/>
              </a:buClr>
              <a:buNone/>
            </a:pPr>
            <a:r>
              <a:rPr lang="en-US" altLang="en-US" sz="1800" b="1" kern="0" dirty="0" smtClean="0">
                <a:latin typeface="+mn-lt"/>
              </a:rPr>
              <a:t>Essential Reading</a:t>
            </a:r>
          </a:p>
          <a:p>
            <a:pPr marL="457200" lvl="1" indent="0" eaLnBrk="1" hangingPunct="1">
              <a:buClr>
                <a:srgbClr val="3366FF"/>
              </a:buClr>
              <a:buNone/>
            </a:pPr>
            <a:r>
              <a:rPr lang="en-US" sz="1600" dirty="0"/>
              <a:t>Essential Reading • </a:t>
            </a:r>
            <a:r>
              <a:rPr lang="en-US" sz="1600" dirty="0" err="1"/>
              <a:t>Satzinger,J.W</a:t>
            </a:r>
            <a:r>
              <a:rPr lang="en-US" sz="1600" dirty="0"/>
              <a:t>., </a:t>
            </a:r>
            <a:r>
              <a:rPr lang="en-US" sz="1600" dirty="0" err="1"/>
              <a:t>Jackson,R.B</a:t>
            </a:r>
            <a:r>
              <a:rPr lang="en-US" sz="1600" dirty="0"/>
              <a:t>., </a:t>
            </a:r>
            <a:r>
              <a:rPr lang="en-US" sz="1600" dirty="0" err="1"/>
              <a:t>Burd,S.D</a:t>
            </a:r>
            <a:r>
              <a:rPr lang="en-US" sz="1600" dirty="0"/>
              <a:t>. (2016). Systems Analysis and Design in a Changing World. 7th ed. </a:t>
            </a:r>
            <a:r>
              <a:rPr lang="en-US" sz="1600" dirty="0" err="1"/>
              <a:t>Cengage</a:t>
            </a:r>
            <a:r>
              <a:rPr lang="en-US" sz="1600" dirty="0"/>
              <a:t> Learning. ISBN: 1305117204 • </a:t>
            </a:r>
            <a:r>
              <a:rPr lang="en-US" sz="1600" dirty="0" err="1"/>
              <a:t>Valacich,J.A</a:t>
            </a:r>
            <a:r>
              <a:rPr lang="en-US" sz="1600" dirty="0"/>
              <a:t>., </a:t>
            </a:r>
            <a:r>
              <a:rPr lang="en-US" sz="1600" dirty="0" err="1"/>
              <a:t>George,J</a:t>
            </a:r>
            <a:r>
              <a:rPr lang="en-US" sz="1600" dirty="0"/>
              <a:t>. (2016). Modern Systems Analysis and Design. 8th ed. Pearson. ISBN: 0134204921 </a:t>
            </a:r>
            <a:endParaRPr lang="en-US" sz="1600" dirty="0" smtClean="0"/>
          </a:p>
          <a:p>
            <a:pPr marL="457200" lvl="1" indent="0" eaLnBrk="1" hangingPunct="1">
              <a:buClr>
                <a:srgbClr val="3366FF"/>
              </a:buClr>
              <a:buNone/>
            </a:pPr>
            <a:r>
              <a:rPr lang="en-US" sz="1800" b="1" kern="0" dirty="0">
                <a:latin typeface="+mn-lt"/>
              </a:rPr>
              <a:t>Suggested Reading</a:t>
            </a:r>
          </a:p>
          <a:p>
            <a:pPr marL="457200" lvl="1" indent="0" eaLnBrk="1" hangingPunct="1">
              <a:buClr>
                <a:srgbClr val="3366FF"/>
              </a:buClr>
              <a:buNone/>
            </a:pPr>
            <a:r>
              <a:rPr lang="en-US" sz="1600" dirty="0" smtClean="0"/>
              <a:t> </a:t>
            </a:r>
            <a:r>
              <a:rPr lang="en-US" sz="1600" dirty="0"/>
              <a:t>• </a:t>
            </a:r>
            <a:r>
              <a:rPr lang="en-US" sz="1600" dirty="0" err="1"/>
              <a:t>Schwalbe,K</a:t>
            </a:r>
            <a:r>
              <a:rPr lang="en-US" sz="1600" dirty="0"/>
              <a:t>. (2016). Information technology project management. 8th ed. Course Technology. ISBN: 9781285452340 </a:t>
            </a:r>
            <a:endParaRPr lang="en-US" sz="1600" dirty="0" smtClean="0"/>
          </a:p>
          <a:p>
            <a:pPr marL="457200" lvl="1" indent="0" eaLnBrk="1" hangingPunct="1">
              <a:buClr>
                <a:srgbClr val="3366FF"/>
              </a:buClr>
              <a:buNone/>
            </a:pPr>
            <a:r>
              <a:rPr lang="en-US" altLang="en-US" sz="2400" b="1" kern="0" dirty="0" smtClean="0">
                <a:latin typeface="Century Gothic" panose="020B0502020202020204" pitchFamily="34" charset="0"/>
              </a:rPr>
              <a:t>Internet resources</a:t>
            </a:r>
            <a:r>
              <a:rPr lang="en-US" altLang="en-US" b="1" kern="0" dirty="0" smtClean="0">
                <a:latin typeface="Century Gothic" panose="020B0502020202020204" pitchFamily="34" charset="0"/>
              </a:rPr>
              <a:t> </a:t>
            </a:r>
          </a:p>
          <a:p>
            <a:pPr lvl="1" eaLnBrk="1" hangingPunct="1">
              <a:buClr>
                <a:srgbClr val="3366FF"/>
              </a:buClr>
              <a:buFont typeface="Wingdings" panose="05000000000000000000" pitchFamily="2" charset="2"/>
              <a:buChar char="Ø"/>
            </a:pPr>
            <a:endParaRPr lang="en-US" altLang="en-US" sz="1800" kern="0" dirty="0">
              <a:latin typeface="+mn-lt"/>
            </a:endParaRPr>
          </a:p>
        </p:txBody>
      </p:sp>
    </p:spTree>
    <p:extLst>
      <p:ext uri="{BB962C8B-B14F-4D97-AF65-F5344CB8AC3E}">
        <p14:creationId xmlns:p14="http://schemas.microsoft.com/office/powerpoint/2010/main" val="421771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5" name="Text Box 2"/>
          <p:cNvSpPr txBox="1">
            <a:spLocks noChangeArrowheads="1"/>
          </p:cNvSpPr>
          <p:nvPr/>
        </p:nvSpPr>
        <p:spPr bwMode="auto">
          <a:xfrm>
            <a:off x="579438" y="573088"/>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smtClean="0">
                <a:solidFill>
                  <a:schemeClr val="accent6">
                    <a:lumMod val="75000"/>
                  </a:schemeClr>
                </a:solidFill>
                <a:latin typeface="Century Gothic" panose="020B0502020202020204" pitchFamily="34" charset="0"/>
              </a:rPr>
              <a:t>Achievement </a:t>
            </a:r>
            <a:r>
              <a:rPr lang="en-US" altLang="en-US" sz="3200" b="1" u="sng" dirty="0">
                <a:solidFill>
                  <a:schemeClr val="accent6">
                    <a:lumMod val="75000"/>
                  </a:schemeClr>
                </a:solidFill>
                <a:latin typeface="Century Gothic" panose="020B0502020202020204" pitchFamily="34" charset="0"/>
              </a:rPr>
              <a:t>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6" name="Picture 5"/>
          <p:cNvPicPr>
            <a:picLocks noChangeAspect="1"/>
          </p:cNvPicPr>
          <p:nvPr/>
        </p:nvPicPr>
        <p:blipFill>
          <a:blip r:embed="rId2"/>
          <a:stretch>
            <a:fillRect/>
          </a:stretch>
        </p:blipFill>
        <p:spPr>
          <a:xfrm>
            <a:off x="850006" y="1544527"/>
            <a:ext cx="7096259" cy="4173224"/>
          </a:xfrm>
          <a:prstGeom prst="rect">
            <a:avLst/>
          </a:prstGeom>
        </p:spPr>
      </p:pic>
    </p:spTree>
    <p:extLst>
      <p:ext uri="{BB962C8B-B14F-4D97-AF65-F5344CB8AC3E}">
        <p14:creationId xmlns:p14="http://schemas.microsoft.com/office/powerpoint/2010/main" val="110127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Slide 15 of 20</a:t>
            </a:r>
            <a:endParaRPr lang="en-US"/>
          </a:p>
        </p:txBody>
      </p:sp>
      <p:sp>
        <p:nvSpPr>
          <p:cNvPr id="43015" name="Rectangle 7"/>
          <p:cNvSpPr>
            <a:spLocks noGrp="1" noChangeArrowheads="1"/>
          </p:cNvSpPr>
          <p:nvPr>
            <p:ph type="title"/>
          </p:nvPr>
        </p:nvSpPr>
        <p:spPr/>
        <p:txBody>
          <a:bodyPr/>
          <a:lstStyle/>
          <a:p>
            <a:r>
              <a:rPr lang="en-US" b="1" dirty="0">
                <a:solidFill>
                  <a:srgbClr val="002060"/>
                </a:solidFill>
              </a:rPr>
              <a:t>Question and Answer Session</a:t>
            </a:r>
          </a:p>
        </p:txBody>
      </p:sp>
      <p:sp>
        <p:nvSpPr>
          <p:cNvPr id="43012" name="Text Box 4"/>
          <p:cNvSpPr txBox="1">
            <a:spLocks noChangeArrowheads="1"/>
          </p:cNvSpPr>
          <p:nvPr/>
        </p:nvSpPr>
        <p:spPr bwMode="auto">
          <a:xfrm>
            <a:off x="2590800" y="2286000"/>
            <a:ext cx="496887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600"/>
              <a:t>Q &amp; A</a:t>
            </a:r>
          </a:p>
        </p:txBody>
      </p:sp>
    </p:spTree>
    <p:extLst>
      <p:ext uri="{BB962C8B-B14F-4D97-AF65-F5344CB8AC3E}">
        <p14:creationId xmlns:p14="http://schemas.microsoft.com/office/powerpoint/2010/main" val="2955307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15 of 20</a:t>
            </a:r>
            <a:endParaRPr lang="en-GB" dirty="0"/>
          </a:p>
        </p:txBody>
      </p:sp>
      <p:sp>
        <p:nvSpPr>
          <p:cNvPr id="5" name="Title 1"/>
          <p:cNvSpPr txBox="1">
            <a:spLocks/>
          </p:cNvSpPr>
          <p:nvPr/>
        </p:nvSpPr>
        <p:spPr bwMode="auto">
          <a:xfrm>
            <a:off x="654050"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b="1" u="sng" kern="0" dirty="0" smtClean="0">
                <a:solidFill>
                  <a:schemeClr val="accent6">
                    <a:lumMod val="75000"/>
                  </a:schemeClr>
                </a:solidFill>
                <a:latin typeface="Century Gothic" panose="020B0502020202020204" pitchFamily="34" charset="0"/>
              </a:rPr>
              <a:t>Lecturer information</a:t>
            </a:r>
            <a:endParaRPr lang="en-US" sz="3200" b="1" u="sng" kern="0" dirty="0">
              <a:solidFill>
                <a:schemeClr val="accent6">
                  <a:lumMod val="75000"/>
                </a:schemeClr>
              </a:solidFill>
              <a:latin typeface="Century Gothic" panose="020B0502020202020204" pitchFamily="34" charset="0"/>
            </a:endParaRPr>
          </a:p>
        </p:txBody>
      </p:sp>
      <p:sp>
        <p:nvSpPr>
          <p:cNvPr id="6" name="Content Placeholder 2"/>
          <p:cNvSpPr txBox="1">
            <a:spLocks/>
          </p:cNvSpPr>
          <p:nvPr/>
        </p:nvSpPr>
        <p:spPr bwMode="auto">
          <a:xfrm>
            <a:off x="654050" y="1633185"/>
            <a:ext cx="778302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sz="2800" kern="0" dirty="0" smtClean="0"/>
              <a:t>Lecturer Name: </a:t>
            </a:r>
            <a:r>
              <a:rPr lang="en-US" altLang="en-US" sz="2800" u="sng" kern="0" dirty="0" smtClean="0"/>
              <a:t>Fatemeh Meskaran</a:t>
            </a:r>
          </a:p>
          <a:p>
            <a:pPr>
              <a:buFontTx/>
              <a:buNone/>
            </a:pPr>
            <a:r>
              <a:rPr lang="en-US" altLang="en-US" sz="2800" kern="0" dirty="0" smtClean="0"/>
              <a:t>Email: </a:t>
            </a:r>
            <a:r>
              <a:rPr lang="en-US" altLang="en-US" sz="2800" u="sng" kern="0" dirty="0" smtClean="0"/>
              <a:t>Fatemeh.meskaran@staffemail.apu.edu.my</a:t>
            </a:r>
          </a:p>
          <a:p>
            <a:pPr>
              <a:buFontTx/>
              <a:buNone/>
            </a:pPr>
            <a:r>
              <a:rPr lang="en-US" altLang="en-US" sz="2800" kern="0" dirty="0" smtClean="0"/>
              <a:t>Telephone Extension:</a:t>
            </a:r>
            <a:endParaRPr lang="en-US" altLang="en-US" kern="0" dirty="0" smtClean="0"/>
          </a:p>
        </p:txBody>
      </p:sp>
    </p:spTree>
    <p:extLst>
      <p:ext uri="{BB962C8B-B14F-4D97-AF65-F5344CB8AC3E}">
        <p14:creationId xmlns:p14="http://schemas.microsoft.com/office/powerpoint/2010/main" val="2603796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smtClean="0">
                <a:solidFill>
                  <a:srgbClr val="003366"/>
                </a:solidFill>
              </a:rPr>
              <a:t>Next Session</a:t>
            </a:r>
            <a:endParaRPr lang="en-US" smtClean="0">
              <a:solidFill>
                <a:srgbClr val="003366"/>
              </a:solidFill>
            </a:endParaRPr>
          </a:p>
        </p:txBody>
      </p:sp>
      <p:sp>
        <p:nvSpPr>
          <p:cNvPr id="30723" name="Rectangle 3"/>
          <p:cNvSpPr>
            <a:spLocks noGrp="1" noChangeArrowheads="1"/>
          </p:cNvSpPr>
          <p:nvPr>
            <p:ph type="body" idx="1"/>
          </p:nvPr>
        </p:nvSpPr>
        <p:spPr/>
        <p:txBody>
          <a:bodyPr/>
          <a:lstStyle/>
          <a:p>
            <a:pPr eaLnBrk="1" hangingPunct="1"/>
            <a:r>
              <a:rPr lang="en-US" smtClean="0"/>
              <a:t>Introduction to Information System </a:t>
            </a:r>
          </a:p>
        </p:txBody>
      </p:sp>
      <p:sp>
        <p:nvSpPr>
          <p:cNvPr id="2" name="Footer Placeholder 1"/>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73242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 pre-requisites </a:t>
            </a:r>
          </a:p>
        </p:txBody>
      </p:sp>
      <p:sp>
        <p:nvSpPr>
          <p:cNvPr id="5" name="Text Box 2"/>
          <p:cNvSpPr txBox="1">
            <a:spLocks noChangeArrowheads="1"/>
          </p:cNvSpPr>
          <p:nvPr/>
        </p:nvSpPr>
        <p:spPr bwMode="auto">
          <a:xfrm>
            <a:off x="954572" y="553750"/>
            <a:ext cx="6104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Pre-requisites for this module </a:t>
            </a:r>
            <a:endParaRPr lang="en-US" altLang="en-US" sz="3200" b="1" u="sng" kern="0" dirty="0">
              <a:solidFill>
                <a:srgbClr val="003366"/>
              </a:solidFill>
              <a:latin typeface="Century Gothic" panose="020B0502020202020204" pitchFamily="34" charset="0"/>
            </a:endParaRPr>
          </a:p>
        </p:txBody>
      </p:sp>
      <p:sp>
        <p:nvSpPr>
          <p:cNvPr id="2" name="Footer Placeholder 1"/>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213194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fontAlgn="auto">
              <a:buNone/>
            </a:pPr>
            <a:r>
              <a:rPr lang="en-US" sz="2800" dirty="0"/>
              <a:t>This module is to provide knowledge of basic techniques of system analysis and design. Furthermore the module will also require the student to apply the knowledge to the analysis and design of a given case study, and present the design to stakeholders. </a:t>
            </a:r>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3768239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5" name="Text Box 2"/>
          <p:cNvSpPr txBox="1">
            <a:spLocks noChangeArrowheads="1"/>
          </p:cNvSpPr>
          <p:nvPr/>
        </p:nvSpPr>
        <p:spPr bwMode="auto">
          <a:xfrm>
            <a:off x="458989" y="1577662"/>
            <a:ext cx="84201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dirty="0">
                <a:latin typeface="Century Gothic" panose="020B0502020202020204" pitchFamily="34" charset="0"/>
              </a:rPr>
              <a:t>At the end of </a:t>
            </a:r>
            <a:r>
              <a:rPr lang="en-US" altLang="en-US" sz="2800" b="1" dirty="0" smtClean="0">
                <a:latin typeface="Century Gothic" panose="020B0502020202020204" pitchFamily="34" charset="0"/>
              </a:rPr>
              <a:t>this course, </a:t>
            </a:r>
            <a:r>
              <a:rPr lang="en-US" altLang="en-US" sz="2800" b="1" dirty="0">
                <a:latin typeface="Century Gothic" panose="020B0502020202020204" pitchFamily="34" charset="0"/>
              </a:rPr>
              <a:t>YOU should be able to:</a:t>
            </a:r>
          </a:p>
          <a:p>
            <a:pPr eaLnBrk="1" hangingPunct="1">
              <a:buClr>
                <a:srgbClr val="FF0000"/>
              </a:buClr>
            </a:pPr>
            <a:endParaRPr lang="en-US" altLang="en-US" sz="2800" b="1" dirty="0">
              <a:latin typeface="Century Gothic" panose="020B0502020202020204" pitchFamily="34" charset="0"/>
            </a:endParaRPr>
          </a:p>
          <a:p>
            <a:pPr marL="457200" indent="-457200" algn="just" eaLnBrk="1" hangingPunct="1">
              <a:buFont typeface="+mj-lt"/>
              <a:buAutoNum type="arabicPeriod"/>
            </a:pPr>
            <a:r>
              <a:rPr lang="en-US" sz="2400" dirty="0"/>
              <a:t>Describe the fundamentals of analysis and design in systems development. </a:t>
            </a:r>
            <a:endParaRPr lang="en-US" sz="2400" dirty="0" smtClean="0"/>
          </a:p>
          <a:p>
            <a:pPr marL="0" indent="0" algn="just" eaLnBrk="1" hangingPunct="1"/>
            <a:endParaRPr lang="en-US" altLang="en-US" sz="2400" dirty="0" smtClean="0">
              <a:latin typeface="+mn-lt"/>
            </a:endParaRPr>
          </a:p>
          <a:p>
            <a:pPr marL="0" indent="0" algn="just" eaLnBrk="1" hangingPunct="1"/>
            <a:r>
              <a:rPr lang="en-US" sz="2400" dirty="0" smtClean="0"/>
              <a:t>2. Apply </a:t>
            </a:r>
            <a:r>
              <a:rPr lang="en-US" sz="2400" dirty="0"/>
              <a:t>to appropriate standard, the key techniques of analysis and design for a given case study</a:t>
            </a:r>
            <a:r>
              <a:rPr lang="en-US" sz="2400" dirty="0" smtClean="0"/>
              <a:t>.</a:t>
            </a:r>
          </a:p>
          <a:p>
            <a:pPr marL="0" indent="0" algn="just" eaLnBrk="1" hangingPunct="1"/>
            <a:endParaRPr lang="en-US" altLang="en-US" sz="2400" dirty="0">
              <a:latin typeface="+mn-lt"/>
            </a:endParaRPr>
          </a:p>
          <a:p>
            <a:pPr marL="0" indent="0" algn="just" eaLnBrk="1" hangingPunct="1"/>
            <a:r>
              <a:rPr lang="en-US" altLang="en-US" sz="2400" dirty="0" smtClean="0">
                <a:latin typeface="+mn-lt"/>
              </a:rPr>
              <a:t>3. </a:t>
            </a:r>
            <a:r>
              <a:rPr lang="en-US" sz="2400" dirty="0"/>
              <a:t>Describe how the techniques and framework of activities, including key user interface issues, are used together to develop a system</a:t>
            </a:r>
            <a:endParaRPr lang="en-US" altLang="en-US" sz="2400" dirty="0">
              <a:latin typeface="+mn-lt"/>
            </a:endParaRPr>
          </a:p>
        </p:txBody>
      </p:sp>
      <p:sp>
        <p:nvSpPr>
          <p:cNvPr id="6" name="Text Box 3"/>
          <p:cNvSpPr txBox="1">
            <a:spLocks noChangeArrowheads="1"/>
          </p:cNvSpPr>
          <p:nvPr/>
        </p:nvSpPr>
        <p:spPr bwMode="auto">
          <a:xfrm>
            <a:off x="662811" y="408856"/>
            <a:ext cx="67778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smtClean="0">
                <a:solidFill>
                  <a:srgbClr val="003366"/>
                </a:solidFill>
                <a:latin typeface="Century Gothic" panose="020B0502020202020204" pitchFamily="34" charset="0"/>
              </a:rPr>
              <a:t>Course Learning outcomes, CLOs</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326171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Mapping of CLOs with MOEs Domain</a:t>
            </a:r>
            <a:endParaRPr lang="en-US" sz="3200" b="1" u="sng" dirty="0"/>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
        <p:nvSpPr>
          <p:cNvPr id="7" name="TextBox 6"/>
          <p:cNvSpPr txBox="1"/>
          <p:nvPr/>
        </p:nvSpPr>
        <p:spPr>
          <a:xfrm>
            <a:off x="627917" y="4160634"/>
            <a:ext cx="4758610" cy="923330"/>
          </a:xfrm>
          <a:prstGeom prst="rect">
            <a:avLst/>
          </a:prstGeom>
          <a:noFill/>
        </p:spPr>
        <p:txBody>
          <a:bodyPr wrap="none" rtlCol="0">
            <a:spAutoFit/>
          </a:bodyPr>
          <a:lstStyle/>
          <a:p>
            <a:r>
              <a:rPr lang="en-US" dirty="0" smtClean="0"/>
              <a:t>PLO1 – Knowledge</a:t>
            </a:r>
          </a:p>
          <a:p>
            <a:r>
              <a:rPr lang="en-US" dirty="0" smtClean="0"/>
              <a:t>PLO3 – Problem Solving and Scientific Skills</a:t>
            </a:r>
          </a:p>
          <a:p>
            <a:r>
              <a:rPr lang="en-US" dirty="0" smtClean="0"/>
              <a:t>PLO4 – </a:t>
            </a:r>
            <a:r>
              <a:rPr lang="en-GB" dirty="0"/>
              <a:t>C</a:t>
            </a:r>
            <a:r>
              <a:rPr lang="en-GB" dirty="0" smtClean="0"/>
              <a:t>ommunication </a:t>
            </a:r>
            <a:r>
              <a:rPr lang="en-GB" dirty="0"/>
              <a:t>S</a:t>
            </a:r>
            <a:r>
              <a:rPr lang="en-GB" dirty="0" smtClean="0"/>
              <a:t>kills</a:t>
            </a:r>
            <a:endParaRPr lang="en-US" dirty="0"/>
          </a:p>
        </p:txBody>
      </p:sp>
      <p:pic>
        <p:nvPicPr>
          <p:cNvPr id="3" name="Picture 2"/>
          <p:cNvPicPr>
            <a:picLocks noChangeAspect="1"/>
          </p:cNvPicPr>
          <p:nvPr/>
        </p:nvPicPr>
        <p:blipFill>
          <a:blip r:embed="rId3"/>
          <a:stretch>
            <a:fillRect/>
          </a:stretch>
        </p:blipFill>
        <p:spPr>
          <a:xfrm>
            <a:off x="716763" y="2154061"/>
            <a:ext cx="8034065" cy="1842206"/>
          </a:xfrm>
          <a:prstGeom prst="rect">
            <a:avLst/>
          </a:prstGeom>
        </p:spPr>
      </p:pic>
    </p:spTree>
    <p:extLst>
      <p:ext uri="{BB962C8B-B14F-4D97-AF65-F5344CB8AC3E}">
        <p14:creationId xmlns:p14="http://schemas.microsoft.com/office/powerpoint/2010/main" val="88001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0033"/>
            <a:ext cx="7042150" cy="1143000"/>
          </a:xfrm>
        </p:spPr>
        <p:txBody>
          <a:bodyPr/>
          <a:lstStyle/>
          <a:p>
            <a:r>
              <a:rPr lang="en-US" b="1" u="sng" dirty="0" smtClean="0"/>
              <a:t>MQF and MOE Domains</a:t>
            </a:r>
            <a:endParaRPr lang="en-US" b="1" u="sng" dirty="0"/>
          </a:p>
        </p:txBody>
      </p:sp>
      <p:pic>
        <p:nvPicPr>
          <p:cNvPr id="11" name="Content Placeholder 10"/>
          <p:cNvPicPr>
            <a:picLocks noGrp="1" noChangeAspect="1"/>
          </p:cNvPicPr>
          <p:nvPr>
            <p:ph idx="1"/>
          </p:nvPr>
        </p:nvPicPr>
        <p:blipFill>
          <a:blip r:embed="rId2"/>
          <a:stretch>
            <a:fillRect/>
          </a:stretch>
        </p:blipFill>
        <p:spPr>
          <a:xfrm>
            <a:off x="487363" y="1539496"/>
            <a:ext cx="8229600" cy="4365938"/>
          </a:xfrm>
          <a:prstGeom prst="rect">
            <a:avLst/>
          </a:prstGeom>
        </p:spPr>
      </p:pic>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3623961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Teaching Strategies</a:t>
            </a:r>
            <a:endParaRPr lang="en-US" b="1" u="sng" dirty="0"/>
          </a:p>
        </p:txBody>
      </p:sp>
      <p:sp>
        <p:nvSpPr>
          <p:cNvPr id="3" name="Content Placeholder 2"/>
          <p:cNvSpPr>
            <a:spLocks noGrp="1"/>
          </p:cNvSpPr>
          <p:nvPr>
            <p:ph idx="1"/>
          </p:nvPr>
        </p:nvSpPr>
        <p:spPr/>
        <p:txBody>
          <a:bodyPr/>
          <a:lstStyle/>
          <a:p>
            <a:r>
              <a:rPr lang="en-US" sz="2800" kern="1200" dirty="0" smtClean="0"/>
              <a:t>Lecture</a:t>
            </a:r>
            <a:endParaRPr lang="en-US" sz="2800" kern="1200" dirty="0"/>
          </a:p>
          <a:p>
            <a:r>
              <a:rPr lang="en-US" sz="2800" kern="1200" dirty="0" smtClean="0"/>
              <a:t>Tutorial</a:t>
            </a:r>
          </a:p>
          <a:p>
            <a:r>
              <a:rPr lang="en-US" sz="2800" kern="1200" dirty="0" smtClean="0"/>
              <a:t>Case Study </a:t>
            </a:r>
            <a:endParaRPr lang="en-US" sz="2800" kern="1200" dirty="0"/>
          </a:p>
          <a:p>
            <a:pPr marL="0" indent="0">
              <a:buNone/>
            </a:pPr>
            <a:endParaRPr lang="en-US" sz="2400" kern="1200"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2376858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Assessment Methods</a:t>
            </a:r>
            <a:endParaRPr lang="en-US" b="1" u="sng" dirty="0"/>
          </a:p>
        </p:txBody>
      </p:sp>
      <p:sp>
        <p:nvSpPr>
          <p:cNvPr id="3" name="Content Placeholder 2"/>
          <p:cNvSpPr>
            <a:spLocks noGrp="1"/>
          </p:cNvSpPr>
          <p:nvPr>
            <p:ph idx="1"/>
          </p:nvPr>
        </p:nvSpPr>
        <p:spPr>
          <a:xfrm>
            <a:off x="485775" y="1854558"/>
            <a:ext cx="8229600" cy="3660104"/>
          </a:xfrm>
        </p:spPr>
        <p:txBody>
          <a:bodyPr/>
          <a:lstStyle/>
          <a:p>
            <a:r>
              <a:rPr lang="en-US" dirty="0" smtClean="0"/>
              <a:t>Final Exam </a:t>
            </a:r>
            <a:r>
              <a:rPr lang="en-US" b="1" dirty="0" smtClean="0">
                <a:solidFill>
                  <a:srgbClr val="FF0000"/>
                </a:solidFill>
              </a:rPr>
              <a:t>(50</a:t>
            </a:r>
            <a:r>
              <a:rPr lang="en-US" b="1" dirty="0" smtClean="0">
                <a:solidFill>
                  <a:srgbClr val="FF0000"/>
                </a:solidFill>
              </a:rPr>
              <a:t>%) </a:t>
            </a:r>
            <a:r>
              <a:rPr lang="en-US" sz="2800" dirty="0" smtClean="0"/>
              <a:t>: CLO1</a:t>
            </a:r>
          </a:p>
          <a:p>
            <a:endParaRPr lang="en-US" dirty="0" smtClean="0"/>
          </a:p>
          <a:p>
            <a:r>
              <a:rPr lang="en-US" dirty="0" smtClean="0"/>
              <a:t>Continuous Assessment </a:t>
            </a:r>
            <a:r>
              <a:rPr lang="en-US" b="1" dirty="0" smtClean="0">
                <a:solidFill>
                  <a:srgbClr val="FF0000"/>
                </a:solidFill>
              </a:rPr>
              <a:t>(50</a:t>
            </a:r>
            <a:r>
              <a:rPr lang="en-US" b="1" dirty="0" smtClean="0">
                <a:solidFill>
                  <a:srgbClr val="FF0000"/>
                </a:solidFill>
              </a:rPr>
              <a:t>%):</a:t>
            </a:r>
          </a:p>
          <a:p>
            <a:pPr marL="0" indent="0">
              <a:buNone/>
            </a:pPr>
            <a:r>
              <a:rPr lang="en-US" sz="2400" dirty="0"/>
              <a:t> </a:t>
            </a:r>
            <a:r>
              <a:rPr lang="en-US" sz="2400" dirty="0" smtClean="0"/>
              <a:t>    Group Assignment </a:t>
            </a:r>
            <a:r>
              <a:rPr lang="en-US" sz="2400" dirty="0" smtClean="0">
                <a:solidFill>
                  <a:srgbClr val="FF0000"/>
                </a:solidFill>
              </a:rPr>
              <a:t>(40</a:t>
            </a:r>
            <a:r>
              <a:rPr lang="en-US" sz="2400" dirty="0" smtClean="0">
                <a:solidFill>
                  <a:srgbClr val="FF0000"/>
                </a:solidFill>
              </a:rPr>
              <a:t>%) </a:t>
            </a:r>
            <a:r>
              <a:rPr lang="en-US" sz="2400" dirty="0" smtClean="0"/>
              <a:t>: CLO2</a:t>
            </a:r>
          </a:p>
          <a:p>
            <a:pPr marL="0" indent="0">
              <a:buNone/>
            </a:pPr>
            <a:r>
              <a:rPr lang="en-US" sz="2400" dirty="0"/>
              <a:t> </a:t>
            </a:r>
            <a:r>
              <a:rPr lang="en-US" sz="2400" dirty="0" smtClean="0"/>
              <a:t>   -Analysis and design for a given case study </a:t>
            </a:r>
          </a:p>
          <a:p>
            <a:pPr marL="0" indent="0">
              <a:buNone/>
            </a:pPr>
            <a:r>
              <a:rPr lang="en-US" sz="2400" dirty="0"/>
              <a:t> </a:t>
            </a:r>
            <a:r>
              <a:rPr lang="en-US" sz="2400" dirty="0" smtClean="0"/>
              <a:t>    Presentation </a:t>
            </a:r>
            <a:r>
              <a:rPr lang="en-US" sz="2400" dirty="0" smtClean="0">
                <a:solidFill>
                  <a:srgbClr val="FF0000"/>
                </a:solidFill>
              </a:rPr>
              <a:t>(10%) </a:t>
            </a:r>
            <a:r>
              <a:rPr lang="en-US" sz="2400" dirty="0" smtClean="0"/>
              <a:t>: CLO3   </a:t>
            </a:r>
          </a:p>
          <a:p>
            <a:pPr marL="0" indent="0">
              <a:buNone/>
            </a:pPr>
            <a:r>
              <a:rPr lang="en-US" sz="2400" dirty="0" smtClean="0"/>
              <a:t> </a:t>
            </a:r>
          </a:p>
          <a:p>
            <a:pPr marL="457200" lvl="1" indent="0">
              <a:buNone/>
            </a:pPr>
            <a:r>
              <a:rPr lang="en-US" sz="2400" dirty="0" smtClean="0"/>
              <a:t>**refer to SAIS for details</a:t>
            </a:r>
          </a:p>
        </p:txBody>
      </p:sp>
      <p:sp>
        <p:nvSpPr>
          <p:cNvPr id="4" name="Footer Placeholder 3"/>
          <p:cNvSpPr>
            <a:spLocks noGrp="1"/>
          </p:cNvSpPr>
          <p:nvPr>
            <p:ph type="ftr" sz="quarter" idx="10"/>
          </p:nvPr>
        </p:nvSpPr>
        <p:spPr/>
        <p:txBody>
          <a:bodyPr/>
          <a:lstStyle/>
          <a:p>
            <a:pPr>
              <a:defRPr/>
            </a:pPr>
            <a:r>
              <a:rPr lang="en-GB" smtClean="0"/>
              <a:t>Slide 15 of 20</a:t>
            </a:r>
            <a:endParaRPr lang="en-GB" dirty="0"/>
          </a:p>
        </p:txBody>
      </p:sp>
    </p:spTree>
    <p:extLst>
      <p:ext uri="{BB962C8B-B14F-4D97-AF65-F5344CB8AC3E}">
        <p14:creationId xmlns:p14="http://schemas.microsoft.com/office/powerpoint/2010/main" val="2799657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1-3">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APUtemplate-Level_1-3</Template>
  <TotalTime>255</TotalTime>
  <Pages>11</Pages>
  <Words>683</Words>
  <Application>Microsoft Office PowerPoint</Application>
  <PresentationFormat>On-screen Show (4:3)</PresentationFormat>
  <Paragraphs>116</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vt:lpstr>
      <vt:lpstr>APUtemplate-Level_1-3</vt:lpstr>
      <vt:lpstr>Systems Analysis and Design CT026-3-1 Version 1</vt:lpstr>
      <vt:lpstr>PowerPoint Presentation</vt:lpstr>
      <vt:lpstr>PowerPoint Presentation</vt:lpstr>
      <vt:lpstr>Aims of this module</vt:lpstr>
      <vt:lpstr>PowerPoint Presentation</vt:lpstr>
      <vt:lpstr>Mapping of CLOs with MOEs Domain</vt:lpstr>
      <vt:lpstr>MQF and MOE Domains</vt:lpstr>
      <vt:lpstr>Teaching Strategies</vt:lpstr>
      <vt:lpstr>Assessment Methods</vt:lpstr>
      <vt:lpstr>PowerPoint Presentation</vt:lpstr>
      <vt:lpstr>Methods of Delivery </vt:lpstr>
      <vt:lpstr>Outcomes Based Education (OBE)</vt:lpstr>
      <vt:lpstr>So…What is OBE?</vt:lpstr>
      <vt:lpstr>Course Content Outline</vt:lpstr>
      <vt:lpstr>Course Content Outline</vt:lpstr>
      <vt:lpstr>What is expected of you </vt:lpstr>
      <vt:lpstr>PowerPoint Presentation</vt:lpstr>
      <vt:lpstr>PowerPoint Presentation</vt:lpstr>
      <vt:lpstr>Question and Answer Session</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Nursafuraa Bt Abdul Majid</dc:creator>
  <cp:lastModifiedBy>Dr. Fatemeh Meskaran</cp:lastModifiedBy>
  <cp:revision>33</cp:revision>
  <cp:lastPrinted>2019-05-30T05:35:27Z</cp:lastPrinted>
  <dcterms:created xsi:type="dcterms:W3CDTF">2014-01-16T07:22:48Z</dcterms:created>
  <dcterms:modified xsi:type="dcterms:W3CDTF">2019-10-07T03:43:35Z</dcterms:modified>
</cp:coreProperties>
</file>