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6" r:id="rId3"/>
    <p:sldId id="258" r:id="rId4"/>
    <p:sldId id="267" r:id="rId5"/>
    <p:sldId id="291" r:id="rId6"/>
    <p:sldId id="292" r:id="rId7"/>
    <p:sldId id="313" r:id="rId8"/>
    <p:sldId id="315" r:id="rId9"/>
    <p:sldId id="316" r:id="rId10"/>
    <p:sldId id="318" r:id="rId11"/>
    <p:sldId id="293" r:id="rId12"/>
    <p:sldId id="294" r:id="rId13"/>
    <p:sldId id="295" r:id="rId14"/>
    <p:sldId id="296" r:id="rId15"/>
    <p:sldId id="297" r:id="rId16"/>
    <p:sldId id="304" r:id="rId17"/>
    <p:sldId id="305" r:id="rId18"/>
    <p:sldId id="309" r:id="rId19"/>
    <p:sldId id="306" r:id="rId20"/>
    <p:sldId id="307" r:id="rId21"/>
    <p:sldId id="308" r:id="rId22"/>
    <p:sldId id="298" r:id="rId23"/>
    <p:sldId id="299" r:id="rId24"/>
    <p:sldId id="300" r:id="rId25"/>
    <p:sldId id="301" r:id="rId26"/>
    <p:sldId id="302" r:id="rId27"/>
    <p:sldId id="319" r:id="rId28"/>
    <p:sldId id="320" r:id="rId29"/>
    <p:sldId id="321" r:id="rId30"/>
    <p:sldId id="322" r:id="rId31"/>
    <p:sldId id="310" r:id="rId32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1" autoAdjust="0"/>
  </p:normalViewPr>
  <p:slideViewPr>
    <p:cSldViewPr snapToGrid="0">
      <p:cViewPr>
        <p:scale>
          <a:sx n="64" d="100"/>
          <a:sy n="64" d="100"/>
        </p:scale>
        <p:origin x="948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93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29" y="112055"/>
            <a:ext cx="6744171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49831" y="9522070"/>
            <a:ext cx="39434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97F56F92-D627-43E3-929E-559695044F83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19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8" y="4725179"/>
            <a:ext cx="4991946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1088" y="866775"/>
            <a:ext cx="4645025" cy="3484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29" y="112055"/>
            <a:ext cx="6744171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49831" y="9522070"/>
            <a:ext cx="39434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01761BBF-F3EF-42BF-86E5-FB73FD6AC6F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58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5839" y="9440646"/>
            <a:ext cx="2949786" cy="496967"/>
          </a:xfrm>
          <a:prstGeom prst="rect">
            <a:avLst/>
          </a:prstGeom>
          <a:ln/>
        </p:spPr>
        <p:txBody>
          <a:bodyPr/>
          <a:lstStyle/>
          <a:p>
            <a:fld id="{30B6EA11-D8B9-462E-AC48-43DA7B225F4E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84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55839" y="8829051"/>
            <a:ext cx="2949786" cy="464771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9D874C-F148-437C-BCA1-FF71C34D3B7A}" type="slidenum">
              <a:rPr lang="en-US" sz="1200" smtClean="0"/>
              <a:pPr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332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55839" y="8829051"/>
            <a:ext cx="2949786" cy="464771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7200CF-AD9C-4803-9160-8592A5791A40}" type="slidenum">
              <a:rPr lang="en-US" sz="1200" smtClean="0"/>
              <a:pPr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01113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55839" y="8829051"/>
            <a:ext cx="2949786" cy="464771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3A03D0-83D7-447E-8950-058C17617ADC}" type="slidenum">
              <a:rPr lang="en-US" sz="1200" smtClean="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2711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55839" y="8829051"/>
            <a:ext cx="2949786" cy="464771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5CDD7C-B8C3-44B4-BD2C-314F6BD33668}" type="slidenum">
              <a:rPr lang="en-US" sz="1200" smtClean="0"/>
              <a:pPr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939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55839" y="8829051"/>
            <a:ext cx="2949786" cy="464771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DD0013-03E1-43BE-A2A7-A2EC9A68682A}" type="slidenum">
              <a:rPr lang="en-US" sz="1200" smtClean="0"/>
              <a:pPr/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2291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Systems Analysis and Design</a:t>
            </a:r>
            <a:br>
              <a:rPr lang="en-US" dirty="0"/>
            </a:br>
            <a:r>
              <a:rPr lang="en-US" dirty="0"/>
              <a:t>CT026-3-1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35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9921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2044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</a:t>
            </a:r>
            <a:fld id="{D1F85F29-0471-41BC-8991-7579670719AC}" type="slidenum">
              <a:rPr lang="en-GB" smtClean="0"/>
              <a:pPr>
                <a:defRPr/>
              </a:pPr>
              <a:t>‹#›</a:t>
            </a:fld>
            <a:r>
              <a:rPr lang="en-GB" dirty="0"/>
              <a:t> (of </a:t>
            </a:r>
          </a:p>
        </p:txBody>
      </p:sp>
    </p:spTree>
    <p:extLst>
      <p:ext uri="{BB962C8B-B14F-4D97-AF65-F5344CB8AC3E}">
        <p14:creationId xmlns:p14="http://schemas.microsoft.com/office/powerpoint/2010/main" val="425379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3816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4720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9795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1928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421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3555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54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CT026-3-1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Systems Analysis and Design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800" dirty="0" smtClean="0"/>
              <a:t>System Analyst and Project Manager </a:t>
            </a:r>
            <a:endParaRPr lang="en-US" sz="800" dirty="0"/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788275" y="660955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800" dirty="0" smtClean="0"/>
              <a:t>Page </a:t>
            </a:r>
            <a:fld id="{78C636FB-8AAB-4345-A1DD-0144B622A186}" type="slidenum">
              <a:rPr lang="en-US" sz="800" smtClean="0"/>
              <a:t>‹#›</a:t>
            </a:fld>
            <a:r>
              <a:rPr lang="en-US" sz="800" dirty="0" smtClean="0"/>
              <a:t> of  31</a:t>
            </a: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Systems Analysis and Design</a:t>
            </a:r>
            <a:br>
              <a:rPr lang="en-US" dirty="0"/>
            </a:br>
            <a:r>
              <a:rPr lang="en-US" dirty="0"/>
              <a:t>CT026-3-1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System Analyst and Project Manager </a:t>
            </a:r>
          </a:p>
        </p:txBody>
      </p:sp>
    </p:spTree>
    <p:extLst>
      <p:ext uri="{BB962C8B-B14F-4D97-AF65-F5344CB8AC3E}">
        <p14:creationId xmlns:p14="http://schemas.microsoft.com/office/powerpoint/2010/main" val="3138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Resistance to change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Methods to overcome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Keep people informed about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effects of the change on their 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reason for (and the benefits of) the changes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Transfer employee to other dept so that the employee is employed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Extend necessary retraining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Seek Employee Participation</a:t>
            </a:r>
          </a:p>
        </p:txBody>
      </p:sp>
    </p:spTree>
    <p:extLst>
      <p:ext uri="{BB962C8B-B14F-4D97-AF65-F5344CB8AC3E}">
        <p14:creationId xmlns:p14="http://schemas.microsoft.com/office/powerpoint/2010/main" val="19634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Skills of a Systems Analyst</a:t>
            </a:r>
          </a:p>
        </p:txBody>
      </p:sp>
      <p:pic>
        <p:nvPicPr>
          <p:cNvPr id="8196" name="Picture 4" descr="FIG2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07707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41375" y="5899150"/>
            <a:ext cx="708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000"/>
              <a:t>Figure 2.1 – The relationship between a systems analyst’s skills and the systems development lifecycle</a:t>
            </a:r>
          </a:p>
          <a:p>
            <a:pPr algn="ctr" eaLnBrk="1" hangingPunct="1"/>
            <a:r>
              <a:rPr lang="en-US" sz="1000" b="1"/>
              <a:t>Modern Systems Analysis and Design, 3/e </a:t>
            </a:r>
            <a:r>
              <a:rPr lang="en-US" sz="1000"/>
              <a:t>- Jeffrey A. Hoffer    Joey F. George    Joseph S. Valacich     </a:t>
            </a:r>
          </a:p>
        </p:txBody>
      </p:sp>
    </p:spTree>
    <p:extLst>
      <p:ext uri="{BB962C8B-B14F-4D97-AF65-F5344CB8AC3E}">
        <p14:creationId xmlns:p14="http://schemas.microsoft.com/office/powerpoint/2010/main" val="35235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Skills of a Systems Analyst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According to Hoffer: </a:t>
            </a:r>
          </a:p>
          <a:p>
            <a:pPr lvl="1" eaLnBrk="1" hangingPunct="1"/>
            <a:r>
              <a:rPr lang="en-US"/>
              <a:t>Analytical Skills</a:t>
            </a:r>
          </a:p>
          <a:p>
            <a:pPr lvl="2" eaLnBrk="1" hangingPunct="1"/>
            <a:r>
              <a:rPr lang="en-US"/>
              <a:t>Systems thinking</a:t>
            </a:r>
          </a:p>
          <a:p>
            <a:pPr lvl="2" eaLnBrk="1" hangingPunct="1"/>
            <a:r>
              <a:rPr lang="en-US"/>
              <a:t>Organization knowledge</a:t>
            </a:r>
          </a:p>
          <a:p>
            <a:pPr lvl="2" eaLnBrk="1" hangingPunct="1"/>
            <a:r>
              <a:rPr lang="en-US"/>
              <a:t>Problem identification</a:t>
            </a:r>
          </a:p>
          <a:p>
            <a:pPr lvl="2" eaLnBrk="1" hangingPunct="1"/>
            <a:r>
              <a:rPr lang="en-US"/>
              <a:t>Problem analysis &amp; solution</a:t>
            </a:r>
          </a:p>
        </p:txBody>
      </p:sp>
    </p:spTree>
    <p:extLst>
      <p:ext uri="{BB962C8B-B14F-4D97-AF65-F5344CB8AC3E}">
        <p14:creationId xmlns:p14="http://schemas.microsoft.com/office/powerpoint/2010/main" val="32020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Skills of a Systems Analyst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/>
              <a:t>Management Skills</a:t>
            </a:r>
          </a:p>
          <a:p>
            <a:pPr lvl="2" eaLnBrk="1" hangingPunct="1"/>
            <a:r>
              <a:rPr lang="en-US"/>
              <a:t>Resource Management</a:t>
            </a:r>
          </a:p>
          <a:p>
            <a:pPr lvl="2" eaLnBrk="1" hangingPunct="1"/>
            <a:r>
              <a:rPr lang="en-US"/>
              <a:t>Change Management</a:t>
            </a:r>
          </a:p>
          <a:p>
            <a:pPr lvl="2" eaLnBrk="1" hangingPunct="1"/>
            <a:r>
              <a:rPr lang="en-US"/>
              <a:t>Risk Management</a:t>
            </a:r>
          </a:p>
          <a:p>
            <a:pPr lvl="2" eaLnBrk="1" hangingPunct="1"/>
            <a:r>
              <a:rPr lang="en-US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96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Skills of a Systems Analyst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 Technical Skills</a:t>
            </a:r>
          </a:p>
          <a:p>
            <a:pPr lvl="2" eaLnBrk="1" hangingPunct="1"/>
            <a:r>
              <a:rPr lang="en-US" dirty="0"/>
              <a:t> Constant re-education</a:t>
            </a:r>
          </a:p>
          <a:p>
            <a:pPr lvl="2" eaLnBrk="1" hangingPunct="1"/>
            <a:r>
              <a:rPr lang="en-US" dirty="0"/>
              <a:t> Keep skills up-to-date</a:t>
            </a:r>
          </a:p>
          <a:p>
            <a:pPr lvl="2" eaLnBrk="1" hangingPunct="1"/>
            <a:r>
              <a:rPr lang="en-US" dirty="0"/>
              <a:t> Understanding a wide variety of technologies</a:t>
            </a:r>
          </a:p>
        </p:txBody>
      </p:sp>
    </p:spTree>
    <p:extLst>
      <p:ext uri="{BB962C8B-B14F-4D97-AF65-F5344CB8AC3E}">
        <p14:creationId xmlns:p14="http://schemas.microsoft.com/office/powerpoint/2010/main" val="36287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Skills of a Systems Analyst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/>
              <a:t>Interpersonal Skills</a:t>
            </a:r>
          </a:p>
          <a:p>
            <a:pPr lvl="2" eaLnBrk="1" hangingPunct="1"/>
            <a:r>
              <a:rPr lang="en-US"/>
              <a:t>Communication Skills</a:t>
            </a:r>
          </a:p>
          <a:p>
            <a:pPr lvl="2" eaLnBrk="1" hangingPunct="1"/>
            <a:r>
              <a:rPr lang="en-US"/>
              <a:t>Working alone / working with a team</a:t>
            </a:r>
          </a:p>
          <a:p>
            <a:pPr lvl="2" eaLnBrk="1" hangingPunct="1"/>
            <a:r>
              <a:rPr lang="en-US"/>
              <a:t>Managing expectations of users / managers</a:t>
            </a:r>
          </a:p>
          <a:p>
            <a:pPr lvl="2" eaLnBrk="1" hangingPunct="1"/>
            <a:r>
              <a:rPr lang="en-US"/>
              <a:t>Facilitating Groups</a:t>
            </a:r>
          </a:p>
        </p:txBody>
      </p:sp>
    </p:spTree>
    <p:extLst>
      <p:ext uri="{BB962C8B-B14F-4D97-AF65-F5344CB8AC3E}">
        <p14:creationId xmlns:p14="http://schemas.microsoft.com/office/powerpoint/2010/main" val="5723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Project Management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/>
              <a:t>What Shapes a Project?</a:t>
            </a:r>
          </a:p>
          <a:p>
            <a:pPr lvl="1" eaLnBrk="1" hangingPunct="1"/>
            <a:r>
              <a:rPr lang="en-US" sz="3200"/>
              <a:t>Successful projects must be completed on time, within budget, meet requirements, and satisfy users</a:t>
            </a:r>
          </a:p>
        </p:txBody>
      </p:sp>
    </p:spTree>
    <p:extLst>
      <p:ext uri="{BB962C8B-B14F-4D97-AF65-F5344CB8AC3E}">
        <p14:creationId xmlns:p14="http://schemas.microsoft.com/office/powerpoint/2010/main" val="25406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Roles and Skills of a Project Manager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747713" y="1539875"/>
            <a:ext cx="7005637" cy="47117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09728" indent="0">
              <a:buFontTx/>
              <a:buNone/>
              <a:defRPr/>
            </a:pPr>
            <a:r>
              <a:rPr lang="en-US" b="1" dirty="0"/>
              <a:t>What Does a Project Manager Do?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/>
              <a:t>Good manager; leadership is essential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/>
              <a:t>Project planning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/>
              <a:t>Project scheduling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/>
              <a:t>Project monitoring and controlling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/>
              <a:t>Project reporting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Roles and Skills of a Project Manager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Project Planning</a:t>
            </a:r>
          </a:p>
          <a:p>
            <a:pPr lvl="1">
              <a:defRPr/>
            </a:pPr>
            <a:r>
              <a:rPr lang="en-US" dirty="0"/>
              <a:t>Identify all project tasks and estimate the completion time and cost of each</a:t>
            </a:r>
          </a:p>
        </p:txBody>
      </p:sp>
    </p:spTree>
    <p:extLst>
      <p:ext uri="{BB962C8B-B14F-4D97-AF65-F5344CB8AC3E}">
        <p14:creationId xmlns:p14="http://schemas.microsoft.com/office/powerpoint/2010/main" val="33608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Roles and Skills of a Project Manager</a:t>
            </a:r>
            <a:endParaRPr lang="en-US" dirty="0"/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300" b="1" dirty="0"/>
              <a:t>Project scheduling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300" dirty="0"/>
              <a:t>Create a specific timetable that shows tasks, task dependencies, and critical tasks that might delay the project.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300" dirty="0"/>
              <a:t>Manager must know :</a:t>
            </a:r>
          </a:p>
          <a:p>
            <a:pPr lvl="2" eaLnBrk="1" hangingPunct="1">
              <a:spcBef>
                <a:spcPct val="20000"/>
              </a:spcBef>
              <a:buFontTx/>
              <a:buChar char="–"/>
            </a:pPr>
            <a:r>
              <a:rPr lang="en-US" sz="2300" dirty="0"/>
              <a:t>the duration of each activity</a:t>
            </a:r>
          </a:p>
          <a:p>
            <a:pPr lvl="2" eaLnBrk="1" hangingPunct="1">
              <a:spcBef>
                <a:spcPct val="20000"/>
              </a:spcBef>
              <a:buFontTx/>
              <a:buChar char="–"/>
            </a:pPr>
            <a:r>
              <a:rPr lang="en-US" sz="2300" dirty="0"/>
              <a:t>the order in which the activities will be performed / determined whether certain task depend on other activities</a:t>
            </a:r>
          </a:p>
          <a:p>
            <a:pPr lvl="2" eaLnBrk="1" hangingPunct="1">
              <a:spcBef>
                <a:spcPct val="20000"/>
              </a:spcBef>
              <a:buFontTx/>
              <a:buChar char="–"/>
            </a:pPr>
            <a:r>
              <a:rPr lang="en-US" sz="2300" dirty="0"/>
              <a:t>the start and end times of each activity - an activity cannot start until preceding activity/task is completed </a:t>
            </a:r>
          </a:p>
          <a:p>
            <a:pPr lvl="2" eaLnBrk="1" hangingPunct="1">
              <a:spcBef>
                <a:spcPct val="20000"/>
              </a:spcBef>
              <a:buFontTx/>
              <a:buChar char="–"/>
            </a:pPr>
            <a:r>
              <a:rPr lang="en-US" sz="2300" dirty="0"/>
              <a:t>who will be assigned to each specific task- workload should not overload/under-utilize team members.</a:t>
            </a:r>
          </a:p>
        </p:txBody>
      </p:sp>
    </p:spTree>
    <p:extLst>
      <p:ext uri="{BB962C8B-B14F-4D97-AF65-F5344CB8AC3E}">
        <p14:creationId xmlns:p14="http://schemas.microsoft.com/office/powerpoint/2010/main" val="122347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MY" sz="4000" dirty="0"/>
              <a:t>Roles and Skills of a System Analysts and Project Manager</a:t>
            </a:r>
            <a:endParaRPr lang="en-US" sz="4000" dirty="0"/>
          </a:p>
          <a:p>
            <a:r>
              <a:rPr lang="en-GB" sz="4000" dirty="0"/>
              <a:t>Project Management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8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Roles and Skills of a Project Manager</a:t>
            </a:r>
            <a:endParaRPr lang="en-US" dirty="0"/>
          </a:p>
        </p:txBody>
      </p:sp>
      <p:sp>
        <p:nvSpPr>
          <p:cNvPr id="12291" name="Text Placeholder 2"/>
          <p:cNvSpPr txBox="1">
            <a:spLocks/>
          </p:cNvSpPr>
          <p:nvPr/>
        </p:nvSpPr>
        <p:spPr bwMode="auto">
          <a:xfrm>
            <a:off x="747713" y="1539875"/>
            <a:ext cx="781685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b="1" dirty="0"/>
              <a:t>Project monitoring and controlling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dirty="0"/>
              <a:t>Guiding, supervising, and coordinating the project team’s workload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dirty="0"/>
              <a:t>To help ensure that quality standards are met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dirty="0"/>
              <a:t>Structured walkthrough : a review of a project team members’ work by other members of the team</a:t>
            </a:r>
            <a:endParaRPr lang="en-US" sz="2400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sz="2800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99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Roles and Skills of a Project Manager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747713" y="1184275"/>
            <a:ext cx="7816850" cy="50673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b="1" dirty="0"/>
              <a:t>Project reporting </a:t>
            </a:r>
          </a:p>
          <a:p>
            <a:pPr lvl="1">
              <a:defRPr/>
            </a:pPr>
            <a:r>
              <a:rPr lang="en-US" dirty="0"/>
              <a:t>Create regular progress reports to management, users, and the project team itself</a:t>
            </a:r>
          </a:p>
          <a:p>
            <a:pPr lvl="1">
              <a:defRPr/>
            </a:pPr>
            <a:r>
              <a:rPr lang="en-US" dirty="0"/>
              <a:t>Conduct Project Status Meetings: </a:t>
            </a:r>
            <a:r>
              <a:rPr lang="en-US" sz="3000" dirty="0"/>
              <a:t>Schedule regular meetings to update the team and discuss project status, issues, problems, and opportunities</a:t>
            </a:r>
          </a:p>
          <a:p>
            <a:pPr lvl="1">
              <a:defRPr/>
            </a:pPr>
            <a:r>
              <a:rPr lang="en-US" sz="3000" dirty="0"/>
              <a:t>Project Status Reports: A progress report to management and user usually are written</a:t>
            </a:r>
          </a:p>
          <a:p>
            <a:pPr lvl="1">
              <a:defRPr/>
            </a:pPr>
            <a:r>
              <a:rPr lang="en-US" sz="3000" dirty="0"/>
              <a:t>Gantt charts are often included to show project status graphically</a:t>
            </a:r>
          </a:p>
          <a:p>
            <a:pPr lvl="1">
              <a:defRPr/>
            </a:pPr>
            <a:endParaRPr lang="en-US" sz="2400" dirty="0"/>
          </a:p>
          <a:p>
            <a:pPr lvl="1">
              <a:defRPr/>
            </a:pPr>
            <a:endParaRPr lang="en-US" sz="2400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Project Management Issues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Issues</a:t>
            </a:r>
          </a:p>
          <a:p>
            <a:pPr lvl="1"/>
            <a:r>
              <a:rPr lang="en-US" dirty="0"/>
              <a:t>The major objective of every system is to provide a solution to a business problem or opportunity</a:t>
            </a:r>
          </a:p>
          <a:p>
            <a:pPr lvl="1"/>
            <a:r>
              <a:rPr lang="en-US" dirty="0"/>
              <a:t>A system that falls short of business needs also produces problems for users and reduces employee morale and productivity</a:t>
            </a:r>
          </a:p>
          <a:p>
            <a:pPr lvl="1"/>
            <a:r>
              <a:rPr lang="en-US" dirty="0"/>
              <a:t>Project creep</a:t>
            </a:r>
          </a:p>
        </p:txBody>
      </p:sp>
    </p:spTree>
    <p:extLst>
      <p:ext uri="{BB962C8B-B14F-4D97-AF65-F5344CB8AC3E}">
        <p14:creationId xmlns:p14="http://schemas.microsoft.com/office/powerpoint/2010/main" val="40174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Project Management Issues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Budget Issues</a:t>
            </a:r>
          </a:p>
          <a:p>
            <a:pPr lvl="1"/>
            <a:r>
              <a:rPr lang="en-US"/>
              <a:t>Cost overruns typically result from one or more of the following:</a:t>
            </a:r>
          </a:p>
          <a:p>
            <a:pPr lvl="2"/>
            <a:r>
              <a:rPr lang="en-US"/>
              <a:t>Unrealistic estimates</a:t>
            </a:r>
          </a:p>
          <a:p>
            <a:pPr lvl="2"/>
            <a:r>
              <a:rPr lang="en-US"/>
              <a:t>Failure to develop an accurate forecast that considers all costs over the life of the project</a:t>
            </a:r>
          </a:p>
          <a:p>
            <a:pPr lvl="2"/>
            <a:r>
              <a:rPr lang="en-US"/>
              <a:t>Poor monitoring of progress and slow response to early warning signs of problems</a:t>
            </a:r>
          </a:p>
        </p:txBody>
      </p:sp>
    </p:spTree>
    <p:extLst>
      <p:ext uri="{BB962C8B-B14F-4D97-AF65-F5344CB8AC3E}">
        <p14:creationId xmlns:p14="http://schemas.microsoft.com/office/powerpoint/2010/main" val="282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Project Management Issues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Budget Issues</a:t>
            </a:r>
          </a:p>
          <a:p>
            <a:pPr lvl="1"/>
            <a:r>
              <a:rPr lang="en-US"/>
              <a:t>Cost overruns typically result from one or more of the following:</a:t>
            </a:r>
          </a:p>
          <a:p>
            <a:pPr lvl="2"/>
            <a:r>
              <a:rPr lang="en-US"/>
              <a:t>Schedule delays due to factors that were not foreseen</a:t>
            </a:r>
          </a:p>
          <a:p>
            <a:pPr lvl="2"/>
            <a:r>
              <a:rPr lang="en-US"/>
              <a:t>Human resource issues, including turnover, inadequate training,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24386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Project Management Issues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Issues</a:t>
            </a:r>
          </a:p>
          <a:p>
            <a:pPr lvl="1"/>
            <a:r>
              <a:rPr lang="en-US" dirty="0"/>
              <a:t>Problems with timetables and project milestones can indicate a failure to recognize task dependencies, confusion between effort and progress, poor monitoring and control methods, personality conflicts among team members, or turnover of project personnel</a:t>
            </a:r>
          </a:p>
        </p:txBody>
      </p:sp>
    </p:spTree>
    <p:extLst>
      <p:ext uri="{BB962C8B-B14F-4D97-AF65-F5344CB8AC3E}">
        <p14:creationId xmlns:p14="http://schemas.microsoft.com/office/powerpoint/2010/main" val="38240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Bottom 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problems occur, the project manager’s ability to handle the situation becomes the critical factor</a:t>
            </a:r>
          </a:p>
          <a:p>
            <a:r>
              <a:rPr lang="en-US" sz="2800" dirty="0"/>
              <a:t>Sometimes, when a project experiences delays or cost overruns, the system still can be delivered on time and within budget if several less critical requirements are trimmed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Brooks’ Law:- is a claim about software project management according to which “adding manpower to a late software project makes it later”</a:t>
            </a:r>
          </a:p>
        </p:txBody>
      </p:sp>
    </p:spTree>
    <p:extLst>
      <p:ext uri="{BB962C8B-B14F-4D97-AF65-F5344CB8AC3E}">
        <p14:creationId xmlns:p14="http://schemas.microsoft.com/office/powerpoint/2010/main" val="7309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 main roles of system analyst? </a:t>
            </a:r>
          </a:p>
          <a:p>
            <a:r>
              <a:rPr lang="en-US" dirty="0" smtClean="0"/>
              <a:t>List the mail roles of project manager? 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42066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successful information system must support business requirements, stay within budget, and be available on time</a:t>
            </a:r>
          </a:p>
          <a:p>
            <a:r>
              <a:rPr lang="en-US" dirty="0"/>
              <a:t>Sound project management involves the same skills as any other management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47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972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Learning Outcomes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60068" y="1505969"/>
            <a:ext cx="8229600" cy="4525962"/>
          </a:xfrm>
        </p:spPr>
        <p:txBody>
          <a:bodyPr/>
          <a:lstStyle/>
          <a:p>
            <a:r>
              <a:rPr lang="en-US" sz="2600" dirty="0" smtClean="0"/>
              <a:t>By the end of this module, YOU should be able to:</a:t>
            </a:r>
          </a:p>
          <a:p>
            <a:pPr marL="0" indent="0">
              <a:buNone/>
            </a:pPr>
            <a:endParaRPr lang="en-US" sz="2600" dirty="0" smtClean="0"/>
          </a:p>
          <a:p>
            <a:pPr lvl="0"/>
            <a:r>
              <a:rPr lang="en-US" sz="2800" dirty="0"/>
              <a:t>Roles and Skills of a Systems Analyst</a:t>
            </a:r>
          </a:p>
          <a:p>
            <a:pPr lvl="0"/>
            <a:r>
              <a:rPr lang="en-US" sz="2800" dirty="0"/>
              <a:t>Roles and Skills of a Project Manager</a:t>
            </a:r>
          </a:p>
          <a:p>
            <a:r>
              <a:rPr lang="en-US" sz="2800" dirty="0"/>
              <a:t>Resistance to change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87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800" dirty="0"/>
              <a:t>Systems Development Life Cycle (SDLC)</a:t>
            </a:r>
            <a:endParaRPr lang="en-US" sz="2800" dirty="0"/>
          </a:p>
          <a:p>
            <a:pPr lvl="1"/>
            <a:r>
              <a:rPr lang="en-MY" dirty="0"/>
              <a:t>Overview of SDLC</a:t>
            </a:r>
            <a:endParaRPr lang="en-US" dirty="0"/>
          </a:p>
          <a:p>
            <a:pPr lvl="1"/>
            <a:r>
              <a:rPr lang="en-GB" dirty="0"/>
              <a:t>Phases in SDLC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Essential Reading</a:t>
            </a:r>
            <a:endParaRPr lang="en-US" sz="2400" dirty="0"/>
          </a:p>
          <a:p>
            <a:r>
              <a:rPr lang="en-US" sz="2400" dirty="0" err="1" smtClean="0"/>
              <a:t>Satzinger,J.W</a:t>
            </a:r>
            <a:r>
              <a:rPr lang="en-US" sz="2400" dirty="0"/>
              <a:t>.,  </a:t>
            </a:r>
            <a:r>
              <a:rPr lang="en-US" sz="2400" dirty="0" err="1"/>
              <a:t>Jackson,R.B</a:t>
            </a:r>
            <a:r>
              <a:rPr lang="en-US" sz="2400" dirty="0"/>
              <a:t>., </a:t>
            </a:r>
            <a:r>
              <a:rPr lang="en-US" sz="2400" dirty="0" err="1"/>
              <a:t>Burd,S.D</a:t>
            </a:r>
            <a:r>
              <a:rPr lang="en-US" sz="2400" dirty="0"/>
              <a:t>. (2016). Systems Analysis and Design in a Changing World. 7th ed. </a:t>
            </a:r>
            <a:r>
              <a:rPr lang="en-US" sz="2400" dirty="0" err="1"/>
              <a:t>Cengage</a:t>
            </a:r>
            <a:r>
              <a:rPr lang="en-US" sz="2400" dirty="0"/>
              <a:t> Learning. ISBN: 1305117204 • </a:t>
            </a:r>
            <a:r>
              <a:rPr lang="en-US" sz="2400" dirty="0" err="1"/>
              <a:t>Valacich,J.A</a:t>
            </a:r>
            <a:r>
              <a:rPr lang="en-US" sz="2400" dirty="0"/>
              <a:t>., </a:t>
            </a:r>
            <a:r>
              <a:rPr lang="en-US" sz="2400" dirty="0" err="1"/>
              <a:t>George,J</a:t>
            </a:r>
            <a:r>
              <a:rPr lang="en-US" sz="2400" dirty="0"/>
              <a:t>. (2016). Modern Systems Analysis and Design. 8th ed. Pearson. ISBN: 0134204921</a:t>
            </a:r>
          </a:p>
          <a:p>
            <a:r>
              <a:rPr lang="en-US" sz="2400" b="1" dirty="0"/>
              <a:t>Suggested Reading </a:t>
            </a:r>
            <a:endParaRPr lang="en-US" sz="2400" dirty="0"/>
          </a:p>
          <a:p>
            <a:r>
              <a:rPr lang="en-US" sz="2400" dirty="0" err="1" smtClean="0"/>
              <a:t>Schwalbe,K</a:t>
            </a:r>
            <a:r>
              <a:rPr lang="en-US" sz="2400" dirty="0"/>
              <a:t>. (2016). Information technology project management. 8th ed. Course Technology. ISBN: 9781285452340</a:t>
            </a:r>
          </a:p>
        </p:txBody>
      </p:sp>
    </p:spTree>
    <p:extLst>
      <p:ext uri="{BB962C8B-B14F-4D97-AF65-F5344CB8AC3E}">
        <p14:creationId xmlns:p14="http://schemas.microsoft.com/office/powerpoint/2010/main" val="105120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Key terms you must be able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If you have mastered this topic, </a:t>
            </a:r>
            <a:r>
              <a:rPr lang="en-US" sz="2800" b="1" dirty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sz="2800" b="1" dirty="0"/>
              <a:t>:</a:t>
            </a:r>
            <a:r>
              <a:rPr lang="en-US" sz="2800" dirty="0"/>
              <a:t>	</a:t>
            </a:r>
          </a:p>
          <a:p>
            <a:pPr lvl="1"/>
            <a:r>
              <a:rPr lang="en-US" dirty="0"/>
              <a:t>System Analyst 	</a:t>
            </a:r>
          </a:p>
          <a:p>
            <a:pPr lvl="1"/>
            <a:r>
              <a:rPr lang="en-US" dirty="0"/>
              <a:t>Project Manager</a:t>
            </a:r>
          </a:p>
          <a:p>
            <a:pPr lvl="1"/>
            <a:r>
              <a:rPr lang="en-US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7973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Roles of a Systems Analyst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According to Hoffer: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Consultant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A systems consultant to a business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Hired specifically to address information systems issues within a business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Supporting Expert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Draws on professional expertise concerning computer hardware and software and their uses in the business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Not managing the project but merely serving as a resource for those who are</a:t>
            </a:r>
          </a:p>
        </p:txBody>
      </p:sp>
    </p:spTree>
    <p:extLst>
      <p:ext uri="{BB962C8B-B14F-4D97-AF65-F5344CB8AC3E}">
        <p14:creationId xmlns:p14="http://schemas.microsoft.com/office/powerpoint/2010/main" val="23099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Roles of a Systems Analyst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/>
              <a:t>Agent of change</a:t>
            </a:r>
          </a:p>
          <a:p>
            <a:pPr lvl="2" eaLnBrk="1" hangingPunct="1"/>
            <a:r>
              <a:rPr lang="en-US"/>
              <a:t>A comprehensive and responsible role whether internal or external to the business</a:t>
            </a:r>
          </a:p>
          <a:p>
            <a:pPr lvl="2" eaLnBrk="1" hangingPunct="1"/>
            <a:r>
              <a:rPr lang="en-US"/>
              <a:t>A person who serves as a catalyst for change, develops a plan for change, and works with others in facilitating change</a:t>
            </a:r>
          </a:p>
        </p:txBody>
      </p:sp>
    </p:spTree>
    <p:extLst>
      <p:ext uri="{BB962C8B-B14F-4D97-AF65-F5344CB8AC3E}">
        <p14:creationId xmlns:p14="http://schemas.microsoft.com/office/powerpoint/2010/main" val="10604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Resistance to Change</a:t>
            </a:r>
            <a:endParaRPr lang="en-GB" altLang="en-US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Why are people afraid of change?</a:t>
            </a:r>
            <a:endParaRPr lang="en-GB" altLang="en-US"/>
          </a:p>
        </p:txBody>
      </p:sp>
      <p:pic>
        <p:nvPicPr>
          <p:cNvPr id="18437" name="Picture 2" descr="http://cdn.leanblog.org/wp-content/uploads/2014/06/dilbert-resistance-300x2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116263"/>
            <a:ext cx="28575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14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Resistance to change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Reasons</a:t>
            </a:r>
          </a:p>
          <a:p>
            <a:pPr lvl="1" eaLnBrk="1" hangingPunct="1"/>
            <a:r>
              <a:rPr lang="en-US" altLang="en-US"/>
              <a:t>The threat to job security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The reduction in social satisfaction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The reduction of self-esteem and reputation</a:t>
            </a:r>
          </a:p>
        </p:txBody>
      </p:sp>
    </p:spTree>
    <p:extLst>
      <p:ext uri="{BB962C8B-B14F-4D97-AF65-F5344CB8AC3E}">
        <p14:creationId xmlns:p14="http://schemas.microsoft.com/office/powerpoint/2010/main" val="17009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Resistance to change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Effects</a:t>
            </a:r>
          </a:p>
          <a:p>
            <a:pPr lvl="1" eaLnBrk="1" hangingPunct="1"/>
            <a:r>
              <a:rPr lang="en-US" altLang="en-US"/>
              <a:t> 	withholding facts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 	providing inaccurate data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 	displaying an attitude of indifference</a:t>
            </a:r>
          </a:p>
        </p:txBody>
      </p:sp>
    </p:spTree>
    <p:extLst>
      <p:ext uri="{BB962C8B-B14F-4D97-AF65-F5344CB8AC3E}">
        <p14:creationId xmlns:p14="http://schemas.microsoft.com/office/powerpoint/2010/main" val="12094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1-3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APUtemplate-Level_1-3</Template>
  <TotalTime>230</TotalTime>
  <Pages>11</Pages>
  <Words>1069</Words>
  <Application>Microsoft Office PowerPoint</Application>
  <PresentationFormat>On-screen Show (4:3)</PresentationFormat>
  <Paragraphs>164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新細明體</vt:lpstr>
      <vt:lpstr>Times New Roman</vt:lpstr>
      <vt:lpstr>Wingdings</vt:lpstr>
      <vt:lpstr>APUtemplate-Level_1-3</vt:lpstr>
      <vt:lpstr>Systems Analysis and Design CT026-3-1</vt:lpstr>
      <vt:lpstr>Topic &amp; Structure of The Lesson</vt:lpstr>
      <vt:lpstr>Learning Outcomes</vt:lpstr>
      <vt:lpstr>Key terms you must be able to use</vt:lpstr>
      <vt:lpstr>Roles of a Systems Analyst</vt:lpstr>
      <vt:lpstr>Roles of a Systems Analyst</vt:lpstr>
      <vt:lpstr>Resistance to Change</vt:lpstr>
      <vt:lpstr>Resistance to change</vt:lpstr>
      <vt:lpstr>Resistance to change</vt:lpstr>
      <vt:lpstr>Resistance to change</vt:lpstr>
      <vt:lpstr>Skills of a Systems Analyst</vt:lpstr>
      <vt:lpstr>Skills of a Systems Analyst</vt:lpstr>
      <vt:lpstr>Skills of a Systems Analyst</vt:lpstr>
      <vt:lpstr>Skills of a Systems Analyst</vt:lpstr>
      <vt:lpstr>Skills of a Systems Analyst</vt:lpstr>
      <vt:lpstr>Project Management</vt:lpstr>
      <vt:lpstr>Roles and Skills of a Project Manager</vt:lpstr>
      <vt:lpstr>Roles and Skills of a Project Manager</vt:lpstr>
      <vt:lpstr>Roles and Skills of a Project Manager</vt:lpstr>
      <vt:lpstr>Roles and Skills of a Project Manager</vt:lpstr>
      <vt:lpstr>Roles and Skills of a Project Manager</vt:lpstr>
      <vt:lpstr>Project Management Issues</vt:lpstr>
      <vt:lpstr>Project Management Issues</vt:lpstr>
      <vt:lpstr>Project Management Issues</vt:lpstr>
      <vt:lpstr>Project Management Issues</vt:lpstr>
      <vt:lpstr>The Bottom Line</vt:lpstr>
      <vt:lpstr>Quick Review Question</vt:lpstr>
      <vt:lpstr>PowerPoint Presentation</vt:lpstr>
      <vt:lpstr>Question and Answer Session</vt:lpstr>
      <vt:lpstr>What we will cover next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Nursafuraa Bt Abdul Majid</dc:creator>
  <cp:lastModifiedBy>Dr. Fatemeh Meskaran</cp:lastModifiedBy>
  <cp:revision>34</cp:revision>
  <cp:lastPrinted>2019-05-30T07:31:43Z</cp:lastPrinted>
  <dcterms:created xsi:type="dcterms:W3CDTF">2014-01-16T07:22:48Z</dcterms:created>
  <dcterms:modified xsi:type="dcterms:W3CDTF">2019-05-30T07:33:26Z</dcterms:modified>
</cp:coreProperties>
</file>