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707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6" r:id="rId4"/>
    <p:sldId id="258" r:id="rId5"/>
    <p:sldId id="267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5" r:id="rId15"/>
    <p:sldId id="299" r:id="rId16"/>
    <p:sldId id="300" r:id="rId17"/>
    <p:sldId id="301" r:id="rId18"/>
    <p:sldId id="307" r:id="rId19"/>
    <p:sldId id="308" r:id="rId20"/>
    <p:sldId id="309" r:id="rId21"/>
    <p:sldId id="310" r:id="rId22"/>
    <p:sldId id="306" r:id="rId2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1" autoAdjust="0"/>
  </p:normalViewPr>
  <p:slideViewPr>
    <p:cSldViewPr snapToGrid="0">
      <p:cViewPr varScale="1">
        <p:scale>
          <a:sx n="86" d="100"/>
          <a:sy n="86" d="100"/>
        </p:scale>
        <p:origin x="93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3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7F56F92-D627-43E3-929E-559695044F8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1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1761BBF-F3EF-42BF-86E5-FB73FD6AC6F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ln/>
        </p:spPr>
        <p:txBody>
          <a:bodyPr/>
          <a:lstStyle/>
          <a:p>
            <a:fld id="{30B6EA11-D8B9-462E-AC48-43DA7B225F4E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8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50710A-50E2-4310-A2B6-4620479E5A37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7" y="4721952"/>
            <a:ext cx="4991947" cy="4471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(1:10) – indicates that to return to previous phase would cost 10 times more expenses</a:t>
            </a:r>
          </a:p>
        </p:txBody>
      </p:sp>
    </p:spTree>
    <p:extLst>
      <p:ext uri="{BB962C8B-B14F-4D97-AF65-F5344CB8AC3E}">
        <p14:creationId xmlns:p14="http://schemas.microsoft.com/office/powerpoint/2010/main" val="89351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Systems Analysis and Design</a:t>
            </a:r>
            <a:br>
              <a:rPr lang="en-US" dirty="0" smtClean="0"/>
            </a:br>
            <a:r>
              <a:rPr lang="en-US" dirty="0" smtClean="0"/>
              <a:t>CT026-3-1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72100" y="51244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992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72100" y="51244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044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9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94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47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73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72100" y="51244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 (of 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90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8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82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72100" y="51244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81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72100" y="51244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72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372100" y="51244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97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72100" y="51244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192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372100" y="51244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2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72100" y="51244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5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72100" y="51244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CT026-3-1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Systems Analysis and Design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800" dirty="0" smtClean="0"/>
              <a:t>System Development Life Cycle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896100" y="660955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800" dirty="0" smtClean="0"/>
              <a:t>Page </a:t>
            </a:r>
            <a:fld id="{E2B60051-F119-4F6E-A996-0670D2EADDEB}" type="slidenum">
              <a:rPr lang="en-US" sz="800" smtClean="0"/>
              <a:t>‹#›</a:t>
            </a:fld>
            <a:r>
              <a:rPr lang="en-US" sz="800" dirty="0" smtClean="0"/>
              <a:t> of 21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4F43-9122-4BBA-96F0-8D652E4DE1B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D3A5-5C10-42EA-AEA4-EDED0E4ED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Systems Analysis and Design CT026-3-1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Development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Systems Analysis</a:t>
            </a:r>
          </a:p>
          <a:p>
            <a:pPr lvl="2" eaLnBrk="1" hangingPunct="1"/>
            <a:r>
              <a:rPr lang="en-US" dirty="0" smtClean="0"/>
              <a:t>The purpose is to build a logical model of the new system</a:t>
            </a:r>
          </a:p>
          <a:p>
            <a:pPr lvl="2" eaLnBrk="1" hangingPunct="1"/>
            <a:r>
              <a:rPr lang="en-US" dirty="0" smtClean="0"/>
              <a:t>By creating requirement modelling which to investigating business processes and document new system</a:t>
            </a:r>
          </a:p>
          <a:p>
            <a:pPr lvl="2" eaLnBrk="1" hangingPunct="1"/>
            <a:r>
              <a:rPr lang="en-US" dirty="0" smtClean="0"/>
              <a:t>Perform fact-finding techniques such as interview, survey</a:t>
            </a:r>
          </a:p>
          <a:p>
            <a:pPr lvl="2" eaLnBrk="1" hangingPunct="1"/>
            <a:r>
              <a:rPr lang="en-US" dirty="0" smtClean="0"/>
              <a:t>Deliverable is the system requirements document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A3A5263-2F57-4C59-91D8-E3390F161146}" type="slidenum">
              <a:rPr lang="en-US" sz="800" b="1">
                <a:solidFill>
                  <a:schemeClr val="bg1"/>
                </a:solidFill>
              </a:rPr>
              <a:pPr algn="r" eaLnBrk="1" hangingPunct="1"/>
              <a:t>10</a:t>
            </a:fld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Phases in SDLC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Systems Design</a:t>
            </a:r>
          </a:p>
          <a:p>
            <a:pPr lvl="2" eaLnBrk="1" hangingPunct="1"/>
            <a:r>
              <a:rPr lang="en-US" dirty="0" smtClean="0"/>
              <a:t>Create a physical model that satisfies all documented requirements for the system</a:t>
            </a:r>
          </a:p>
          <a:p>
            <a:pPr lvl="2" eaLnBrk="1" hangingPunct="1"/>
            <a:r>
              <a:rPr lang="en-US" dirty="0" smtClean="0"/>
              <a:t>Design user interface</a:t>
            </a:r>
          </a:p>
          <a:p>
            <a:pPr lvl="2" eaLnBrk="1" hangingPunct="1"/>
            <a:r>
              <a:rPr lang="en-US" dirty="0" smtClean="0"/>
              <a:t>Identify outputs, inputs, and processes</a:t>
            </a:r>
          </a:p>
          <a:p>
            <a:pPr lvl="2" eaLnBrk="1" hangingPunct="1"/>
            <a:r>
              <a:rPr lang="en-US" dirty="0" smtClean="0"/>
              <a:t>Deliverable is the system design specification</a:t>
            </a:r>
          </a:p>
          <a:p>
            <a:pPr lvl="2" eaLnBrk="1" hangingPunct="1"/>
            <a:r>
              <a:rPr lang="en-US" dirty="0" smtClean="0"/>
              <a:t>Management and user involvement is critical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86B4F42-296E-4BEB-98B6-79116B0E484A}" type="slidenum">
              <a:rPr lang="en-US" sz="800" b="1">
                <a:solidFill>
                  <a:schemeClr val="bg1"/>
                </a:solidFill>
              </a:rPr>
              <a:pPr algn="r" eaLnBrk="1" hangingPunct="1"/>
              <a:t>11</a:t>
            </a:fld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Phases in SDLC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Phases in SDLC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Systems Implementation</a:t>
            </a:r>
          </a:p>
          <a:p>
            <a:pPr lvl="2" eaLnBrk="1" hangingPunct="1"/>
            <a:r>
              <a:rPr lang="en-US" dirty="0" smtClean="0"/>
              <a:t>New system is constructed</a:t>
            </a:r>
          </a:p>
          <a:p>
            <a:pPr lvl="2" eaLnBrk="1" hangingPunct="1"/>
            <a:r>
              <a:rPr lang="en-US" dirty="0" smtClean="0"/>
              <a:t>Programs are written, tested and  documented</a:t>
            </a:r>
          </a:p>
          <a:p>
            <a:pPr lvl="2" eaLnBrk="1" hangingPunct="1"/>
            <a:r>
              <a:rPr lang="en-US" dirty="0" smtClean="0"/>
              <a:t>System is installed</a:t>
            </a:r>
          </a:p>
          <a:p>
            <a:pPr lvl="2" eaLnBrk="1" hangingPunct="1"/>
            <a:r>
              <a:rPr lang="en-US" dirty="0" smtClean="0"/>
              <a:t>Deliverable is a completely functioning and documented information system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77288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4321266-0D00-4308-BCBA-F8D047F4A199}" type="slidenum">
              <a:rPr lang="en-US" sz="800" b="1">
                <a:solidFill>
                  <a:schemeClr val="bg1"/>
                </a:solidFill>
              </a:rPr>
              <a:pPr algn="r" eaLnBrk="1" hangingPunct="1"/>
              <a:t>12</a:t>
            </a:fld>
            <a:endParaRPr lang="en-US" sz="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Phases in SDLC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Systems Security and Support</a:t>
            </a:r>
          </a:p>
          <a:p>
            <a:pPr lvl="2"/>
            <a:r>
              <a:rPr lang="en-US" dirty="0"/>
              <a:t>A well-designed system must be secure, reliable, maintainable, and scalable</a:t>
            </a:r>
          </a:p>
          <a:p>
            <a:pPr lvl="2"/>
            <a:r>
              <a:rPr lang="en-US" dirty="0"/>
              <a:t>Most information systems need to be updated significantly or replaced after several years of </a:t>
            </a:r>
            <a:r>
              <a:rPr lang="en-US" dirty="0" smtClean="0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Systems Development Methodology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Definition</a:t>
            </a:r>
          </a:p>
          <a:p>
            <a:pPr lvl="1" eaLnBrk="1" hangingPunct="1"/>
            <a:r>
              <a:rPr lang="en-US" sz="3600" smtClean="0"/>
              <a:t>A standard process followed in an organization to conduct  all the steps necessary to analyze, design, implement &amp;  maintain IS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75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Systems Development Methodology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97038"/>
            <a:ext cx="89662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smtClean="0"/>
              <a:t>Importance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To ensure consistency in management of projects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200" smtClean="0"/>
              <a:t>To ensure easier estimation of project times and costs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200" smtClean="0"/>
              <a:t>To eliminate those causes of unsuccessful system development – e.g. a more understandable process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200" smtClean="0"/>
              <a:t>Reduce time &amp; cost 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747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Systems Development Methodology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Importance</a:t>
            </a:r>
          </a:p>
          <a:p>
            <a:pPr lvl="1" eaLnBrk="1" hangingPunct="1"/>
            <a:r>
              <a:rPr lang="en-US" sz="3200" smtClean="0"/>
              <a:t>Interact &amp; encourage user involvement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3200" smtClean="0"/>
              <a:t> To improve the quality of work &amp; system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3200" smtClean="0"/>
              <a:t> Produce complete &amp; accurate design specification and     documentation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3200" smtClean="0"/>
              <a:t> Meet user requirement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5364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SDLC stands for? </a:t>
            </a:r>
          </a:p>
          <a:p>
            <a:r>
              <a:rPr lang="en-US" dirty="0" smtClean="0"/>
              <a:t>What are the main phases in SDLS?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8886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Overview of SDLC (Systems Development Life Cycle)</a:t>
            </a:r>
          </a:p>
          <a:p>
            <a:pPr lvl="1">
              <a:defRPr/>
            </a:pPr>
            <a:r>
              <a:rPr lang="en-US" sz="3200" dirty="0">
                <a:solidFill>
                  <a:srgbClr val="000000"/>
                </a:solidFill>
              </a:rPr>
              <a:t>Overview of phases in SDLC</a:t>
            </a:r>
          </a:p>
          <a:p>
            <a:pPr lvl="1">
              <a:defRPr/>
            </a:pPr>
            <a:r>
              <a:rPr lang="en-US" sz="3200" dirty="0">
                <a:solidFill>
                  <a:srgbClr val="000000"/>
                </a:solidFill>
              </a:rPr>
              <a:t>Systems development methodology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8841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smtClean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 smtClean="0"/>
              <a:t>Explain </a:t>
            </a:r>
            <a:r>
              <a:rPr lang="en-US" sz="2400" dirty="0"/>
              <a:t>each of the SDLC phases briefly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Define Systems Development Methodology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Explain the importance of Systems Development </a:t>
            </a:r>
            <a:r>
              <a:rPr lang="en-US" sz="2400" dirty="0" smtClean="0">
                <a:solidFill>
                  <a:srgbClr val="000000"/>
                </a:solidFill>
              </a:rPr>
              <a:t>Methodology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685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800" b="1" dirty="0"/>
              <a:t>Planning</a:t>
            </a:r>
            <a:endParaRPr lang="en-US" sz="2800" dirty="0"/>
          </a:p>
          <a:p>
            <a:pPr lvl="1"/>
            <a:r>
              <a:rPr lang="en-MY" dirty="0"/>
              <a:t>Problem Statement</a:t>
            </a:r>
            <a:endParaRPr lang="en-US" dirty="0"/>
          </a:p>
          <a:p>
            <a:pPr lvl="1"/>
            <a:r>
              <a:rPr lang="en-MY" dirty="0"/>
              <a:t>System Change Request</a:t>
            </a:r>
            <a:endParaRPr lang="en-US" dirty="0"/>
          </a:p>
          <a:p>
            <a:pPr lvl="1"/>
            <a:r>
              <a:rPr lang="en-GB" dirty="0"/>
              <a:t>Preliminary Investigation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Essential Reading</a:t>
            </a:r>
            <a:endParaRPr lang="en-US" sz="2400" dirty="0"/>
          </a:p>
          <a:p>
            <a:r>
              <a:rPr lang="en-US" sz="2400" b="1" dirty="0"/>
              <a:t> </a:t>
            </a:r>
            <a:r>
              <a:rPr lang="en-US" sz="2400" dirty="0"/>
              <a:t>• </a:t>
            </a:r>
            <a:r>
              <a:rPr lang="en-US" sz="2400" dirty="0" err="1"/>
              <a:t>Satzinger,J.W</a:t>
            </a:r>
            <a:r>
              <a:rPr lang="en-US" sz="2400" dirty="0"/>
              <a:t>.,  </a:t>
            </a:r>
            <a:r>
              <a:rPr lang="en-US" sz="2400" dirty="0" err="1"/>
              <a:t>Jackson,R.B</a:t>
            </a:r>
            <a:r>
              <a:rPr lang="en-US" sz="2400" dirty="0"/>
              <a:t>., </a:t>
            </a:r>
            <a:r>
              <a:rPr lang="en-US" sz="2400" dirty="0" err="1"/>
              <a:t>Burd,S.D</a:t>
            </a:r>
            <a:r>
              <a:rPr lang="en-US" sz="2400" dirty="0"/>
              <a:t>. (2016). Systems Analysis and Design in a Changing World. 7th ed. </a:t>
            </a:r>
            <a:r>
              <a:rPr lang="en-US" sz="2400" dirty="0" err="1"/>
              <a:t>Cengage</a:t>
            </a:r>
            <a:r>
              <a:rPr lang="en-US" sz="2400" dirty="0"/>
              <a:t> Learning. ISBN: 1305117204 • </a:t>
            </a:r>
            <a:r>
              <a:rPr lang="en-US" sz="2400" dirty="0" err="1"/>
              <a:t>Valacich,J.A</a:t>
            </a:r>
            <a:r>
              <a:rPr lang="en-US" sz="2400" dirty="0"/>
              <a:t>., </a:t>
            </a:r>
            <a:r>
              <a:rPr lang="en-US" sz="2400" dirty="0" err="1"/>
              <a:t>George,J</a:t>
            </a:r>
            <a:r>
              <a:rPr lang="en-US" sz="2400" dirty="0"/>
              <a:t>. (2016). Modern Systems Analysis and Design. 8th ed. Pearson. ISBN: 0134204921</a:t>
            </a:r>
          </a:p>
          <a:p>
            <a:r>
              <a:rPr lang="en-US" sz="2400" b="1" dirty="0"/>
              <a:t>Suggested Reading </a:t>
            </a:r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Schwalbe,K</a:t>
            </a:r>
            <a:r>
              <a:rPr lang="en-US" sz="2400" dirty="0"/>
              <a:t>. (2016). Information technology project management. 8th ed. Course Technology. ISBN: 9781285452340</a:t>
            </a:r>
          </a:p>
        </p:txBody>
      </p:sp>
    </p:spTree>
    <p:extLst>
      <p:ext uri="{BB962C8B-B14F-4D97-AF65-F5344CB8AC3E}">
        <p14:creationId xmlns:p14="http://schemas.microsoft.com/office/powerpoint/2010/main" val="3459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0068" y="1505969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By the end of this module, YOU should be able </a:t>
            </a:r>
            <a:r>
              <a:rPr lang="en-US" sz="2600" dirty="0" smtClean="0"/>
              <a:t>to address:</a:t>
            </a:r>
            <a:endParaRPr lang="en-US" sz="2600" dirty="0"/>
          </a:p>
          <a:p>
            <a:r>
              <a:rPr lang="en-US" sz="2600" dirty="0" smtClean="0"/>
              <a:t>System </a:t>
            </a:r>
            <a:r>
              <a:rPr lang="en-US" sz="2600" dirty="0" smtClean="0"/>
              <a:t>Development Life Cycle</a:t>
            </a:r>
          </a:p>
          <a:p>
            <a:r>
              <a:rPr lang="en-US" sz="2600" dirty="0" smtClean="0"/>
              <a:t>Overview of SDLC</a:t>
            </a:r>
          </a:p>
          <a:p>
            <a:r>
              <a:rPr lang="en-US" sz="2600" dirty="0" smtClean="0"/>
              <a:t>Phases in SDLC</a:t>
            </a:r>
          </a:p>
        </p:txBody>
      </p:sp>
    </p:spTree>
    <p:extLst>
      <p:ext uri="{BB962C8B-B14F-4D97-AF65-F5344CB8AC3E}">
        <p14:creationId xmlns:p14="http://schemas.microsoft.com/office/powerpoint/2010/main" val="11787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Key terms you must be able to use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If you have mastered this topic, </a:t>
            </a:r>
            <a:r>
              <a:rPr lang="en-US" sz="2800" b="1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sz="2800" b="1" dirty="0"/>
              <a:t>:</a:t>
            </a:r>
            <a:r>
              <a:rPr lang="en-US" sz="2800" dirty="0"/>
              <a:t>	</a:t>
            </a:r>
          </a:p>
          <a:p>
            <a:pPr lvl="1"/>
            <a:r>
              <a:rPr lang="en-US" dirty="0"/>
              <a:t>Systems Development Life Cycle</a:t>
            </a:r>
          </a:p>
          <a:p>
            <a:pPr lvl="1"/>
            <a:r>
              <a:rPr lang="en-US" dirty="0"/>
              <a:t>Systems Development Methodology</a:t>
            </a:r>
          </a:p>
        </p:txBody>
      </p:sp>
    </p:spTree>
    <p:extLst>
      <p:ext uri="{BB962C8B-B14F-4D97-AF65-F5344CB8AC3E}">
        <p14:creationId xmlns:p14="http://schemas.microsoft.com/office/powerpoint/2010/main" val="37973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Introduction to SDLC</a:t>
            </a:r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8229600" cy="4678362"/>
          </a:xfrm>
        </p:spPr>
        <p:txBody>
          <a:bodyPr/>
          <a:lstStyle/>
          <a:p>
            <a:pPr eaLnBrk="1" hangingPunct="1"/>
            <a:r>
              <a:rPr lang="en-US" smtClean="0"/>
              <a:t> Software crisis – systems delivered were</a:t>
            </a:r>
          </a:p>
          <a:p>
            <a:pPr lvl="1" eaLnBrk="1" hangingPunct="1"/>
            <a:r>
              <a:rPr lang="en-US" smtClean="0"/>
              <a:t> late</a:t>
            </a:r>
          </a:p>
          <a:p>
            <a:pPr lvl="1" eaLnBrk="1" hangingPunct="1"/>
            <a:r>
              <a:rPr lang="en-US" smtClean="0"/>
              <a:t> over budget</a:t>
            </a:r>
          </a:p>
          <a:p>
            <a:pPr lvl="1" eaLnBrk="1" hangingPunct="1"/>
            <a:r>
              <a:rPr lang="en-US" smtClean="0"/>
              <a:t> unreliable</a:t>
            </a:r>
          </a:p>
          <a:p>
            <a:pPr lvl="1" eaLnBrk="1" hangingPunct="1"/>
            <a:r>
              <a:rPr lang="en-US" smtClean="0"/>
              <a:t> difficult to maintain</a:t>
            </a:r>
          </a:p>
          <a:p>
            <a:pPr lvl="1" eaLnBrk="1" hangingPunct="1"/>
            <a:r>
              <a:rPr lang="en-US" smtClean="0"/>
              <a:t> did not do what was required</a:t>
            </a:r>
          </a:p>
          <a:p>
            <a:pPr eaLnBrk="1" hangingPunct="1"/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System development life cycle  - an attempt to establish structured approach to systems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29251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/>
          <p:cNvSpPr>
            <a:spLocks noGrp="1"/>
          </p:cNvSpPr>
          <p:nvPr>
            <p:ph idx="1"/>
          </p:nvPr>
        </p:nvSpPr>
        <p:spPr>
          <a:xfrm>
            <a:off x="803275" y="1662113"/>
            <a:ext cx="7567613" cy="4378325"/>
          </a:xfrm>
        </p:spPr>
        <p:txBody>
          <a:bodyPr/>
          <a:lstStyle/>
          <a:p>
            <a:pPr eaLnBrk="1" hangingPunct="1"/>
            <a:r>
              <a:rPr lang="en-US" b="1" dirty="0" smtClean="0"/>
              <a:t>Structured Analysis</a:t>
            </a:r>
          </a:p>
          <a:p>
            <a:pPr lvl="1" eaLnBrk="1" hangingPunct="1"/>
            <a:r>
              <a:rPr lang="en-US" sz="2400" dirty="0" smtClean="0"/>
              <a:t>Traditional system development techniques that is time-tested and easy to understand</a:t>
            </a:r>
          </a:p>
          <a:p>
            <a:pPr lvl="1" eaLnBrk="1" hangingPunct="1"/>
            <a:r>
              <a:rPr lang="en-US" sz="2400" dirty="0" smtClean="0"/>
              <a:t>Uses phases called the systems development life cycle (SDLC)</a:t>
            </a:r>
          </a:p>
          <a:p>
            <a:pPr lvl="1" eaLnBrk="1" hangingPunct="1"/>
            <a:r>
              <a:rPr lang="en-US" sz="2400" dirty="0" smtClean="0"/>
              <a:t>Uses process models to describe a system </a:t>
            </a:r>
            <a:br>
              <a:rPr lang="en-US" sz="2400" dirty="0" smtClean="0"/>
            </a:br>
            <a:r>
              <a:rPr lang="en-US" sz="2400" dirty="0" smtClean="0"/>
              <a:t>graphically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095FAA3-E841-4728-AE39-3055D2CEB811}" type="slidenum">
              <a:rPr lang="en-US" sz="800" b="1">
                <a:solidFill>
                  <a:schemeClr val="bg1"/>
                </a:solidFill>
              </a:rPr>
              <a:pPr algn="r" eaLnBrk="1" hangingPunct="1"/>
              <a:t>6</a:t>
            </a:fld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Introduction to SDLC</a:t>
            </a:r>
            <a:endParaRPr lang="en-US" sz="13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Systems Development Life Cycle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Also known as </a:t>
            </a:r>
            <a:r>
              <a:rPr lang="en-US" sz="2000" dirty="0" smtClean="0">
                <a:solidFill>
                  <a:srgbClr val="A50021"/>
                </a:solidFill>
              </a:rPr>
              <a:t>applications development cycle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A50021"/>
                </a:solidFill>
              </a:rPr>
              <a:t>organized approach</a:t>
            </a:r>
            <a:r>
              <a:rPr lang="en-US" sz="2000" dirty="0" smtClean="0"/>
              <a:t> used in organizations to develop an information system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rgbClr val="A50021"/>
                </a:solidFill>
              </a:rPr>
              <a:t>traditional </a:t>
            </a:r>
            <a:r>
              <a:rPr lang="en-US" sz="2000" dirty="0" smtClean="0"/>
              <a:t>methodology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normally used on </a:t>
            </a:r>
            <a:r>
              <a:rPr lang="en-US" sz="2000" dirty="0" smtClean="0">
                <a:solidFill>
                  <a:srgbClr val="A50021"/>
                </a:solidFill>
              </a:rPr>
              <a:t>large </a:t>
            </a:r>
            <a:r>
              <a:rPr lang="en-US" sz="2000" dirty="0" smtClean="0"/>
              <a:t>projects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require </a:t>
            </a:r>
            <a:r>
              <a:rPr lang="en-US" sz="2000" dirty="0" smtClean="0">
                <a:solidFill>
                  <a:srgbClr val="A50021"/>
                </a:solidFill>
              </a:rPr>
              <a:t>extensive development periods</a:t>
            </a:r>
            <a:r>
              <a:rPr lang="en-US" sz="2000" dirty="0" smtClean="0"/>
              <a:t> more than 1 year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rgbClr val="A50021"/>
                </a:solidFill>
              </a:rPr>
              <a:t>complicated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results </a:t>
            </a:r>
            <a:r>
              <a:rPr lang="en-US" sz="2000" dirty="0" smtClean="0">
                <a:solidFill>
                  <a:srgbClr val="A50021"/>
                </a:solidFill>
              </a:rPr>
              <a:t>do not always satisfy</a:t>
            </a:r>
            <a:r>
              <a:rPr lang="en-US" sz="2000" dirty="0" smtClean="0"/>
              <a:t> the user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rgbClr val="A50021"/>
                </a:solidFill>
              </a:rPr>
              <a:t>expensive</a:t>
            </a:r>
            <a:r>
              <a:rPr lang="en-US" sz="2000" dirty="0" smtClean="0"/>
              <a:t> approach considering the money, time and effort put in</a:t>
            </a:r>
          </a:p>
        </p:txBody>
      </p:sp>
    </p:spTree>
    <p:extLst>
      <p:ext uri="{BB962C8B-B14F-4D97-AF65-F5344CB8AC3E}">
        <p14:creationId xmlns:p14="http://schemas.microsoft.com/office/powerpoint/2010/main" val="34623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idx="1"/>
          </p:nvPr>
        </p:nvSpPr>
        <p:spPr>
          <a:xfrm>
            <a:off x="230188" y="1408113"/>
            <a:ext cx="8229600" cy="4525962"/>
          </a:xfrm>
        </p:spPr>
        <p:txBody>
          <a:bodyPr/>
          <a:lstStyle/>
          <a:p>
            <a:pPr lvl="1" eaLnBrk="1" hangingPunct="1"/>
            <a:r>
              <a:rPr lang="en-US" smtClean="0"/>
              <a:t>The SDLC model usually includes five steps</a:t>
            </a:r>
          </a:p>
          <a:p>
            <a:pPr lvl="2" eaLnBrk="1" hangingPunct="1"/>
            <a:r>
              <a:rPr lang="en-US" smtClean="0"/>
              <a:t>Systems Planning</a:t>
            </a:r>
          </a:p>
          <a:p>
            <a:pPr lvl="2" eaLnBrk="1" hangingPunct="1"/>
            <a:r>
              <a:rPr lang="en-US" smtClean="0"/>
              <a:t>Systems Analysis</a:t>
            </a:r>
          </a:p>
          <a:p>
            <a:pPr lvl="2" eaLnBrk="1" hangingPunct="1"/>
            <a:r>
              <a:rPr lang="en-US" smtClean="0"/>
              <a:t>Systems Design</a:t>
            </a:r>
          </a:p>
          <a:p>
            <a:pPr lvl="2" eaLnBrk="1" hangingPunct="1"/>
            <a:r>
              <a:rPr lang="en-US" smtClean="0"/>
              <a:t>Systems Implementation</a:t>
            </a:r>
          </a:p>
          <a:p>
            <a:pPr lvl="2" eaLnBrk="1" hangingPunct="1"/>
            <a:r>
              <a:rPr lang="en-US" smtClean="0"/>
              <a:t>Systems Security and </a:t>
            </a:r>
            <a:br>
              <a:rPr lang="en-US" smtClean="0"/>
            </a:br>
            <a:r>
              <a:rPr lang="en-US" smtClean="0"/>
              <a:t>Support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7839C87-2360-44EF-A568-228BA3450479}" type="slidenum">
              <a:rPr lang="en-US" sz="800" b="1">
                <a:solidFill>
                  <a:schemeClr val="bg1"/>
                </a:solidFill>
              </a:rPr>
              <a:pPr algn="r" eaLnBrk="1" hangingPunct="1"/>
              <a:t>8</a:t>
            </a:fld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Overview of SDLC phases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1952625"/>
            <a:ext cx="28098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930275" y="5529263"/>
            <a:ext cx="41878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/>
              <a:t>FIGURE 1-25 </a:t>
            </a:r>
            <a:r>
              <a:rPr lang="en-US" sz="1400"/>
              <a:t>Development phases and deliverables are shown in the waterfall model. </a:t>
            </a:r>
            <a:br>
              <a:rPr lang="en-US" sz="1400"/>
            </a:br>
            <a:r>
              <a:rPr lang="en-US" sz="1400"/>
              <a:t>The circular symbols indicate interaction among the phases</a:t>
            </a: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7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Systems Planning</a:t>
            </a:r>
          </a:p>
          <a:p>
            <a:pPr lvl="2" eaLnBrk="1" hangingPunct="1"/>
            <a:r>
              <a:rPr lang="en-US" dirty="0" smtClean="0"/>
              <a:t>Begins the process with system request which describes problems or desired changes in an IS or a business process</a:t>
            </a:r>
          </a:p>
          <a:p>
            <a:pPr lvl="2" eaLnBrk="1" hangingPunct="1"/>
            <a:r>
              <a:rPr lang="en-US" dirty="0" smtClean="0"/>
              <a:t>Purpose of this phase is to perform a preliminary investigation  to evaluate an IT related business opportunity and problem</a:t>
            </a:r>
          </a:p>
          <a:p>
            <a:pPr lvl="2" eaLnBrk="1" hangingPunct="1"/>
            <a:r>
              <a:rPr lang="en-US" dirty="0" smtClean="0"/>
              <a:t>Preliminary investigation is a critical step because the outcome will affect the entire development process</a:t>
            </a:r>
          </a:p>
          <a:p>
            <a:pPr lvl="2" eaLnBrk="1" hangingPunct="1"/>
            <a:r>
              <a:rPr lang="en-US" dirty="0" smtClean="0"/>
              <a:t>Deliverable is preliminary investigation report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2B7CB83-646E-4EB0-8257-EB3BC160B2E8}" type="slidenum">
              <a:rPr lang="en-US" sz="800" b="1">
                <a:solidFill>
                  <a:schemeClr val="bg1"/>
                </a:solidFill>
              </a:rPr>
              <a:pPr algn="r" eaLnBrk="1" hangingPunct="1"/>
              <a:t>9</a:t>
            </a:fld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Phases in SDLC </a:t>
            </a:r>
          </a:p>
        </p:txBody>
      </p:sp>
    </p:spTree>
    <p:extLst>
      <p:ext uri="{BB962C8B-B14F-4D97-AF65-F5344CB8AC3E}">
        <p14:creationId xmlns:p14="http://schemas.microsoft.com/office/powerpoint/2010/main" val="12720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1-3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APUtemplate-Level_1-3</Template>
  <TotalTime>185</TotalTime>
  <Pages>11</Pages>
  <Words>724</Words>
  <Application>Microsoft Office PowerPoint</Application>
  <PresentationFormat>On-screen Show (4:3)</PresentationFormat>
  <Paragraphs>117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新細明體</vt:lpstr>
      <vt:lpstr>Symbol</vt:lpstr>
      <vt:lpstr>APUtemplate-Level_1-3</vt:lpstr>
      <vt:lpstr>Custom Design</vt:lpstr>
      <vt:lpstr>Systems Analysis and Design CT026-3-1</vt:lpstr>
      <vt:lpstr>Topic &amp; Structure of The Lesson</vt:lpstr>
      <vt:lpstr>Learning Outcomes</vt:lpstr>
      <vt:lpstr>Key terms you must be able to use</vt:lpstr>
      <vt:lpstr>Introduction to SDLC</vt:lpstr>
      <vt:lpstr>Introduction to SDLC</vt:lpstr>
      <vt:lpstr>Systems Development Life Cycle</vt:lpstr>
      <vt:lpstr>Overview of SDLC phases</vt:lpstr>
      <vt:lpstr>Phases in SDLC </vt:lpstr>
      <vt:lpstr>Phases in SDLC </vt:lpstr>
      <vt:lpstr>Phases in SDLC </vt:lpstr>
      <vt:lpstr>Phases in SDLC </vt:lpstr>
      <vt:lpstr>Phases in SDLC </vt:lpstr>
      <vt:lpstr>Systems Development Methodology</vt:lpstr>
      <vt:lpstr>Systems Development Methodology</vt:lpstr>
      <vt:lpstr>Systems Development Methodology</vt:lpstr>
      <vt:lpstr>Quick Review Question</vt:lpstr>
      <vt:lpstr>PowerPoint Presentation</vt:lpstr>
      <vt:lpstr>Question and Answer Session</vt:lpstr>
      <vt:lpstr>What we will cover next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Nursafuraa Bt Abdul Majid</dc:creator>
  <cp:lastModifiedBy>Dr. Fatemeh Meskaran</cp:lastModifiedBy>
  <cp:revision>35</cp:revision>
  <cp:lastPrinted>2019-05-31T03:14:15Z</cp:lastPrinted>
  <dcterms:created xsi:type="dcterms:W3CDTF">2014-01-16T07:22:48Z</dcterms:created>
  <dcterms:modified xsi:type="dcterms:W3CDTF">2019-05-31T04:11:41Z</dcterms:modified>
</cp:coreProperties>
</file>