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6" r:id="rId3"/>
    <p:sldId id="258" r:id="rId4"/>
    <p:sldId id="267" r:id="rId5"/>
    <p:sldId id="319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07" r:id="rId15"/>
    <p:sldId id="308" r:id="rId16"/>
    <p:sldId id="30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06" r:id="rId25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71" autoAdjust="0"/>
  </p:normalViewPr>
  <p:slideViewPr>
    <p:cSldViewPr snapToGrid="0">
      <p:cViewPr varScale="1">
        <p:scale>
          <a:sx n="86" d="100"/>
          <a:sy n="86" d="100"/>
        </p:scale>
        <p:origin x="93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030" y="109738"/>
            <a:ext cx="6744170" cy="3098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353387" y="9519752"/>
            <a:ext cx="390784" cy="3098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97F56F92-D627-43E3-929E-559695044F83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2199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627" y="4725179"/>
            <a:ext cx="4991947" cy="41829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82675" y="868363"/>
            <a:ext cx="4641850" cy="3482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030" y="109738"/>
            <a:ext cx="6744170" cy="3098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353387" y="9519752"/>
            <a:ext cx="390784" cy="3098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01761BBF-F3EF-42BF-86E5-FB73FD6AC6F6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8587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  <a:ln/>
        </p:spPr>
        <p:txBody>
          <a:bodyPr/>
          <a:lstStyle/>
          <a:p>
            <a:fld id="{30B6EA11-D8B9-462E-AC48-43DA7B225F4E}" type="slidenum">
              <a:rPr lang="en-US"/>
              <a:pPr/>
              <a:t>3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84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55838" y="9440676"/>
            <a:ext cx="2949787" cy="49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4DA9BB9-58C7-4292-80D2-52CF9E272161}" type="slidenum">
              <a:rPr lang="en-US" sz="18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7</a:t>
            </a:fld>
            <a:endParaRPr 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37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55838" y="9440676"/>
            <a:ext cx="2949787" cy="49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4792CAF-0D62-40F7-9278-2336DB470182}" type="slidenum">
              <a:rPr lang="en-US" sz="18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8</a:t>
            </a:fld>
            <a:endParaRPr 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287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55838" y="9440676"/>
            <a:ext cx="2949787" cy="49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8CC0F06-D9DD-4A87-8177-9B5714555558}" type="slidenum">
              <a:rPr lang="en-US" sz="18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9</a:t>
            </a:fld>
            <a:endParaRPr 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357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55838" y="9440676"/>
            <a:ext cx="2949787" cy="49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71C7FE8-C255-4E70-9DC5-E5A1CA6EC523}" type="slidenum">
              <a:rPr lang="en-US" sz="18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18</a:t>
            </a:fld>
            <a:endParaRPr 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880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FFA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Systems Analysis and Design</a:t>
            </a:r>
            <a:br>
              <a:rPr lang="en-US" dirty="0" smtClean="0"/>
            </a:br>
            <a:r>
              <a:rPr lang="en-US" dirty="0" smtClean="0"/>
              <a:t>CT026-3-1</a:t>
            </a:r>
            <a:endParaRPr lang="en-GB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535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699217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020444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Slide </a:t>
            </a:r>
            <a:fld id="{D1F85F29-0471-41BC-8991-7579670719AC}" type="slidenum">
              <a:rPr lang="en-GB" smtClean="0"/>
              <a:pPr>
                <a:defRPr/>
              </a:pPr>
              <a:t>‹#›</a:t>
            </a:fld>
            <a:r>
              <a:rPr lang="en-GB" dirty="0" smtClean="0"/>
              <a:t> (of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3790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438168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947204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197953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01928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64210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535559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7548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FFA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CT026-3-1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Systems Analysis and Design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29200" y="52006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Slide </a:t>
            </a:r>
            <a:fld id="{D1F85F29-0471-41BC-8991-7579670719AC}" type="slidenum">
              <a:rPr lang="en-GB" smtClean="0"/>
              <a:pPr>
                <a:defRPr/>
              </a:pPr>
              <a:t>‹#›</a:t>
            </a:fld>
            <a:r>
              <a:rPr lang="en-GB" dirty="0" smtClean="0"/>
              <a:t> (of </a:t>
            </a:r>
            <a:endParaRPr lang="en-GB" dirty="0"/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800" dirty="0" smtClean="0"/>
              <a:t>Planning   (Part 1 of 2)</a:t>
            </a:r>
            <a:endParaRPr lang="en-US" sz="800" dirty="0"/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7527925" y="6639719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800" dirty="0" smtClean="0"/>
              <a:t>Page </a:t>
            </a:r>
            <a:fld id="{FD6F1307-6978-431F-96DF-4D967F891029}" type="slidenum">
              <a:rPr lang="en-US" sz="800" smtClean="0"/>
              <a:t>‹#›</a:t>
            </a:fld>
            <a:r>
              <a:rPr lang="en-US" sz="800" dirty="0" smtClean="0"/>
              <a:t> of 24</a:t>
            </a:r>
            <a:endParaRPr lang="en-US"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System Analysis and Design CT026-3-1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89188" y="3886200"/>
            <a:ext cx="6769100" cy="1752600"/>
          </a:xfrm>
        </p:spPr>
        <p:txBody>
          <a:bodyPr/>
          <a:lstStyle/>
          <a:p>
            <a:r>
              <a:rPr lang="en-US" dirty="0" smtClean="0"/>
              <a:t>Planning (Part 1 of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31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Five common reasons for system change request</a:t>
            </a:r>
          </a:p>
        </p:txBody>
      </p:sp>
      <p:pic>
        <p:nvPicPr>
          <p:cNvPr id="20484" name="Picture 4" descr="Fig2-0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39" b="6410"/>
          <a:stretch>
            <a:fillRect/>
          </a:stretch>
        </p:blipFill>
        <p:spPr bwMode="auto">
          <a:xfrm>
            <a:off x="382588" y="1143000"/>
            <a:ext cx="8567737" cy="453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2133600" y="6083300"/>
            <a:ext cx="533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000"/>
              <a:t>Figure 5-3: Five common reasons for systems request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000" b="1"/>
              <a:t>Systems Analysis &amp; Design (4th Edition) </a:t>
            </a:r>
            <a:r>
              <a:rPr lang="en-US" sz="1000"/>
              <a:t>– Shelly Cashman Series</a:t>
            </a:r>
          </a:p>
        </p:txBody>
      </p:sp>
    </p:spTree>
    <p:extLst>
      <p:ext uri="{BB962C8B-B14F-4D97-AF65-F5344CB8AC3E}">
        <p14:creationId xmlns:p14="http://schemas.microsoft.com/office/powerpoint/2010/main" val="314776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Reasons for system change request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 to improve service to customers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 Can check balance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 Can register online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  better performance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slow to respond to data inquiries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unable to support company growth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system becomes obsolete when new h/w is 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introduced </a:t>
            </a:r>
          </a:p>
        </p:txBody>
      </p:sp>
    </p:spTree>
    <p:extLst>
      <p:ext uri="{BB962C8B-B14F-4D97-AF65-F5344CB8AC3E}">
        <p14:creationId xmlns:p14="http://schemas.microsoft.com/office/powerpoint/2010/main" val="3451385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Reasons for system change request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 more information for making decisions</a:t>
            </a:r>
          </a:p>
          <a:p>
            <a:pPr lvl="1" eaLnBrk="1" hangingPunct="1"/>
            <a:r>
              <a:rPr lang="en-US" sz="2400" smtClean="0"/>
              <a:t>May not be able to analyze market trends</a:t>
            </a:r>
          </a:p>
          <a:p>
            <a:pPr lvl="4" eaLnBrk="1" hangingPunct="1"/>
            <a:endParaRPr lang="en-US" sz="1800" smtClean="0"/>
          </a:p>
          <a:p>
            <a:pPr eaLnBrk="1" hangingPunct="1"/>
            <a:r>
              <a:rPr lang="en-US" sz="2800" smtClean="0"/>
              <a:t> stronger controls</a:t>
            </a:r>
          </a:p>
          <a:p>
            <a:pPr lvl="1" eaLnBrk="1" hangingPunct="1"/>
            <a:r>
              <a:rPr lang="en-US" sz="2400" smtClean="0"/>
              <a:t>Passwords / encryption </a:t>
            </a:r>
          </a:p>
          <a:p>
            <a:pPr lvl="1" eaLnBrk="1" hangingPunct="1"/>
            <a:endParaRPr lang="en-US" sz="2400" smtClean="0"/>
          </a:p>
          <a:p>
            <a:pPr eaLnBrk="1" hangingPunct="1"/>
            <a:r>
              <a:rPr lang="en-US" sz="2800" smtClean="0"/>
              <a:t>  reduced costs</a:t>
            </a:r>
          </a:p>
          <a:p>
            <a:pPr lvl="1" eaLnBrk="1" hangingPunct="1"/>
            <a:r>
              <a:rPr lang="en-US" sz="2400" smtClean="0"/>
              <a:t>Expensive to operate &amp; maintain old sys</a:t>
            </a:r>
          </a:p>
          <a:p>
            <a:pPr lvl="1" eaLnBrk="1" hangingPunct="1"/>
            <a:r>
              <a:rPr lang="en-US" sz="2400" smtClean="0"/>
              <a:t>New system more cost effective &amp; better support for long term objectives</a:t>
            </a:r>
          </a:p>
        </p:txBody>
      </p:sp>
    </p:spTree>
    <p:extLst>
      <p:ext uri="{BB962C8B-B14F-4D97-AF65-F5344CB8AC3E}">
        <p14:creationId xmlns:p14="http://schemas.microsoft.com/office/powerpoint/2010/main" val="1684295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Factors affecting system change request</a:t>
            </a:r>
          </a:p>
        </p:txBody>
      </p:sp>
      <p:pic>
        <p:nvPicPr>
          <p:cNvPr id="23556" name="Picture 4" descr="Fig2-0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4" b="3709"/>
          <a:stretch>
            <a:fillRect/>
          </a:stretch>
        </p:blipFill>
        <p:spPr bwMode="auto">
          <a:xfrm>
            <a:off x="115888" y="1152828"/>
            <a:ext cx="8731250" cy="513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2133600" y="6219825"/>
            <a:ext cx="533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000"/>
              <a:t>Figure 5-4: Internal and external factors that affect IT systems projects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000" b="1"/>
              <a:t>Systems Analysis &amp; Design (4th Edition) </a:t>
            </a:r>
            <a:r>
              <a:rPr lang="en-US" sz="1000"/>
              <a:t>– Shelly Cashman Series</a:t>
            </a:r>
          </a:p>
        </p:txBody>
      </p:sp>
    </p:spTree>
    <p:extLst>
      <p:ext uri="{BB962C8B-B14F-4D97-AF65-F5344CB8AC3E}">
        <p14:creationId xmlns:p14="http://schemas.microsoft.com/office/powerpoint/2010/main" val="78322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Resistance to change</a:t>
            </a:r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Reasons</a:t>
            </a:r>
          </a:p>
          <a:p>
            <a:pPr lvl="1"/>
            <a:r>
              <a:rPr lang="en-US"/>
              <a:t>The threat to job security</a:t>
            </a:r>
          </a:p>
          <a:p>
            <a:pPr lvl="1"/>
            <a:endParaRPr lang="en-US"/>
          </a:p>
          <a:p>
            <a:pPr lvl="1"/>
            <a:r>
              <a:rPr lang="en-US"/>
              <a:t>The reduction in social satisfaction</a:t>
            </a:r>
          </a:p>
          <a:p>
            <a:pPr lvl="1"/>
            <a:endParaRPr lang="en-US"/>
          </a:p>
          <a:p>
            <a:pPr lvl="1"/>
            <a:r>
              <a:rPr lang="en-US"/>
              <a:t>The reduction of self-esteem and reputation</a:t>
            </a:r>
          </a:p>
        </p:txBody>
      </p:sp>
    </p:spTree>
    <p:extLst>
      <p:ext uri="{BB962C8B-B14F-4D97-AF65-F5344CB8AC3E}">
        <p14:creationId xmlns:p14="http://schemas.microsoft.com/office/powerpoint/2010/main" val="43898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Resistance to change</a:t>
            </a:r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Effects</a:t>
            </a:r>
          </a:p>
          <a:p>
            <a:pPr lvl="1"/>
            <a:r>
              <a:rPr lang="en-US"/>
              <a:t> 	withholding facts </a:t>
            </a:r>
          </a:p>
          <a:p>
            <a:pPr lvl="1"/>
            <a:endParaRPr lang="en-US"/>
          </a:p>
          <a:p>
            <a:pPr lvl="1"/>
            <a:r>
              <a:rPr lang="en-US"/>
              <a:t> 	providing inaccurate data </a:t>
            </a:r>
          </a:p>
          <a:p>
            <a:pPr lvl="1"/>
            <a:endParaRPr lang="en-US"/>
          </a:p>
          <a:p>
            <a:pPr lvl="1"/>
            <a:r>
              <a:rPr lang="en-US"/>
              <a:t> 	displaying an attitude of indifference</a:t>
            </a:r>
          </a:p>
        </p:txBody>
      </p:sp>
    </p:spTree>
    <p:extLst>
      <p:ext uri="{BB962C8B-B14F-4D97-AF65-F5344CB8AC3E}">
        <p14:creationId xmlns:p14="http://schemas.microsoft.com/office/powerpoint/2010/main" val="323355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Resistance to change</a:t>
            </a:r>
          </a:p>
        </p:txBody>
      </p:sp>
      <p:sp>
        <p:nvSpPr>
          <p:cNvPr id="10240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Methods to overcome</a:t>
            </a:r>
          </a:p>
          <a:p>
            <a:pPr lvl="1"/>
            <a:r>
              <a:rPr lang="en-US" dirty="0"/>
              <a:t> Keep people informed about </a:t>
            </a:r>
          </a:p>
          <a:p>
            <a:pPr lvl="2"/>
            <a:r>
              <a:rPr lang="en-US" dirty="0"/>
              <a:t> effects of the change on their job</a:t>
            </a:r>
          </a:p>
          <a:p>
            <a:pPr lvl="2"/>
            <a:r>
              <a:rPr lang="en-US" dirty="0"/>
              <a:t> reason for (and the benefits of) the changes</a:t>
            </a:r>
          </a:p>
          <a:p>
            <a:pPr lvl="1"/>
            <a:r>
              <a:rPr lang="en-US" dirty="0"/>
              <a:t> Transfer employee to other </a:t>
            </a:r>
            <a:r>
              <a:rPr lang="en-US" dirty="0" smtClean="0"/>
              <a:t>department </a:t>
            </a:r>
            <a:r>
              <a:rPr lang="en-US" dirty="0"/>
              <a:t>so  </a:t>
            </a:r>
            <a:endParaRPr lang="en-US" dirty="0" smtClean="0"/>
          </a:p>
          <a:p>
            <a:pPr marL="457200" lvl="1" indent="0">
              <a:buNone/>
            </a:pPr>
            <a:r>
              <a:rPr lang="en-US" smtClean="0"/>
              <a:t>    that the employee </a:t>
            </a:r>
            <a:r>
              <a:rPr lang="en-US" dirty="0"/>
              <a:t>is employed</a:t>
            </a:r>
          </a:p>
          <a:p>
            <a:pPr lvl="1"/>
            <a:r>
              <a:rPr lang="en-US" dirty="0"/>
              <a:t> Extend necessary retraining</a:t>
            </a:r>
          </a:p>
          <a:p>
            <a:pPr lvl="1"/>
            <a:r>
              <a:rPr lang="en-US" dirty="0"/>
              <a:t> Seek Employee Participation</a:t>
            </a:r>
          </a:p>
        </p:txBody>
      </p:sp>
    </p:spTree>
    <p:extLst>
      <p:ext uri="{BB962C8B-B14F-4D97-AF65-F5344CB8AC3E}">
        <p14:creationId xmlns:p14="http://schemas.microsoft.com/office/powerpoint/2010/main" val="302480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Preliminary Investigation Overview</a:t>
            </a:r>
            <a:endParaRPr lang="en-US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87363" y="1697038"/>
            <a:ext cx="8502650" cy="4768850"/>
          </a:xfrm>
        </p:spPr>
        <p:txBody>
          <a:bodyPr/>
          <a:lstStyle/>
          <a:p>
            <a:r>
              <a:rPr lang="en-US" dirty="0" smtClean="0"/>
              <a:t>A systems analyst conducts a preliminary investigation to study the systems request and recommend specific action</a:t>
            </a:r>
          </a:p>
          <a:p>
            <a:r>
              <a:rPr lang="en-US" dirty="0" smtClean="0"/>
              <a:t>The analyst gather facts about the problem or opportunity, project scope and constraints, project benefits and estimated development time and cost</a:t>
            </a:r>
          </a:p>
          <a:p>
            <a:r>
              <a:rPr lang="en-US" dirty="0" smtClean="0"/>
              <a:t>The end product of the preliminary investigation is a report to the management</a:t>
            </a:r>
          </a:p>
        </p:txBody>
      </p:sp>
    </p:spTree>
    <p:extLst>
      <p:ext uri="{BB962C8B-B14F-4D97-AF65-F5344CB8AC3E}">
        <p14:creationId xmlns:p14="http://schemas.microsoft.com/office/powerpoint/2010/main" val="1770264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Placeholder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8305800" cy="4525962"/>
          </a:xfrm>
        </p:spPr>
        <p:txBody>
          <a:bodyPr/>
          <a:lstStyle/>
          <a:p>
            <a:pPr eaLnBrk="1" hangingPunct="1"/>
            <a:r>
              <a:rPr lang="en-US" sz="3200" b="1" smtClean="0"/>
              <a:t>Interaction with Managers and Users</a:t>
            </a:r>
          </a:p>
          <a:p>
            <a:pPr lvl="1" eaLnBrk="1" hangingPunct="1"/>
            <a:r>
              <a:rPr lang="en-US" sz="2800" smtClean="0"/>
              <a:t>Meet with key managers, users, and IT staff to describe the project, explain responsibilities, answer questions, and invite comments</a:t>
            </a:r>
          </a:p>
          <a:p>
            <a:pPr lvl="1" eaLnBrk="1" hangingPunct="1"/>
            <a:r>
              <a:rPr lang="en-US" sz="2800" smtClean="0"/>
              <a:t>Focus on improvements and enhancements, not problems</a:t>
            </a:r>
          </a:p>
          <a:p>
            <a:pPr lvl="1" eaLnBrk="1" hangingPunct="1"/>
            <a:endParaRPr lang="en-US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Preliminary Investigation Overview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29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dirty="0" smtClean="0"/>
              <a:t> 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Preliminary Investigation Overview</a:t>
            </a:r>
            <a:endParaRPr lang="en-US" sz="3200" dirty="0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One or more systems analyst investigate a systems request to determine the true nature and scope of the problem and recommend whether it is worthwhile to continue the project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purpose 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gather enough information to determine if the information or problems specified in the systems request warrant 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conducting subsequent phases of the SDLC</a:t>
            </a:r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2785265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u="sng" dirty="0">
                <a:latin typeface="Century Gothic" panose="020B0502020202020204" pitchFamily="34" charset="0"/>
                <a:ea typeface="新細明體" pitchFamily="18" charset="-120"/>
              </a:rPr>
              <a:t>Topic &amp; Structure of The Lesson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US" sz="2400" dirty="0" smtClean="0"/>
              <a:t>Define </a:t>
            </a:r>
            <a:r>
              <a:rPr lang="en-US" sz="2400" dirty="0"/>
              <a:t>problem statement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</a:rPr>
              <a:t>Describe the purpose of System Change Request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</a:rPr>
              <a:t>Explain the importance of preliminary investigation</a:t>
            </a:r>
            <a:endParaRPr lang="en-US" sz="2600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587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should we do firs in planning? </a:t>
            </a:r>
          </a:p>
          <a:p>
            <a:r>
              <a:rPr lang="en-US" dirty="0" smtClean="0"/>
              <a:t>Why we need system </a:t>
            </a:r>
            <a:r>
              <a:rPr lang="en-US" smtClean="0"/>
              <a:t>change request?</a:t>
            </a:r>
            <a:endParaRPr lang="en-US" dirty="0" smtClean="0"/>
          </a:p>
          <a:p>
            <a:r>
              <a:rPr lang="en-US" dirty="0" smtClean="0"/>
              <a:t>Which factors affect system change request? 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 smtClean="0"/>
              <a:t>Quick Review Question</a:t>
            </a:r>
          </a:p>
        </p:txBody>
      </p:sp>
    </p:spTree>
    <p:extLst>
      <p:ext uri="{BB962C8B-B14F-4D97-AF65-F5344CB8AC3E}">
        <p14:creationId xmlns:p14="http://schemas.microsoft.com/office/powerpoint/2010/main" val="234760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analyst first defines the problems and objectives of the system</a:t>
            </a:r>
          </a:p>
          <a:p>
            <a:r>
              <a:rPr lang="en-US" dirty="0"/>
              <a:t>System Change Request is the starting point for modifying an information systems </a:t>
            </a:r>
          </a:p>
          <a:p>
            <a:r>
              <a:rPr lang="en-US" dirty="0"/>
              <a:t>A systems analyst conducts a preliminary investigation to study the systems request and recommend specific action</a:t>
            </a:r>
          </a:p>
          <a:p>
            <a:endParaRPr lang="en-US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64465" y="411163"/>
            <a:ext cx="76909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3600" b="1" u="sng" dirty="0">
                <a:latin typeface="Century Gothic" panose="020B0502020202020204" pitchFamily="34" charset="0"/>
                <a:ea typeface="新細明體" pitchFamily="18" charset="-120"/>
              </a:rPr>
              <a:t>Summary of Main Teaching Points</a:t>
            </a:r>
            <a:endParaRPr lang="en-US" altLang="zh-TW" sz="3600" u="sng" dirty="0"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2353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93095" y="522972"/>
            <a:ext cx="68275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latin typeface="Century Gothic" panose="020B0502020202020204" pitchFamily="34" charset="0"/>
                <a:ea typeface="新細明體" pitchFamily="18" charset="-120"/>
              </a:rPr>
              <a:t>Question and Answer Session</a:t>
            </a:r>
            <a:endParaRPr lang="en-US" altLang="zh-TW" u="sng" dirty="0"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9600" dirty="0">
                <a:ea typeface="新細明體" pitchFamily="18" charset="-12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45827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sz="2800" b="1" dirty="0"/>
              <a:t>Planning (Part 2 of 2)</a:t>
            </a:r>
            <a:endParaRPr lang="en-US" sz="2800" dirty="0"/>
          </a:p>
          <a:p>
            <a:pPr lvl="1"/>
            <a:r>
              <a:rPr lang="en-MY" dirty="0"/>
              <a:t>Defining Project Scope and Objectives</a:t>
            </a:r>
            <a:endParaRPr lang="en-US" dirty="0"/>
          </a:p>
          <a:p>
            <a:pPr lvl="1"/>
            <a:r>
              <a:rPr lang="en-GB" dirty="0"/>
              <a:t>Project Scheduling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324067" y="522972"/>
            <a:ext cx="53655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u="sng" dirty="0">
                <a:solidFill>
                  <a:srgbClr val="003366"/>
                </a:solidFill>
              </a:rPr>
              <a:t>What we will cover next</a:t>
            </a:r>
            <a:endParaRPr lang="en-US" altLang="en-US" u="sng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57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References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Essential Reading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dirty="0"/>
              <a:t>• </a:t>
            </a:r>
            <a:r>
              <a:rPr lang="en-US" sz="2400" dirty="0" err="1"/>
              <a:t>Satzinger,J.W</a:t>
            </a:r>
            <a:r>
              <a:rPr lang="en-US" sz="2400" dirty="0"/>
              <a:t>.,  </a:t>
            </a:r>
            <a:r>
              <a:rPr lang="en-US" sz="2400" dirty="0" err="1"/>
              <a:t>Jackson,R.B</a:t>
            </a:r>
            <a:r>
              <a:rPr lang="en-US" sz="2400" dirty="0"/>
              <a:t>., </a:t>
            </a:r>
            <a:r>
              <a:rPr lang="en-US" sz="2400" dirty="0" err="1"/>
              <a:t>Burd,S.D</a:t>
            </a:r>
            <a:r>
              <a:rPr lang="en-US" sz="2400" dirty="0"/>
              <a:t>. (2016). Systems Analysis and Design in a Changing World. 7th ed. </a:t>
            </a:r>
            <a:r>
              <a:rPr lang="en-US" sz="2400" dirty="0" err="1"/>
              <a:t>Cengage</a:t>
            </a:r>
            <a:r>
              <a:rPr lang="en-US" sz="2400" dirty="0"/>
              <a:t> Learning. ISBN: 1305117204 • </a:t>
            </a:r>
            <a:r>
              <a:rPr lang="en-US" sz="2400" dirty="0" err="1"/>
              <a:t>Valacich,J.A</a:t>
            </a:r>
            <a:r>
              <a:rPr lang="en-US" sz="2400" dirty="0"/>
              <a:t>., </a:t>
            </a:r>
            <a:r>
              <a:rPr lang="en-US" sz="2400" dirty="0" err="1"/>
              <a:t>George,J</a:t>
            </a:r>
            <a:r>
              <a:rPr lang="en-US" sz="2400" dirty="0"/>
              <a:t>. (2016). Modern Systems Analysis and Design. 8th ed. Pearson. ISBN: 0134204921</a:t>
            </a:r>
          </a:p>
          <a:p>
            <a:pPr marL="0" indent="0">
              <a:buNone/>
            </a:pPr>
            <a:r>
              <a:rPr lang="en-US" sz="2400" b="1" dirty="0"/>
              <a:t>Suggested Reading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• </a:t>
            </a:r>
            <a:r>
              <a:rPr lang="en-US" sz="2400" dirty="0" smtClean="0"/>
              <a:t> </a:t>
            </a:r>
            <a:r>
              <a:rPr lang="en-US" sz="2400" dirty="0" err="1" smtClean="0"/>
              <a:t>Schwalbe,K</a:t>
            </a:r>
            <a:r>
              <a:rPr lang="en-US" sz="2400" dirty="0"/>
              <a:t>. (2016). Information technology project management. 8th ed. Course Technology. ISBN: 9781285452340</a:t>
            </a:r>
          </a:p>
          <a:p>
            <a:r>
              <a:rPr lang="en-GB" sz="2400" dirty="0" smtClean="0"/>
              <a:t>K.E</a:t>
            </a:r>
            <a:r>
              <a:rPr lang="en-GB" sz="2400" dirty="0"/>
              <a:t>. Kendall, J.E. Kendall (2014), Systems Analysis and Design 9</a:t>
            </a:r>
            <a:r>
              <a:rPr lang="en-GB" sz="2400" baseline="30000" dirty="0"/>
              <a:t>th</a:t>
            </a:r>
            <a:r>
              <a:rPr lang="en-GB" sz="2400" dirty="0"/>
              <a:t> Edition, Pearson; ISBN: 0133023443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967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Learning Outcomes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460068" y="1505969"/>
            <a:ext cx="8229600" cy="45259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By the end of this module, YOU should </a:t>
            </a:r>
            <a:r>
              <a:rPr lang="en-US" sz="2800" dirty="0" smtClean="0"/>
              <a:t>be:</a:t>
            </a:r>
          </a:p>
          <a:p>
            <a:pPr marL="0" indent="0">
              <a:buNone/>
            </a:pPr>
            <a:endParaRPr lang="en-MY" sz="2800" dirty="0" smtClean="0"/>
          </a:p>
          <a:p>
            <a:pPr lvl="0"/>
            <a:r>
              <a:rPr lang="en-MY" sz="2800" dirty="0" smtClean="0"/>
              <a:t>Write a Problem </a:t>
            </a:r>
            <a:r>
              <a:rPr lang="en-MY" sz="2800" dirty="0"/>
              <a:t>Statement</a:t>
            </a:r>
            <a:endParaRPr lang="en-US" sz="2800" dirty="0"/>
          </a:p>
          <a:p>
            <a:pPr lvl="0"/>
            <a:r>
              <a:rPr lang="en-MY" sz="2800" dirty="0" smtClean="0"/>
              <a:t>Know about System </a:t>
            </a:r>
            <a:r>
              <a:rPr lang="en-MY" sz="2800" dirty="0"/>
              <a:t>Change Request</a:t>
            </a:r>
            <a:endParaRPr lang="en-US" sz="2800" dirty="0"/>
          </a:p>
          <a:p>
            <a:r>
              <a:rPr lang="en-GB" sz="2800" dirty="0"/>
              <a:t>Preliminary Investigation</a:t>
            </a:r>
            <a:endParaRPr lang="en-US" sz="2800" dirty="0"/>
          </a:p>
          <a:p>
            <a:pPr marL="0" indent="0">
              <a:buNone/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17870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9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Key terms you must be able to use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If you have mastered this topic, </a:t>
            </a:r>
            <a:r>
              <a:rPr lang="en-US" sz="2800" b="1" dirty="0">
                <a:solidFill>
                  <a:srgbClr val="990000"/>
                </a:solidFill>
              </a:rPr>
              <a:t>you should be able to use the following terms correctly in your assignments and exams</a:t>
            </a:r>
            <a:r>
              <a:rPr lang="en-US" sz="2800" b="1" dirty="0"/>
              <a:t>:</a:t>
            </a:r>
            <a:r>
              <a:rPr lang="en-US" sz="2800" dirty="0"/>
              <a:t>	</a:t>
            </a:r>
          </a:p>
          <a:p>
            <a:pPr lvl="1"/>
            <a:r>
              <a:rPr lang="en-MY" dirty="0"/>
              <a:t>Problem </a:t>
            </a:r>
            <a:r>
              <a:rPr lang="en-MY" dirty="0" smtClean="0"/>
              <a:t>Statement</a:t>
            </a:r>
            <a:endParaRPr lang="en-US" dirty="0"/>
          </a:p>
          <a:p>
            <a:pPr lvl="1"/>
            <a:r>
              <a:rPr lang="en-MY" dirty="0" smtClean="0"/>
              <a:t>System </a:t>
            </a:r>
            <a:r>
              <a:rPr lang="en-MY" dirty="0"/>
              <a:t>Change </a:t>
            </a:r>
            <a:r>
              <a:rPr lang="en-MY" dirty="0" smtClean="0"/>
              <a:t>Request</a:t>
            </a:r>
            <a:endParaRPr lang="en-US" dirty="0"/>
          </a:p>
          <a:p>
            <a:pPr lvl="1"/>
            <a:r>
              <a:rPr lang="en-MY" dirty="0" smtClean="0"/>
              <a:t>Preliminary </a:t>
            </a:r>
            <a:r>
              <a:rPr lang="en-MY" dirty="0"/>
              <a:t>Investigation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366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Problem Statement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1417638"/>
            <a:ext cx="8229600" cy="5205412"/>
          </a:xfrm>
        </p:spPr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dirty="0"/>
              <a:t>analyst first defines </a:t>
            </a:r>
            <a:r>
              <a:rPr lang="en-US" sz="2400" dirty="0" smtClean="0"/>
              <a:t>the </a:t>
            </a:r>
            <a:r>
              <a:rPr lang="en-US" sz="2400" u="sng" dirty="0" smtClean="0"/>
              <a:t>problems </a:t>
            </a:r>
            <a:r>
              <a:rPr lang="en-US" sz="2400" u="sng" dirty="0"/>
              <a:t>and objectives of the system</a:t>
            </a:r>
            <a:r>
              <a:rPr lang="en-US" sz="2400" dirty="0"/>
              <a:t>. These form the foundation of determining what needs </a:t>
            </a:r>
            <a:r>
              <a:rPr lang="en-US" sz="2400" dirty="0" smtClean="0"/>
              <a:t>to be accomplished </a:t>
            </a:r>
            <a:r>
              <a:rPr lang="en-US" sz="2400" dirty="0"/>
              <a:t>by the system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A problem definition usually contains some sort of </a:t>
            </a:r>
            <a:r>
              <a:rPr lang="en-US" sz="2400" u="sng" dirty="0"/>
              <a:t>problem statement</a:t>
            </a:r>
            <a:r>
              <a:rPr lang="en-US" sz="2400" dirty="0"/>
              <a:t>, summarized in a </a:t>
            </a:r>
            <a:r>
              <a:rPr lang="en-US" sz="2400" dirty="0" smtClean="0"/>
              <a:t>paragraph or two.</a:t>
            </a:r>
          </a:p>
          <a:p>
            <a:r>
              <a:rPr lang="en-US" sz="2400" dirty="0" smtClean="0"/>
              <a:t>This </a:t>
            </a:r>
            <a:r>
              <a:rPr lang="en-US" sz="2400" dirty="0"/>
              <a:t>is followed by a series of </a:t>
            </a:r>
            <a:r>
              <a:rPr lang="en-US" sz="2400" u="sng" dirty="0"/>
              <a:t>issues</a:t>
            </a:r>
            <a:r>
              <a:rPr lang="en-US" sz="2400" dirty="0"/>
              <a:t>, or major, independent pieces of the </a:t>
            </a:r>
            <a:r>
              <a:rPr lang="en-US" sz="2400" dirty="0" smtClean="0"/>
              <a:t>problem.</a:t>
            </a:r>
            <a:r>
              <a:rPr lang="en-US" sz="2400" dirty="0"/>
              <a:t> Issues are the current situation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issues are followed by a series of </a:t>
            </a:r>
            <a:r>
              <a:rPr lang="en-US" sz="2400" u="sng" dirty="0"/>
              <a:t>objectives</a:t>
            </a:r>
            <a:r>
              <a:rPr lang="en-US" sz="2400" dirty="0"/>
              <a:t>, or goals that match the issues point by point. </a:t>
            </a:r>
            <a:r>
              <a:rPr lang="en-US" sz="2400" dirty="0" smtClean="0"/>
              <a:t>Objectives </a:t>
            </a:r>
            <a:r>
              <a:rPr lang="en-US" sz="2400" dirty="0"/>
              <a:t>are the desired situation. The objectives may be very </a:t>
            </a:r>
            <a:r>
              <a:rPr lang="en-US" sz="2400" dirty="0" smtClean="0"/>
              <a:t>specific or </a:t>
            </a:r>
            <a:r>
              <a:rPr lang="en-US" sz="2400" dirty="0"/>
              <a:t>worded using a general statement.</a:t>
            </a:r>
          </a:p>
        </p:txBody>
      </p:sp>
    </p:spTree>
    <p:extLst>
      <p:ext uri="{BB962C8B-B14F-4D97-AF65-F5344CB8AC3E}">
        <p14:creationId xmlns:p14="http://schemas.microsoft.com/office/powerpoint/2010/main" val="3705327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System Change Request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starting point for modifying an information systems </a:t>
            </a:r>
          </a:p>
          <a:p>
            <a:pPr eaLnBrk="1" hangingPunct="1"/>
            <a:r>
              <a:rPr lang="en-US" dirty="0" smtClean="0"/>
              <a:t>A formal way of asking for assistance from the information systems department.</a:t>
            </a:r>
          </a:p>
          <a:p>
            <a:pPr eaLnBrk="1" hangingPunct="1"/>
            <a:r>
              <a:rPr lang="en-US" dirty="0" smtClean="0"/>
              <a:t>might propose </a:t>
            </a:r>
          </a:p>
          <a:p>
            <a:pPr lvl="1" eaLnBrk="1" hangingPunct="1"/>
            <a:r>
              <a:rPr lang="en-US" dirty="0" smtClean="0"/>
              <a:t> enhancements for an existing system, </a:t>
            </a:r>
          </a:p>
          <a:p>
            <a:pPr lvl="1" eaLnBrk="1" hangingPunct="1"/>
            <a:r>
              <a:rPr lang="en-US" dirty="0" smtClean="0"/>
              <a:t> the correction of problems </a:t>
            </a:r>
          </a:p>
          <a:p>
            <a:pPr lvl="1" eaLnBrk="1" hangingPunct="1"/>
            <a:r>
              <a:rPr lang="en-US" dirty="0" smtClean="0"/>
              <a:t> the development of an entire new information </a:t>
            </a:r>
          </a:p>
        </p:txBody>
      </p:sp>
    </p:spTree>
    <p:extLst>
      <p:ext uri="{BB962C8B-B14F-4D97-AF65-F5344CB8AC3E}">
        <p14:creationId xmlns:p14="http://schemas.microsoft.com/office/powerpoint/2010/main" val="719686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Placeholder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8305800" cy="4525962"/>
          </a:xfrm>
        </p:spPr>
        <p:txBody>
          <a:bodyPr/>
          <a:lstStyle/>
          <a:p>
            <a:pPr eaLnBrk="1" hangingPunct="1"/>
            <a:r>
              <a:rPr lang="en-US" sz="3200" b="1" dirty="0" smtClean="0"/>
              <a:t>Systems Request Forms</a:t>
            </a:r>
          </a:p>
          <a:p>
            <a:pPr lvl="1"/>
            <a:r>
              <a:rPr lang="en-US" sz="2800" dirty="0" smtClean="0"/>
              <a:t>Streamlines the request process</a:t>
            </a:r>
          </a:p>
          <a:p>
            <a:pPr lvl="1"/>
            <a:r>
              <a:rPr lang="en-US" sz="2800" dirty="0" smtClean="0"/>
              <a:t>Ensures consistency</a:t>
            </a:r>
          </a:p>
          <a:p>
            <a:pPr lvl="1"/>
            <a:r>
              <a:rPr lang="en-US" sz="2800" dirty="0" smtClean="0"/>
              <a:t>Easy to understand</a:t>
            </a:r>
          </a:p>
          <a:p>
            <a:pPr lvl="1"/>
            <a:r>
              <a:rPr lang="en-US" sz="2800" dirty="0" smtClean="0"/>
              <a:t>Includes clear instructions</a:t>
            </a:r>
          </a:p>
          <a:p>
            <a:pPr lvl="1"/>
            <a:r>
              <a:rPr lang="en-US" sz="2800" dirty="0" smtClean="0"/>
              <a:t>Indicates what supporting documents are needed</a:t>
            </a:r>
          </a:p>
          <a:p>
            <a:pPr lvl="1"/>
            <a:r>
              <a:rPr lang="en-US" sz="2800" dirty="0" smtClean="0"/>
              <a:t>Most companies use online system request forms that users submitted electronically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hangingPunct="1">
              <a:defRPr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System Change Request</a:t>
            </a:r>
          </a:p>
        </p:txBody>
      </p:sp>
    </p:spTree>
    <p:extLst>
      <p:ext uri="{BB962C8B-B14F-4D97-AF65-F5344CB8AC3E}">
        <p14:creationId xmlns:p14="http://schemas.microsoft.com/office/powerpoint/2010/main" val="120185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System Change Requests</a:t>
            </a: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663" y="1144588"/>
            <a:ext cx="4656137" cy="5053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9" name="Rectangle 6"/>
          <p:cNvSpPr>
            <a:spLocks noChangeArrowheads="1"/>
          </p:cNvSpPr>
          <p:nvPr/>
        </p:nvSpPr>
        <p:spPr bwMode="auto">
          <a:xfrm>
            <a:off x="2447925" y="6029325"/>
            <a:ext cx="4333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400" b="1"/>
              <a:t>FIGURE 2-13 </a:t>
            </a:r>
            <a:r>
              <a:rPr lang="en-US" sz="1400"/>
              <a:t>Example of an online systems request form.</a:t>
            </a:r>
          </a:p>
        </p:txBody>
      </p:sp>
    </p:spTree>
    <p:extLst>
      <p:ext uri="{BB962C8B-B14F-4D97-AF65-F5344CB8AC3E}">
        <p14:creationId xmlns:p14="http://schemas.microsoft.com/office/powerpoint/2010/main" val="68379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sz="2800" b="1" dirty="0" smtClean="0"/>
              <a:t>Systems Review Committee</a:t>
            </a:r>
          </a:p>
          <a:p>
            <a:pPr lvl="1">
              <a:defRPr/>
            </a:pPr>
            <a:r>
              <a:rPr lang="en-US" sz="2400" dirty="0" smtClean="0"/>
              <a:t>Most large companies use a systems review committee to evaluate systems request</a:t>
            </a:r>
          </a:p>
          <a:p>
            <a:pPr lvl="1">
              <a:defRPr/>
            </a:pPr>
            <a:r>
              <a:rPr lang="en-US" sz="2400" dirty="0" smtClean="0"/>
              <a:t>With </a:t>
            </a:r>
            <a:r>
              <a:rPr lang="en-US" sz="2400" dirty="0"/>
              <a:t>a broader viewpoint, a committee can establish priorities more effectively than an </a:t>
            </a:r>
            <a:r>
              <a:rPr lang="en-US" sz="2400" dirty="0" smtClean="0"/>
              <a:t>individual</a:t>
            </a:r>
          </a:p>
          <a:p>
            <a:pPr lvl="1">
              <a:defRPr/>
            </a:pPr>
            <a:r>
              <a:rPr lang="en-US" sz="2400" dirty="0" smtClean="0"/>
              <a:t>One </a:t>
            </a:r>
            <a:r>
              <a:rPr lang="en-US" sz="2400" dirty="0"/>
              <a:t>person’s bias is less likely to affect the decisions</a:t>
            </a:r>
          </a:p>
          <a:p>
            <a:pPr lvl="1">
              <a:defRPr/>
            </a:pPr>
            <a:r>
              <a:rPr lang="en-US" sz="2400" dirty="0" smtClean="0"/>
              <a:t>Disadvantages:</a:t>
            </a:r>
            <a:endParaRPr lang="en-US" sz="2400" b="1" dirty="0"/>
          </a:p>
          <a:p>
            <a:pPr lvl="2">
              <a:defRPr/>
            </a:pPr>
            <a:r>
              <a:rPr lang="en-US" dirty="0"/>
              <a:t>A</a:t>
            </a:r>
            <a:r>
              <a:rPr lang="en-US" dirty="0" smtClean="0"/>
              <a:t>ction </a:t>
            </a:r>
            <a:r>
              <a:rPr lang="en-US" dirty="0"/>
              <a:t>on requests must wait until the committee </a:t>
            </a:r>
            <a:r>
              <a:rPr lang="en-US" dirty="0" smtClean="0"/>
              <a:t>meets</a:t>
            </a:r>
          </a:p>
          <a:p>
            <a:pPr lvl="2">
              <a:defRPr/>
            </a:pPr>
            <a:r>
              <a:rPr lang="en-US" dirty="0"/>
              <a:t>M</a:t>
            </a:r>
            <a:r>
              <a:rPr lang="en-US" dirty="0" smtClean="0"/>
              <a:t>embers </a:t>
            </a:r>
            <a:r>
              <a:rPr lang="en-US" dirty="0"/>
              <a:t>might favor projects requested by their own </a:t>
            </a:r>
            <a:r>
              <a:rPr lang="en-US" dirty="0" smtClean="0"/>
              <a:t>departments</a:t>
            </a:r>
          </a:p>
          <a:p>
            <a:pPr lvl="2">
              <a:defRPr/>
            </a:pPr>
            <a:r>
              <a:rPr lang="en-US" dirty="0"/>
              <a:t>I</a:t>
            </a:r>
            <a:r>
              <a:rPr lang="en-US" dirty="0" smtClean="0"/>
              <a:t>nternal </a:t>
            </a:r>
            <a:r>
              <a:rPr lang="en-US" dirty="0"/>
              <a:t>political differences could delay important decisions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System Change Requests</a:t>
            </a:r>
          </a:p>
        </p:txBody>
      </p:sp>
    </p:spTree>
    <p:extLst>
      <p:ext uri="{BB962C8B-B14F-4D97-AF65-F5344CB8AC3E}">
        <p14:creationId xmlns:p14="http://schemas.microsoft.com/office/powerpoint/2010/main" val="196955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PUtemplate-Level_1-3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APUtemplate-Level_1-3</Template>
  <TotalTime>192</TotalTime>
  <Pages>11</Pages>
  <Words>938</Words>
  <Application>Microsoft Office PowerPoint</Application>
  <PresentationFormat>On-screen Show (4:3)</PresentationFormat>
  <Paragraphs>135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Century Gothic</vt:lpstr>
      <vt:lpstr>新細明體</vt:lpstr>
      <vt:lpstr>APUtemplate-Level_1-3</vt:lpstr>
      <vt:lpstr>System Analysis and Design CT026-3-1</vt:lpstr>
      <vt:lpstr>Topic &amp; Structure of The Lesson</vt:lpstr>
      <vt:lpstr>Learning Outcomes</vt:lpstr>
      <vt:lpstr>Key terms you must be able to use</vt:lpstr>
      <vt:lpstr>Problem Statement</vt:lpstr>
      <vt:lpstr>System Change Request</vt:lpstr>
      <vt:lpstr>System Change Request</vt:lpstr>
      <vt:lpstr>System Change Requests</vt:lpstr>
      <vt:lpstr>System Change Requests</vt:lpstr>
      <vt:lpstr>Five common reasons for system change request</vt:lpstr>
      <vt:lpstr> Reasons for system change request</vt:lpstr>
      <vt:lpstr> Reasons for system change request</vt:lpstr>
      <vt:lpstr>Factors affecting system change request</vt:lpstr>
      <vt:lpstr>Resistance to change</vt:lpstr>
      <vt:lpstr>Resistance to change</vt:lpstr>
      <vt:lpstr>Resistance to change</vt:lpstr>
      <vt:lpstr>Preliminary Investigation Overview</vt:lpstr>
      <vt:lpstr>Preliminary Investigation Overview</vt:lpstr>
      <vt:lpstr> Preliminary Investigation Overview</vt:lpstr>
      <vt:lpstr>Quick Review Question</vt:lpstr>
      <vt:lpstr>PowerPoint Presentation</vt:lpstr>
      <vt:lpstr>Question and Answer Session</vt:lpstr>
      <vt:lpstr>What we will cover next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Nursafuraa Bt Abdul Majid</dc:creator>
  <cp:lastModifiedBy>Dr. Fatemeh Meskaran</cp:lastModifiedBy>
  <cp:revision>37</cp:revision>
  <cp:lastPrinted>2019-05-31T04:13:34Z</cp:lastPrinted>
  <dcterms:created xsi:type="dcterms:W3CDTF">2014-01-16T07:22:48Z</dcterms:created>
  <dcterms:modified xsi:type="dcterms:W3CDTF">2019-05-31T04:16:05Z</dcterms:modified>
</cp:coreProperties>
</file>