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8" r:id="rId4"/>
    <p:sldId id="267" r:id="rId5"/>
    <p:sldId id="319" r:id="rId6"/>
    <p:sldId id="321" r:id="rId7"/>
    <p:sldId id="322" r:id="rId8"/>
    <p:sldId id="320" r:id="rId9"/>
    <p:sldId id="323" r:id="rId10"/>
    <p:sldId id="324" r:id="rId11"/>
    <p:sldId id="311" r:id="rId12"/>
    <p:sldId id="312" r:id="rId13"/>
    <p:sldId id="313" r:id="rId14"/>
    <p:sldId id="314" r:id="rId15"/>
    <p:sldId id="315" r:id="rId16"/>
    <p:sldId id="329" r:id="rId17"/>
    <p:sldId id="316" r:id="rId18"/>
    <p:sldId id="317" r:id="rId19"/>
    <p:sldId id="318" r:id="rId20"/>
    <p:sldId id="325" r:id="rId21"/>
    <p:sldId id="326" r:id="rId22"/>
    <p:sldId id="327" r:id="rId23"/>
    <p:sldId id="328" r:id="rId24"/>
    <p:sldId id="306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86" d="100"/>
          <a:sy n="86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ln/>
        </p:spPr>
        <p:txBody>
          <a:bodyPr/>
          <a:lstStyle/>
          <a:p>
            <a:fld id="{30B6EA11-D8B9-462E-AC48-43DA7B225F4E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Systems Analysis and Design</a:t>
            </a:r>
            <a:br>
              <a:rPr lang="en-US" dirty="0" smtClean="0"/>
            </a:br>
            <a:r>
              <a:rPr lang="en-US" dirty="0" smtClean="0"/>
              <a:t>CT026-3-1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2163" y="4970463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(of </a:t>
            </a:r>
            <a:endParaRPr lang="en-GB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Planning (Part 2 of 2)</a:t>
            </a:r>
            <a:endParaRPr lang="en-US" sz="800" dirty="0"/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870825" y="6630988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800" dirty="0" smtClean="0"/>
              <a:t>Page </a:t>
            </a:r>
            <a:fld id="{9697CCC8-6C12-40E4-81BA-3A61EF91256C}" type="slidenum">
              <a:rPr lang="en-US" sz="800" smtClean="0"/>
              <a:t>‹#›</a:t>
            </a:fld>
            <a:r>
              <a:rPr lang="en-US" sz="800" dirty="0" smtClean="0"/>
              <a:t> of 24  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Analysis and Design CT026-3-1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Planning (Part 2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Defining 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17638"/>
            <a:ext cx="8229600" cy="5205412"/>
          </a:xfrm>
        </p:spPr>
        <p:txBody>
          <a:bodyPr/>
          <a:lstStyle/>
          <a:p>
            <a:r>
              <a:rPr lang="en-US" sz="2100" dirty="0" smtClean="0"/>
              <a:t>Examples of Objectives:</a:t>
            </a:r>
          </a:p>
          <a:p>
            <a:pPr lvl="1"/>
            <a:r>
              <a:rPr lang="en-US" sz="2100" dirty="0" smtClean="0"/>
              <a:t>Provide </a:t>
            </a:r>
            <a:r>
              <a:rPr lang="en-US" sz="2100" dirty="0"/>
              <a:t>a Web system for customers to obtain pricing information and place </a:t>
            </a:r>
            <a:r>
              <a:rPr lang="en-US" sz="2100" dirty="0" smtClean="0"/>
              <a:t>orders.</a:t>
            </a:r>
          </a:p>
          <a:p>
            <a:pPr lvl="1"/>
            <a:r>
              <a:rPr lang="en-US" sz="2100" dirty="0" smtClean="0"/>
              <a:t>Create </a:t>
            </a:r>
            <a:r>
              <a:rPr lang="en-US" sz="2100" dirty="0"/>
              <a:t>or purchase a human resources system with a scheduling </a:t>
            </a:r>
            <a:r>
              <a:rPr lang="en-US" sz="2100" dirty="0" smtClean="0"/>
              <a:t>component.</a:t>
            </a:r>
          </a:p>
          <a:p>
            <a:pPr lvl="1"/>
            <a:r>
              <a:rPr lang="en-US" sz="2100" dirty="0" smtClean="0"/>
              <a:t>After </a:t>
            </a:r>
            <a:r>
              <a:rPr lang="en-US" sz="2100" dirty="0"/>
              <a:t>customers have signed an event contract, provide them with Web access to </a:t>
            </a:r>
            <a:r>
              <a:rPr lang="en-US" sz="2100" dirty="0" smtClean="0"/>
              <a:t>their account </a:t>
            </a:r>
            <a:r>
              <a:rPr lang="en-US" sz="2100" dirty="0"/>
              <a:t>and a means for them to update the number of guests. Notify management of </a:t>
            </a:r>
            <a:r>
              <a:rPr lang="en-US" sz="2100" dirty="0" smtClean="0"/>
              <a:t>changes.</a:t>
            </a:r>
          </a:p>
          <a:p>
            <a:pPr lvl="1"/>
            <a:r>
              <a:rPr lang="en-US" sz="2100" dirty="0" smtClean="0"/>
              <a:t>Provide </a:t>
            </a:r>
            <a:r>
              <a:rPr lang="en-US" sz="2100" dirty="0"/>
              <a:t>a means to determine overall quantities of supplies for events occurring within </a:t>
            </a:r>
            <a:r>
              <a:rPr lang="en-US" sz="2100" dirty="0" smtClean="0"/>
              <a:t>a concurrent </a:t>
            </a:r>
            <a:r>
              <a:rPr lang="en-US" sz="2100" dirty="0"/>
              <a:t>time </a:t>
            </a:r>
            <a:r>
              <a:rPr lang="en-US" sz="2100" dirty="0" smtClean="0"/>
              <a:t>frame.</a:t>
            </a:r>
          </a:p>
          <a:p>
            <a:pPr lvl="1"/>
            <a:r>
              <a:rPr lang="en-US" sz="2100" dirty="0" smtClean="0"/>
              <a:t>Provide </a:t>
            </a:r>
            <a:r>
              <a:rPr lang="en-US" sz="2100" dirty="0"/>
              <a:t>a system for communicating changes to key personnel at event </a:t>
            </a:r>
            <a:r>
              <a:rPr lang="en-US" sz="2100" dirty="0" smtClean="0"/>
              <a:t>facilities.</a:t>
            </a:r>
          </a:p>
          <a:p>
            <a:pPr lvl="1"/>
            <a:r>
              <a:rPr lang="en-US" sz="2100" dirty="0" smtClean="0"/>
              <a:t>Store </a:t>
            </a:r>
            <a:r>
              <a:rPr lang="en-US" sz="2100" dirty="0"/>
              <a:t>all event data and make summary information available in a variety of formats.</a:t>
            </a:r>
          </a:p>
        </p:txBody>
      </p:sp>
    </p:spTree>
    <p:extLst>
      <p:ext uri="{BB962C8B-B14F-4D97-AF65-F5344CB8AC3E}">
        <p14:creationId xmlns:p14="http://schemas.microsoft.com/office/powerpoint/2010/main" val="179670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Project Management Tools &amp; Techniques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GANTT Chart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sz="3200" dirty="0" smtClean="0"/>
              <a:t>horizontal bar chart</a:t>
            </a:r>
            <a:r>
              <a:rPr lang="en-US" dirty="0" smtClean="0"/>
              <a:t> that graphically displays the </a:t>
            </a:r>
            <a:r>
              <a:rPr lang="en-US" sz="3200" dirty="0" smtClean="0"/>
              <a:t>time relationships between the different tasks in a project</a:t>
            </a:r>
          </a:p>
          <a:p>
            <a:pPr lvl="1" eaLnBrk="1" hangingPunct="1"/>
            <a:r>
              <a:rPr lang="en-US" dirty="0" smtClean="0"/>
              <a:t>effective when seeking to communicate schedule</a:t>
            </a:r>
          </a:p>
        </p:txBody>
      </p:sp>
    </p:spTree>
    <p:extLst>
      <p:ext uri="{BB962C8B-B14F-4D97-AF65-F5344CB8AC3E}">
        <p14:creationId xmlns:p14="http://schemas.microsoft.com/office/powerpoint/2010/main" val="231236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Horizontal axis : </a:t>
            </a:r>
            <a:r>
              <a:rPr lang="en-US" sz="2800" smtClean="0">
                <a:solidFill>
                  <a:srgbClr val="990000"/>
                </a:solidFill>
              </a:rPr>
              <a:t>Time and duration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Vertical axis : </a:t>
            </a:r>
            <a:r>
              <a:rPr lang="en-US" sz="2800" smtClean="0">
                <a:solidFill>
                  <a:srgbClr val="990000"/>
                </a:solidFill>
              </a:rPr>
              <a:t>Activities </a:t>
            </a:r>
            <a:r>
              <a:rPr lang="en-US" sz="2800" smtClean="0"/>
              <a:t>- arranged from top to bottom in the order of their start date.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Horizontal position : </a:t>
            </a:r>
            <a:r>
              <a:rPr lang="en-US" sz="2800" smtClean="0">
                <a:solidFill>
                  <a:srgbClr val="990000"/>
                </a:solidFill>
              </a:rPr>
              <a:t>start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rgbClr val="990000"/>
                </a:solidFill>
              </a:rPr>
              <a:t>end</a:t>
            </a:r>
            <a:r>
              <a:rPr lang="en-US" sz="2800" smtClean="0"/>
              <a:t> of the activity.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Length : </a:t>
            </a:r>
            <a:r>
              <a:rPr lang="en-US" sz="2800" smtClean="0">
                <a:solidFill>
                  <a:srgbClr val="990000"/>
                </a:solidFill>
              </a:rPr>
              <a:t>Duration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Darkened portion : part of the </a:t>
            </a:r>
            <a:r>
              <a:rPr lang="en-US" sz="2800" smtClean="0">
                <a:solidFill>
                  <a:srgbClr val="990000"/>
                </a:solidFill>
              </a:rPr>
              <a:t>activity </a:t>
            </a:r>
            <a:r>
              <a:rPr lang="en-US" sz="2800" smtClean="0"/>
              <a:t>that has been</a:t>
            </a:r>
            <a:r>
              <a:rPr lang="en-US" smtClean="0">
                <a:solidFill>
                  <a:srgbClr val="990000"/>
                </a:solidFill>
              </a:rPr>
              <a:t> </a:t>
            </a:r>
            <a:r>
              <a:rPr lang="en-US" sz="2800" smtClean="0">
                <a:solidFill>
                  <a:srgbClr val="990000"/>
                </a:solidFill>
              </a:rPr>
              <a:t>completed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“c” is marked when the </a:t>
            </a:r>
            <a:r>
              <a:rPr lang="en-US" sz="2800" smtClean="0">
                <a:solidFill>
                  <a:srgbClr val="990000"/>
                </a:solidFill>
              </a:rPr>
              <a:t>activity is fully completed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Gantt Chart : It </a:t>
            </a:r>
            <a:r>
              <a:rPr lang="en-US" sz="2800" smtClean="0">
                <a:solidFill>
                  <a:srgbClr val="990000"/>
                </a:solidFill>
              </a:rPr>
              <a:t>does not indicate activity dependencies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00711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990000"/>
                </a:solidFill>
              </a:rPr>
              <a:t>black bars</a:t>
            </a:r>
            <a:r>
              <a:rPr lang="en-US" sz="2400" smtClean="0"/>
              <a:t> – summary tasks – project phases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990000"/>
                </a:solidFill>
              </a:rPr>
              <a:t>red bars</a:t>
            </a:r>
            <a:r>
              <a:rPr lang="en-US" sz="2400" smtClean="0"/>
              <a:t> – tasks that are critical to the schedule – 	any extension to the duration will delay other 	tasks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990000"/>
                </a:solidFill>
              </a:rPr>
              <a:t>blue bars</a:t>
            </a:r>
            <a:r>
              <a:rPr lang="en-US" sz="2400" smtClean="0"/>
              <a:t> – tasks that are not critical to the schedule – they have slack time – delays will not affect other tasks &amp; project as a whole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990000"/>
                </a:solidFill>
              </a:rPr>
              <a:t>red arrows</a:t>
            </a:r>
            <a:r>
              <a:rPr lang="en-US" sz="2400" smtClean="0"/>
              <a:t> – prerequisites between two critical tasks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990000"/>
                </a:solidFill>
              </a:rPr>
              <a:t>blue arrows</a:t>
            </a:r>
            <a:r>
              <a:rPr lang="en-US" sz="2400" smtClean="0"/>
              <a:t> – prerequisites between two non-critical  tasks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990000"/>
                </a:solidFill>
              </a:rPr>
              <a:t>teal diamonds</a:t>
            </a:r>
            <a:r>
              <a:rPr lang="en-US" sz="2400" smtClean="0"/>
              <a:t> – milestones – signifies the end of some significant task / deliverable</a:t>
            </a:r>
          </a:p>
        </p:txBody>
      </p:sp>
    </p:spTree>
    <p:extLst>
      <p:ext uri="{BB962C8B-B14F-4D97-AF65-F5344CB8AC3E}">
        <p14:creationId xmlns:p14="http://schemas.microsoft.com/office/powerpoint/2010/main" val="164659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3600" smtClean="0"/>
              <a:t>WBS – Work breakdown structure</a:t>
            </a:r>
          </a:p>
          <a:p>
            <a:pPr lvl="1" algn="just" eaLnBrk="1" hangingPunct="1"/>
            <a:r>
              <a:rPr lang="en-US" sz="3200" smtClean="0"/>
              <a:t>The process of dividing the project into manageable tasks and logically ordering them to ensure a smooth transition between tasks</a:t>
            </a:r>
          </a:p>
          <a:p>
            <a:pPr lvl="1" algn="just" eaLnBrk="1" hangingPunct="1"/>
            <a:r>
              <a:rPr lang="en-US" sz="3200" smtClean="0"/>
              <a:t>hierarchical decomposition of project into phases, activities &amp; tasks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933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 is as follows :</a:t>
            </a:r>
          </a:p>
          <a:p>
            <a:pPr lvl="1" eaLnBrk="1" hangingPunct="1">
              <a:buFontTx/>
              <a:buNone/>
            </a:pPr>
            <a:r>
              <a:rPr lang="en-US" smtClean="0"/>
              <a:t>1 	Phase 1 of the project</a:t>
            </a:r>
          </a:p>
          <a:p>
            <a:pPr lvl="1" eaLnBrk="1" hangingPunct="1">
              <a:buFontTx/>
              <a:buNone/>
            </a:pPr>
            <a:r>
              <a:rPr lang="en-US" smtClean="0"/>
              <a:t>	1.1 	Activity 1 of Phase 1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1.1.1 	Task 1 of Activity 1 in Phase 1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1.1.2 	Task 2 of Activity 1 in Phase 1</a:t>
            </a:r>
          </a:p>
          <a:p>
            <a:pPr lvl="1" eaLnBrk="1" hangingPunct="1">
              <a:buFontTx/>
              <a:buNone/>
            </a:pPr>
            <a:r>
              <a:rPr lang="en-US" smtClean="0"/>
              <a:t>	1.2 	Activity 2 of Phase 1 ...</a:t>
            </a:r>
          </a:p>
          <a:p>
            <a:pPr lvl="1" eaLnBrk="1" hangingPunct="1">
              <a:buFontTx/>
              <a:buNone/>
            </a:pPr>
            <a:r>
              <a:rPr lang="en-US" smtClean="0"/>
              <a:t>2  	Phase 2 of the project ...</a:t>
            </a:r>
          </a:p>
        </p:txBody>
      </p:sp>
    </p:spTree>
    <p:extLst>
      <p:ext uri="{BB962C8B-B14F-4D97-AF65-F5344CB8AC3E}">
        <p14:creationId xmlns:p14="http://schemas.microsoft.com/office/powerpoint/2010/main" val="160019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2" descr="Image resul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rff.com/pert_hardware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06998"/>
            <a:ext cx="7042150" cy="45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9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Project Management Software - </a:t>
            </a:r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</a:rPr>
              <a:t>MsProject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92" name="Picture 4" descr="figtk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93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Keys to project success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Successful systems must :</a:t>
            </a:r>
          </a:p>
          <a:p>
            <a:pPr lvl="1" eaLnBrk="1" hangingPunct="1"/>
            <a:r>
              <a:rPr lang="en-US" smtClean="0"/>
              <a:t>Satisfy business requirements</a:t>
            </a:r>
          </a:p>
          <a:p>
            <a:pPr lvl="1" eaLnBrk="1" hangingPunct="1"/>
            <a:r>
              <a:rPr lang="en-US" smtClean="0"/>
              <a:t>Meet users’ needs</a:t>
            </a:r>
          </a:p>
          <a:p>
            <a:pPr lvl="1" eaLnBrk="1" hangingPunct="1"/>
            <a:r>
              <a:rPr lang="en-US" smtClean="0"/>
              <a:t>Stay within budget</a:t>
            </a:r>
          </a:p>
          <a:p>
            <a:pPr lvl="1" eaLnBrk="1" hangingPunct="1"/>
            <a:r>
              <a:rPr lang="en-US" smtClean="0"/>
              <a:t>Be completed on time</a:t>
            </a:r>
          </a:p>
        </p:txBody>
      </p:sp>
    </p:spTree>
    <p:extLst>
      <p:ext uri="{BB962C8B-B14F-4D97-AF65-F5344CB8AC3E}">
        <p14:creationId xmlns:p14="http://schemas.microsoft.com/office/powerpoint/2010/main" val="224013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Some reasons for project failure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Unclear requirements, targets, or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Shortcuts or sloppy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Poor design choices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Insufficient testing or test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Lack of software change 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Changes in culture, funding or objectives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Unrealistic cost estimates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Poor monitoring and control of progress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Inadequate reaction to early signs of problems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Failure to recognize activity independencies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Personality conflicts and employee turnover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9651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/>
              <a:t>Define </a:t>
            </a:r>
            <a:r>
              <a:rPr lang="en-US" dirty="0"/>
              <a:t>project scope and project objectives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Describe various scheduling tools, including Gantt charts and PERT/CPM charts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8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project scope?</a:t>
            </a:r>
          </a:p>
          <a:p>
            <a:r>
              <a:rPr lang="en-US" dirty="0"/>
              <a:t>What tools can we use to help project planning?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32677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22" y="1577291"/>
            <a:ext cx="8229600" cy="4525962"/>
          </a:xfrm>
        </p:spPr>
        <p:txBody>
          <a:bodyPr/>
          <a:lstStyle/>
          <a:p>
            <a:r>
              <a:rPr lang="en-US" sz="2800" dirty="0"/>
              <a:t>Determining the project scope means defining the specific boundaries, or extent, of the project.</a:t>
            </a:r>
          </a:p>
          <a:p>
            <a:r>
              <a:rPr lang="en-US" sz="2800" dirty="0"/>
              <a:t>Problem Statement or issues are followed by a series of objectives, or goals that match the issues point by point. Issues are the current situation; objectives are the desired situation.</a:t>
            </a:r>
          </a:p>
          <a:p>
            <a:r>
              <a:rPr lang="en-US" sz="2800" dirty="0"/>
              <a:t>The objectives may be very specific or worded using a general statement.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Gantt Chart/PERT Chart is used in Project Scheduling to display the time relationships between the different tasks in a project.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81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b="1" dirty="0"/>
              <a:t>Analysis</a:t>
            </a:r>
            <a:endParaRPr lang="en-US" sz="2800" dirty="0"/>
          </a:p>
          <a:p>
            <a:pPr lvl="1"/>
            <a:r>
              <a:rPr lang="en-MY" dirty="0"/>
              <a:t>Requirement Gathering Techniques</a:t>
            </a:r>
            <a:endParaRPr lang="en-US" dirty="0"/>
          </a:p>
          <a:p>
            <a:pPr lvl="1"/>
            <a:r>
              <a:rPr lang="en-GB" dirty="0"/>
              <a:t>Types of Requirements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Essential </a:t>
            </a:r>
            <a:r>
              <a:rPr lang="en-US" sz="2400" b="1" dirty="0"/>
              <a:t>Reading</a:t>
            </a:r>
            <a:endParaRPr lang="en-US" sz="2400" dirty="0"/>
          </a:p>
          <a:p>
            <a:pPr marL="0" indent="0">
              <a:buNone/>
            </a:pPr>
            <a:r>
              <a:rPr lang="en-US" sz="2400" smtClean="0"/>
              <a:t>• </a:t>
            </a:r>
            <a:r>
              <a:rPr lang="en-US" sz="2400" dirty="0" err="1"/>
              <a:t>Satzinger,J.W</a:t>
            </a:r>
            <a:r>
              <a:rPr lang="en-US" sz="2400" dirty="0"/>
              <a:t>.,  </a:t>
            </a:r>
            <a:r>
              <a:rPr lang="en-US" sz="2400" dirty="0" err="1"/>
              <a:t>Jackson,R.B</a:t>
            </a:r>
            <a:r>
              <a:rPr lang="en-US" sz="2400" dirty="0"/>
              <a:t>., </a:t>
            </a:r>
            <a:r>
              <a:rPr lang="en-US" sz="2400" dirty="0" err="1"/>
              <a:t>Burd,S.D</a:t>
            </a:r>
            <a:r>
              <a:rPr lang="en-US" sz="2400" dirty="0"/>
              <a:t>. (2016). Systems Analysis and Design in a Changing World. 7th ed. </a:t>
            </a:r>
            <a:r>
              <a:rPr lang="en-US" sz="2400" dirty="0" err="1"/>
              <a:t>Cengage</a:t>
            </a:r>
            <a:r>
              <a:rPr lang="en-US" sz="2400" dirty="0"/>
              <a:t> Learning. ISBN: 1305117204 • </a:t>
            </a:r>
            <a:r>
              <a:rPr lang="en-US" sz="2400" dirty="0" err="1"/>
              <a:t>Valacich,J.A</a:t>
            </a:r>
            <a:r>
              <a:rPr lang="en-US" sz="2400" dirty="0"/>
              <a:t>., </a:t>
            </a:r>
            <a:r>
              <a:rPr lang="en-US" sz="2400" dirty="0" err="1"/>
              <a:t>George,J</a:t>
            </a:r>
            <a:r>
              <a:rPr lang="en-US" sz="2400" dirty="0"/>
              <a:t>. (2016). Modern Systems Analysis and Design. 8th ed. Pearson. ISBN: 0134204921</a:t>
            </a:r>
          </a:p>
          <a:p>
            <a:pPr marL="0" indent="0">
              <a:buNone/>
            </a:pPr>
            <a:r>
              <a:rPr lang="en-US" sz="2400" b="1" dirty="0"/>
              <a:t>Suggested Reading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Schwalbe,K</a:t>
            </a:r>
            <a:r>
              <a:rPr lang="en-US" sz="2400" dirty="0"/>
              <a:t>. (2016). Information technology project management. 8th ed. Course Technology. ISBN: 9781285452340</a:t>
            </a:r>
          </a:p>
          <a:p>
            <a:r>
              <a:rPr lang="en-GB" sz="2400" dirty="0" smtClean="0"/>
              <a:t>K.E</a:t>
            </a:r>
            <a:r>
              <a:rPr lang="en-GB" sz="2400" dirty="0"/>
              <a:t>. Kendall, J.E. Kendall (2014), Systems Analysis and Design 9</a:t>
            </a:r>
            <a:r>
              <a:rPr lang="en-GB" sz="2400" baseline="30000" dirty="0"/>
              <a:t>th</a:t>
            </a:r>
            <a:r>
              <a:rPr lang="en-GB" sz="2400" dirty="0"/>
              <a:t> Edition, Pearson; ISBN: 0133023443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0068" y="1505969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By the end of this module, YOU should be able to:</a:t>
            </a:r>
          </a:p>
          <a:p>
            <a:pPr lvl="0"/>
            <a:endParaRPr lang="en-MY" sz="2800" dirty="0" smtClean="0"/>
          </a:p>
          <a:p>
            <a:pPr lvl="0"/>
            <a:r>
              <a:rPr lang="en-MY" sz="2800" dirty="0" smtClean="0"/>
              <a:t>Defining </a:t>
            </a:r>
            <a:r>
              <a:rPr lang="en-MY" sz="2800" dirty="0"/>
              <a:t>Project Scope and Objectives</a:t>
            </a:r>
            <a:endParaRPr lang="en-US" sz="2800" dirty="0"/>
          </a:p>
          <a:p>
            <a:r>
              <a:rPr lang="en-GB" sz="2800" dirty="0"/>
              <a:t>Project </a:t>
            </a:r>
            <a:r>
              <a:rPr lang="en-GB" sz="2800" dirty="0" smtClean="0"/>
              <a:t>Scheduling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8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Key terms you must be able to use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If you have mastered this topic, </a:t>
            </a:r>
            <a:r>
              <a:rPr lang="en-US" sz="2800" b="1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800" b="1" dirty="0"/>
              <a:t>:</a:t>
            </a:r>
            <a:r>
              <a:rPr lang="en-US" sz="2800" dirty="0"/>
              <a:t>	</a:t>
            </a:r>
          </a:p>
          <a:p>
            <a:pPr lvl="1"/>
            <a:r>
              <a:rPr lang="en-MY" dirty="0" smtClean="0"/>
              <a:t>Project Scope</a:t>
            </a:r>
            <a:endParaRPr lang="en-US" dirty="0"/>
          </a:p>
          <a:p>
            <a:pPr lvl="1"/>
            <a:r>
              <a:rPr lang="en-MY" dirty="0" smtClean="0"/>
              <a:t>Project Objectives</a:t>
            </a:r>
            <a:endParaRPr lang="en-US" dirty="0"/>
          </a:p>
          <a:p>
            <a:pPr lvl="1"/>
            <a:r>
              <a:rPr lang="en-MY" dirty="0" smtClean="0"/>
              <a:t>Project Scheduling</a:t>
            </a:r>
          </a:p>
          <a:p>
            <a:pPr lvl="1"/>
            <a:r>
              <a:rPr lang="en-MY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6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Defining Project Scope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387325"/>
            <a:ext cx="8229600" cy="4525962"/>
          </a:xfrm>
        </p:spPr>
        <p:txBody>
          <a:bodyPr/>
          <a:lstStyle/>
          <a:p>
            <a:r>
              <a:rPr lang="en-US" sz="2300" dirty="0"/>
              <a:t>Determining the </a:t>
            </a:r>
            <a:r>
              <a:rPr lang="en-US" sz="2300" b="1" dirty="0"/>
              <a:t>project scope </a:t>
            </a:r>
            <a:r>
              <a:rPr lang="en-US" sz="2300" dirty="0"/>
              <a:t>means defining the specific boundaries, or extent, of </a:t>
            </a:r>
            <a:r>
              <a:rPr lang="en-US" sz="2300" dirty="0" smtClean="0"/>
              <a:t>the project</a:t>
            </a:r>
            <a:r>
              <a:rPr lang="en-US" sz="2300" dirty="0"/>
              <a:t>. For </a:t>
            </a:r>
            <a:r>
              <a:rPr lang="en-US" sz="2300" dirty="0" smtClean="0"/>
              <a:t>example:</a:t>
            </a:r>
          </a:p>
          <a:p>
            <a:pPr lvl="1"/>
            <a:r>
              <a:rPr lang="en-US" sz="2300" dirty="0" smtClean="0"/>
              <a:t>Very general:-</a:t>
            </a:r>
          </a:p>
          <a:p>
            <a:pPr lvl="2"/>
            <a:r>
              <a:rPr lang="en-US" sz="2300" i="1" dirty="0"/>
              <a:t>P</a:t>
            </a:r>
            <a:r>
              <a:rPr lang="en-US" sz="2300" i="1" dirty="0" smtClean="0"/>
              <a:t>ayroll </a:t>
            </a:r>
            <a:r>
              <a:rPr lang="en-US" sz="2300" i="1" dirty="0"/>
              <a:t>is not being produced </a:t>
            </a:r>
            <a:r>
              <a:rPr lang="en-US" sz="2300" i="1" dirty="0" smtClean="0"/>
              <a:t>accurately.</a:t>
            </a:r>
          </a:p>
          <a:p>
            <a:pPr lvl="2"/>
            <a:r>
              <a:rPr lang="en-US" sz="2300" i="1" dirty="0"/>
              <a:t>T</a:t>
            </a:r>
            <a:r>
              <a:rPr lang="en-US" sz="2300" i="1" dirty="0" smtClean="0"/>
              <a:t>he </a:t>
            </a:r>
            <a:r>
              <a:rPr lang="en-US" sz="2300" i="1" dirty="0"/>
              <a:t>project scope is to modify the accounts receivable </a:t>
            </a:r>
            <a:r>
              <a:rPr lang="en-US" sz="2300" i="1" dirty="0" smtClean="0"/>
              <a:t>system.</a:t>
            </a:r>
          </a:p>
          <a:p>
            <a:pPr lvl="1"/>
            <a:r>
              <a:rPr lang="en-US" sz="2300" dirty="0" smtClean="0"/>
              <a:t>Very specific:-</a:t>
            </a:r>
          </a:p>
          <a:p>
            <a:pPr lvl="2"/>
            <a:r>
              <a:rPr lang="en-US" sz="2300" i="1" dirty="0"/>
              <a:t>O</a:t>
            </a:r>
            <a:r>
              <a:rPr lang="en-US" sz="2300" i="1" dirty="0" smtClean="0"/>
              <a:t>vertime </a:t>
            </a:r>
            <a:r>
              <a:rPr lang="en-US" sz="2300" i="1" dirty="0"/>
              <a:t>pay is not being calculated correctly </a:t>
            </a:r>
            <a:r>
              <a:rPr lang="en-US" sz="2300" i="1" dirty="0" smtClean="0"/>
              <a:t>for production </a:t>
            </a:r>
            <a:r>
              <a:rPr lang="en-US" sz="2300" i="1" dirty="0"/>
              <a:t>workers on the second shift at the Yorktown </a:t>
            </a:r>
            <a:r>
              <a:rPr lang="en-US" sz="2300" i="1" dirty="0" smtClean="0"/>
              <a:t>plant</a:t>
            </a:r>
            <a:r>
              <a:rPr lang="en-US" sz="2300" dirty="0" smtClean="0"/>
              <a:t>.</a:t>
            </a:r>
          </a:p>
          <a:p>
            <a:pPr lvl="2"/>
            <a:r>
              <a:rPr lang="en-US" sz="2300" i="1" dirty="0" smtClean="0"/>
              <a:t>The </a:t>
            </a:r>
            <a:r>
              <a:rPr lang="en-US" sz="2300" i="1" dirty="0"/>
              <a:t>project scope is to allow customers to inquire online about account balances and recent </a:t>
            </a:r>
            <a:r>
              <a:rPr lang="en-US" sz="2300" i="1" dirty="0" smtClean="0"/>
              <a:t>transactions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6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Defining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5205412"/>
          </a:xfrm>
        </p:spPr>
        <p:txBody>
          <a:bodyPr/>
          <a:lstStyle/>
          <a:p>
            <a:r>
              <a:rPr lang="en-US" sz="2300" dirty="0"/>
              <a:t>Some analysts find it helpful to define project scope by creating a list with </a:t>
            </a:r>
            <a:r>
              <a:rPr lang="en-US" sz="2300" dirty="0" smtClean="0"/>
              <a:t>sections:</a:t>
            </a:r>
          </a:p>
          <a:p>
            <a:pPr lvl="1"/>
            <a:r>
              <a:rPr lang="en-US" sz="2300" i="1" dirty="0" smtClean="0"/>
              <a:t>Must Do</a:t>
            </a:r>
            <a:endParaRPr lang="en-US" sz="2300" dirty="0"/>
          </a:p>
          <a:p>
            <a:pPr lvl="1"/>
            <a:r>
              <a:rPr lang="en-US" sz="2300" i="1" dirty="0" smtClean="0"/>
              <a:t>Should Do</a:t>
            </a:r>
            <a:endParaRPr lang="en-US" sz="2300" dirty="0"/>
          </a:p>
          <a:p>
            <a:pPr lvl="1"/>
            <a:r>
              <a:rPr lang="en-US" sz="2300" i="1" dirty="0" smtClean="0"/>
              <a:t>Could Do</a:t>
            </a:r>
          </a:p>
          <a:p>
            <a:pPr lvl="1"/>
            <a:r>
              <a:rPr lang="en-US" sz="2300" i="1" dirty="0" smtClean="0"/>
              <a:t>Won’t Do</a:t>
            </a:r>
            <a:endParaRPr lang="en-US" sz="2300" dirty="0"/>
          </a:p>
          <a:p>
            <a:r>
              <a:rPr lang="en-US" sz="2300" dirty="0"/>
              <a:t>reviewed later, during the systems analysis phase, when the systems </a:t>
            </a:r>
            <a:r>
              <a:rPr lang="en-US" sz="2300" dirty="0" smtClean="0"/>
              <a:t>requirements document </a:t>
            </a:r>
            <a:r>
              <a:rPr lang="en-US" sz="2300" dirty="0"/>
              <a:t>is developed.</a:t>
            </a:r>
          </a:p>
          <a:p>
            <a:r>
              <a:rPr lang="en-US" sz="2300" dirty="0"/>
              <a:t>Projects with very general scope definitions are at risk of expanding </a:t>
            </a:r>
            <a:r>
              <a:rPr lang="en-US" sz="2300" dirty="0" smtClean="0"/>
              <a:t>gradually – </a:t>
            </a:r>
            <a:r>
              <a:rPr lang="en-US" sz="2300" b="1" dirty="0" smtClean="0"/>
              <a:t>project scope creep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U</a:t>
            </a:r>
            <a:r>
              <a:rPr lang="en-US" sz="2300" dirty="0" smtClean="0"/>
              <a:t>se </a:t>
            </a:r>
            <a:r>
              <a:rPr lang="en-US" sz="2300" dirty="0"/>
              <a:t>a </a:t>
            </a:r>
            <a:r>
              <a:rPr lang="en-US" sz="2300" dirty="0" smtClean="0"/>
              <a:t>graphical model </a:t>
            </a:r>
            <a:r>
              <a:rPr lang="en-US" sz="2300" dirty="0"/>
              <a:t>that shows the systems, people, and business processes that will be affected.</a:t>
            </a:r>
          </a:p>
          <a:p>
            <a:r>
              <a:rPr lang="en-US" sz="2300" dirty="0"/>
              <a:t>B</a:t>
            </a:r>
            <a:r>
              <a:rPr lang="en-US" sz="2300" dirty="0" smtClean="0"/>
              <a:t>oundaries </a:t>
            </a:r>
            <a:r>
              <a:rPr lang="en-US" sz="2300" dirty="0"/>
              <a:t>of the preliminary </a:t>
            </a:r>
            <a:r>
              <a:rPr lang="en-US" sz="2300" dirty="0" smtClean="0"/>
              <a:t>investigation.</a:t>
            </a:r>
          </a:p>
        </p:txBody>
      </p:sp>
    </p:spTree>
    <p:extLst>
      <p:ext uri="{BB962C8B-B14F-4D97-AF65-F5344CB8AC3E}">
        <p14:creationId xmlns:p14="http://schemas.microsoft.com/office/powerpoint/2010/main" val="109079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Defining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05310"/>
            <a:ext cx="8229600" cy="4926012"/>
          </a:xfrm>
        </p:spPr>
        <p:txBody>
          <a:bodyPr/>
          <a:lstStyle/>
          <a:p>
            <a:r>
              <a:rPr lang="en-US" sz="2300" dirty="0"/>
              <a:t>Along with defining the scope of the project, you need to identify any </a:t>
            </a:r>
            <a:r>
              <a:rPr lang="en-US" sz="2300" b="1" dirty="0"/>
              <a:t>constraints</a:t>
            </a:r>
            <a:r>
              <a:rPr lang="en-US" sz="2300" dirty="0"/>
              <a:t> </a:t>
            </a:r>
            <a:r>
              <a:rPr lang="en-US" sz="2300" dirty="0" smtClean="0"/>
              <a:t>on the system - </a:t>
            </a:r>
            <a:r>
              <a:rPr lang="en-US" sz="2300" dirty="0"/>
              <a:t>requirement or condition that the system must satisfy or </a:t>
            </a:r>
            <a:r>
              <a:rPr lang="en-US" sz="2300" dirty="0" smtClean="0"/>
              <a:t>an outcome </a:t>
            </a:r>
            <a:r>
              <a:rPr lang="en-US" sz="2300" dirty="0"/>
              <a:t>that the system must </a:t>
            </a:r>
            <a:r>
              <a:rPr lang="en-US" sz="2300" dirty="0" smtClean="0"/>
              <a:t>achieve.</a:t>
            </a:r>
          </a:p>
          <a:p>
            <a:r>
              <a:rPr lang="en-US" sz="2300" dirty="0" smtClean="0"/>
              <a:t>A </a:t>
            </a:r>
            <a:r>
              <a:rPr lang="en-US" sz="2300" dirty="0"/>
              <a:t>constraint can involve hardware, software, </a:t>
            </a:r>
            <a:r>
              <a:rPr lang="en-US" sz="2300" dirty="0" smtClean="0"/>
              <a:t>time, policy</a:t>
            </a:r>
            <a:r>
              <a:rPr lang="en-US" sz="2300" dirty="0"/>
              <a:t>, law, or </a:t>
            </a:r>
            <a:r>
              <a:rPr lang="en-US" sz="2300" dirty="0" smtClean="0"/>
              <a:t>cost. For example:</a:t>
            </a:r>
          </a:p>
          <a:p>
            <a:pPr lvl="1"/>
            <a:r>
              <a:rPr lang="en-US" sz="2300" dirty="0" smtClean="0"/>
              <a:t>The system must </a:t>
            </a:r>
            <a:r>
              <a:rPr lang="en-US" sz="2300" dirty="0"/>
              <a:t>operate with existing hardware, that is a constraint that affects potential </a:t>
            </a:r>
            <a:r>
              <a:rPr lang="en-US" sz="2300" dirty="0" smtClean="0"/>
              <a:t>solutions.</a:t>
            </a:r>
          </a:p>
          <a:p>
            <a:pPr lvl="1"/>
            <a:r>
              <a:rPr lang="en-US" sz="2300" dirty="0" smtClean="0"/>
              <a:t>The </a:t>
            </a:r>
            <a:r>
              <a:rPr lang="en-US" sz="2300" dirty="0"/>
              <a:t>order entry system must accept input </a:t>
            </a:r>
            <a:r>
              <a:rPr lang="en-US" sz="2300" dirty="0" smtClean="0"/>
              <a:t>from 15 </a:t>
            </a:r>
            <a:r>
              <a:rPr lang="en-US" sz="2300" dirty="0"/>
              <a:t>remote </a:t>
            </a:r>
            <a:r>
              <a:rPr lang="en-US" sz="2300" dirty="0" smtClean="0"/>
              <a:t>sites.</a:t>
            </a:r>
          </a:p>
          <a:p>
            <a:pPr lvl="1"/>
            <a:r>
              <a:rPr lang="en-US" sz="2300" dirty="0"/>
              <a:t>T</a:t>
            </a:r>
            <a:r>
              <a:rPr lang="en-US" sz="2300" dirty="0" smtClean="0"/>
              <a:t>he </a:t>
            </a:r>
            <a:r>
              <a:rPr lang="en-US" sz="2300" dirty="0"/>
              <a:t>human resources information system must produce statistics on </a:t>
            </a:r>
            <a:r>
              <a:rPr lang="en-US" sz="2300" dirty="0" smtClean="0"/>
              <a:t>hiring practices.</a:t>
            </a:r>
          </a:p>
          <a:p>
            <a:pPr lvl="1"/>
            <a:r>
              <a:rPr lang="en-US" sz="2300" dirty="0" smtClean="0"/>
              <a:t>The </a:t>
            </a:r>
            <a:r>
              <a:rPr lang="en-US" sz="2300" dirty="0"/>
              <a:t>new Web site must be </a:t>
            </a:r>
            <a:r>
              <a:rPr lang="en-US" sz="2300" dirty="0" smtClean="0"/>
              <a:t>operation by </a:t>
            </a:r>
            <a:r>
              <a:rPr lang="en-US" sz="2300" dirty="0"/>
              <a:t>March 1.</a:t>
            </a:r>
          </a:p>
        </p:txBody>
      </p:sp>
    </p:spTree>
    <p:extLst>
      <p:ext uri="{BB962C8B-B14F-4D97-AF65-F5344CB8AC3E}">
        <p14:creationId xmlns:p14="http://schemas.microsoft.com/office/powerpoint/2010/main" val="18478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Defining Project Objectives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Problem Statement or issues </a:t>
            </a:r>
            <a:r>
              <a:rPr lang="en-US" sz="3000" dirty="0"/>
              <a:t>are followed by a series of objectives, or goals that match the issues point by point. </a:t>
            </a:r>
            <a:r>
              <a:rPr lang="en-US" sz="3000" dirty="0" smtClean="0"/>
              <a:t>Issues are </a:t>
            </a:r>
            <a:r>
              <a:rPr lang="en-US" sz="3000" dirty="0"/>
              <a:t>the current situation; </a:t>
            </a:r>
            <a:r>
              <a:rPr lang="en-US" sz="3000" u="sng" dirty="0"/>
              <a:t>objectives are the desired </a:t>
            </a:r>
            <a:r>
              <a:rPr lang="en-US" sz="3000" u="sng" dirty="0" smtClean="0"/>
              <a:t>situation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objectives may be very </a:t>
            </a:r>
            <a:r>
              <a:rPr lang="en-US" sz="3000" dirty="0" smtClean="0"/>
              <a:t>specific or </a:t>
            </a:r>
            <a:r>
              <a:rPr lang="en-US" sz="3000" dirty="0"/>
              <a:t>worded using a general statement</a:t>
            </a:r>
            <a:r>
              <a:rPr lang="en-US" sz="3000" dirty="0" smtClean="0"/>
              <a:t>.</a:t>
            </a:r>
          </a:p>
          <a:p>
            <a:r>
              <a:rPr lang="en-US" sz="3000" dirty="0"/>
              <a:t>At times the analyst may have to do a </a:t>
            </a:r>
            <a:r>
              <a:rPr lang="en-US" sz="3000" u="sng" dirty="0"/>
              <a:t>follow-up interview </a:t>
            </a:r>
            <a:r>
              <a:rPr lang="en-US" sz="3000" dirty="0"/>
              <a:t>to obtain </a:t>
            </a:r>
            <a:r>
              <a:rPr lang="en-US" sz="3000" u="sng" dirty="0"/>
              <a:t>more precise information </a:t>
            </a:r>
            <a:r>
              <a:rPr lang="en-US" sz="3000" dirty="0"/>
              <a:t>about the objectives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8264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Defining 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63328"/>
            <a:ext cx="8229600" cy="5059721"/>
          </a:xfrm>
        </p:spPr>
        <p:txBody>
          <a:bodyPr/>
          <a:lstStyle/>
          <a:p>
            <a:r>
              <a:rPr lang="en-US" sz="2400" dirty="0" smtClean="0"/>
              <a:t>After the </a:t>
            </a:r>
            <a:r>
              <a:rPr lang="en-US" sz="2400" dirty="0"/>
              <a:t>objectives are stated, the </a:t>
            </a:r>
            <a:r>
              <a:rPr lang="en-US" sz="2400" u="sng" dirty="0"/>
              <a:t>relative importance </a:t>
            </a:r>
            <a:r>
              <a:rPr lang="en-US" sz="2400" dirty="0"/>
              <a:t>of the issues or objectives must be </a:t>
            </a:r>
            <a:r>
              <a:rPr lang="en-US" sz="2400" dirty="0" smtClean="0"/>
              <a:t>determined.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identification of the most critical objectives is </a:t>
            </a:r>
            <a:r>
              <a:rPr lang="en-US" sz="2400" u="sng" dirty="0"/>
              <a:t>best done by users </a:t>
            </a:r>
            <a:r>
              <a:rPr lang="en-US" sz="2400" dirty="0"/>
              <a:t>(</a:t>
            </a:r>
            <a:r>
              <a:rPr lang="en-US" sz="2400" dirty="0" smtClean="0"/>
              <a:t>with the </a:t>
            </a:r>
            <a:r>
              <a:rPr lang="en-US" sz="2400" dirty="0"/>
              <a:t>support of analysts), because users are domain experts in their business area and in how </a:t>
            </a:r>
            <a:r>
              <a:rPr lang="en-US" sz="2400" dirty="0" smtClean="0"/>
              <a:t>they work </a:t>
            </a:r>
            <a:r>
              <a:rPr lang="en-US" sz="2400" dirty="0"/>
              <a:t>best with technologies in the organization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One technique is to ask the users to </a:t>
            </a:r>
            <a:r>
              <a:rPr lang="en-US" sz="2400" u="sng" dirty="0" smtClean="0"/>
              <a:t>assign a weight </a:t>
            </a:r>
            <a:r>
              <a:rPr lang="en-US" sz="2400" dirty="0" smtClean="0"/>
              <a:t>for each issue or objective of the first draft of the problem definition.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problem definition issues and objectives are </a:t>
            </a:r>
            <a:r>
              <a:rPr lang="en-US" sz="2400" u="sng" dirty="0" err="1" smtClean="0"/>
              <a:t>resequenced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order of </a:t>
            </a:r>
            <a:r>
              <a:rPr lang="en-US" sz="2400" u="sng" dirty="0"/>
              <a:t>decreasing </a:t>
            </a:r>
            <a:r>
              <a:rPr lang="en-US" sz="2400" u="sng" dirty="0" smtClean="0"/>
              <a:t>importance</a:t>
            </a:r>
          </a:p>
          <a:p>
            <a:r>
              <a:rPr lang="en-US" sz="2400" dirty="0"/>
              <a:t>Each </a:t>
            </a:r>
            <a:r>
              <a:rPr lang="en-US" sz="2400" dirty="0" smtClean="0"/>
              <a:t>objective is </a:t>
            </a:r>
            <a:r>
              <a:rPr lang="en-US" sz="2400" dirty="0"/>
              <a:t>used to create </a:t>
            </a:r>
            <a:r>
              <a:rPr lang="en-US" sz="2400" u="sng" dirty="0"/>
              <a:t>user requirements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246753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1442</TotalTime>
  <Pages>11</Pages>
  <Words>1141</Words>
  <Application>Microsoft Office PowerPoint</Application>
  <PresentationFormat>On-screen Show (4:3)</PresentationFormat>
  <Paragraphs>131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新細明體</vt:lpstr>
      <vt:lpstr>APUtemplate-Level_1-3</vt:lpstr>
      <vt:lpstr>System Analysis and Design CT026-3-1</vt:lpstr>
      <vt:lpstr>Topic &amp; Structure of The Lesson</vt:lpstr>
      <vt:lpstr>Learning Outcomes</vt:lpstr>
      <vt:lpstr>Key terms you must be able to use</vt:lpstr>
      <vt:lpstr>Defining Project Scope</vt:lpstr>
      <vt:lpstr>Defining Project Scope</vt:lpstr>
      <vt:lpstr>Defining Project Scope</vt:lpstr>
      <vt:lpstr>Defining Project Objectives</vt:lpstr>
      <vt:lpstr>Defining Project Objectives</vt:lpstr>
      <vt:lpstr>Defining Project Objectives</vt:lpstr>
      <vt:lpstr>Project Management Tools &amp; Techniques</vt:lpstr>
      <vt:lpstr>Gantt Chart</vt:lpstr>
      <vt:lpstr>Gantt Chart</vt:lpstr>
      <vt:lpstr>Gantt Chart</vt:lpstr>
      <vt:lpstr>Gantt Chart</vt:lpstr>
      <vt:lpstr>PERT Chart</vt:lpstr>
      <vt:lpstr>Project Management Software - MsProject</vt:lpstr>
      <vt:lpstr>Keys to project success</vt:lpstr>
      <vt:lpstr>Some reasons for project failure</vt:lpstr>
      <vt:lpstr>Quick Review Question</vt:lpstr>
      <vt:lpstr>PowerPoint Presentation</vt:lpstr>
      <vt:lpstr>Question and Answer Session</vt:lpstr>
      <vt:lpstr>What we will cover next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Dr. Fatemeh Meskaran</cp:lastModifiedBy>
  <cp:revision>45</cp:revision>
  <cp:lastPrinted>2019-05-31T04:21:56Z</cp:lastPrinted>
  <dcterms:created xsi:type="dcterms:W3CDTF">2014-01-16T07:22:48Z</dcterms:created>
  <dcterms:modified xsi:type="dcterms:W3CDTF">2019-05-31T04:22:19Z</dcterms:modified>
</cp:coreProperties>
</file>